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5"/>
    <p:sldMasterId id="2147483660" r:id="rId6"/>
    <p:sldMasterId id="2147483674" r:id="rId7"/>
  </p:sldMasterIdLst>
  <p:notesMasterIdLst>
    <p:notesMasterId r:id="rId54"/>
  </p:notesMasterIdLst>
  <p:handoutMasterIdLst>
    <p:handoutMasterId r:id="rId55"/>
  </p:handoutMasterIdLst>
  <p:sldIdLst>
    <p:sldId id="256" r:id="rId8"/>
    <p:sldId id="399" r:id="rId9"/>
    <p:sldId id="400" r:id="rId10"/>
    <p:sldId id="335" r:id="rId11"/>
    <p:sldId id="258" r:id="rId12"/>
    <p:sldId id="292" r:id="rId13"/>
    <p:sldId id="300" r:id="rId14"/>
    <p:sldId id="382" r:id="rId15"/>
    <p:sldId id="260" r:id="rId16"/>
    <p:sldId id="401" r:id="rId17"/>
    <p:sldId id="402" r:id="rId18"/>
    <p:sldId id="338" r:id="rId19"/>
    <p:sldId id="403" r:id="rId20"/>
    <p:sldId id="261" r:id="rId21"/>
    <p:sldId id="374" r:id="rId22"/>
    <p:sldId id="375" r:id="rId23"/>
    <p:sldId id="398" r:id="rId24"/>
    <p:sldId id="389" r:id="rId25"/>
    <p:sldId id="385" r:id="rId26"/>
    <p:sldId id="387" r:id="rId27"/>
    <p:sldId id="386" r:id="rId28"/>
    <p:sldId id="380" r:id="rId29"/>
    <p:sldId id="381" r:id="rId30"/>
    <p:sldId id="393" r:id="rId31"/>
    <p:sldId id="345" r:id="rId32"/>
    <p:sldId id="296" r:id="rId33"/>
    <p:sldId id="388" r:id="rId34"/>
    <p:sldId id="394" r:id="rId35"/>
    <p:sldId id="395" r:id="rId36"/>
    <p:sldId id="396" r:id="rId37"/>
    <p:sldId id="397" r:id="rId38"/>
    <p:sldId id="404" r:id="rId39"/>
    <p:sldId id="405" r:id="rId40"/>
    <p:sldId id="406" r:id="rId41"/>
    <p:sldId id="407" r:id="rId42"/>
    <p:sldId id="408" r:id="rId43"/>
    <p:sldId id="409" r:id="rId44"/>
    <p:sldId id="410" r:id="rId45"/>
    <p:sldId id="411" r:id="rId46"/>
    <p:sldId id="412" r:id="rId47"/>
    <p:sldId id="413" r:id="rId48"/>
    <p:sldId id="415" r:id="rId49"/>
    <p:sldId id="416" r:id="rId50"/>
    <p:sldId id="417" r:id="rId51"/>
    <p:sldId id="421" r:id="rId52"/>
    <p:sldId id="418" r:id="rId53"/>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sell, Nicole M (HEALTH)" initials="HNM(" lastIdx="1" clrIdx="0">
    <p:extLst>
      <p:ext uri="{19B8F6BF-5375-455C-9EA6-DF929625EA0E}">
        <p15:presenceInfo xmlns:p15="http://schemas.microsoft.com/office/powerpoint/2012/main" userId="S-1-5-21-218105429-2715934002-73406468-787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3"/>
    <a:srgbClr val="553278"/>
    <a:srgbClr val="646569"/>
    <a:srgbClr val="007681"/>
    <a:srgbClr val="1F3261"/>
    <a:srgbClr val="458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296" autoAdjust="0"/>
  </p:normalViewPr>
  <p:slideViewPr>
    <p:cSldViewPr snapToGrid="0">
      <p:cViewPr varScale="1">
        <p:scale>
          <a:sx n="158" d="100"/>
          <a:sy n="158" d="100"/>
        </p:scale>
        <p:origin x="246" y="132"/>
      </p:cViewPr>
      <p:guideLst>
        <p:guide orient="horz" pos="1620"/>
        <p:guide pos="2880"/>
      </p:guideLst>
    </p:cSldViewPr>
  </p:slideViewPr>
  <p:outlineViewPr>
    <p:cViewPr>
      <p:scale>
        <a:sx n="33" d="100"/>
        <a:sy n="33" d="100"/>
      </p:scale>
      <p:origin x="0" y="-25896"/>
    </p:cViewPr>
  </p:outlineViewPr>
  <p:notesTextViewPr>
    <p:cViewPr>
      <p:scale>
        <a:sx n="3" d="2"/>
        <a:sy n="3" d="2"/>
      </p:scale>
      <p:origin x="0" y="0"/>
    </p:cViewPr>
  </p:notesTextViewPr>
  <p:sorterViewPr>
    <p:cViewPr>
      <p:scale>
        <a:sx n="100" d="100"/>
        <a:sy n="100" d="100"/>
      </p:scale>
      <p:origin x="0" y="-13116"/>
    </p:cViewPr>
  </p:sorterViewPr>
  <p:notesViewPr>
    <p:cSldViewPr>
      <p:cViewPr varScale="1">
        <p:scale>
          <a:sx n="99" d="100"/>
          <a:sy n="99" d="100"/>
        </p:scale>
        <p:origin x="-354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je02\AppData\Local\Microsoft\Windows\INetCache\Content.Outlook\D03X87B7\NYSPA%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je02\AppData\Local\Microsoft\Windows\INetCache\Content.Outlook\D03X87B7\NYSPA%20graph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race_eth!$C$44</c:f>
              <c:strCache>
                <c:ptCount val="1"/>
                <c:pt idx="0">
                  <c:v>MMR 2006-2008 (N=125)</c:v>
                </c:pt>
              </c:strCache>
            </c:strRef>
          </c:tx>
          <c:spPr>
            <a:solidFill>
              <a:schemeClr val="accent1"/>
            </a:solidFill>
            <a:ln>
              <a:noFill/>
            </a:ln>
            <a:effectLst/>
          </c:spPr>
          <c:invertIfNegative val="0"/>
          <c:dLbls>
            <c:dLbl>
              <c:idx val="1"/>
              <c:layout>
                <c:manualLayout>
                  <c:x val="-3.0578899806699818E-2"/>
                  <c:y val="2.792623954493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846-4323-9A64-DCA637AB95B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race_eth!$B$45:$B$49</c:f>
              <c:strCache>
                <c:ptCount val="5"/>
                <c:pt idx="0">
                  <c:v>Asian</c:v>
                </c:pt>
                <c:pt idx="1">
                  <c:v>Black </c:v>
                </c:pt>
                <c:pt idx="2">
                  <c:v>White</c:v>
                </c:pt>
                <c:pt idx="3">
                  <c:v>Other</c:v>
                </c:pt>
                <c:pt idx="4">
                  <c:v>Unknown</c:v>
                </c:pt>
              </c:strCache>
            </c:strRef>
          </c:cat>
          <c:val>
            <c:numRef>
              <c:f>race_eth!$C$45:$C$49</c:f>
              <c:numCache>
                <c:formatCode>0%</c:formatCode>
                <c:ptCount val="5"/>
                <c:pt idx="0">
                  <c:v>0.1</c:v>
                </c:pt>
                <c:pt idx="1">
                  <c:v>0.46</c:v>
                </c:pt>
                <c:pt idx="2">
                  <c:v>0.18</c:v>
                </c:pt>
                <c:pt idx="3">
                  <c:v>0.09</c:v>
                </c:pt>
                <c:pt idx="4">
                  <c:v>0.18</c:v>
                </c:pt>
              </c:numCache>
            </c:numRef>
          </c:val>
          <c:extLst>
            <c:ext xmlns:c16="http://schemas.microsoft.com/office/drawing/2014/chart" uri="{C3380CC4-5D6E-409C-BE32-E72D297353CC}">
              <c16:uniqueId val="{00000000-3846-4323-9A64-DCA637AB95B9}"/>
            </c:ext>
          </c:extLst>
        </c:ser>
        <c:ser>
          <c:idx val="1"/>
          <c:order val="1"/>
          <c:tx>
            <c:strRef>
              <c:f>race_eth!$D$44</c:f>
              <c:strCache>
                <c:ptCount val="1"/>
                <c:pt idx="0">
                  <c:v>MMR 2012-2013 (N=62)</c:v>
                </c:pt>
              </c:strCache>
            </c:strRef>
          </c:tx>
          <c:spPr>
            <a:solidFill>
              <a:schemeClr val="accent6">
                <a:lumMod val="75000"/>
              </a:schemeClr>
            </a:solidFill>
            <a:ln>
              <a:noFill/>
            </a:ln>
            <a:effectLst/>
          </c:spPr>
          <c:invertIfNegative val="0"/>
          <c:dLbls>
            <c:dLbl>
              <c:idx val="0"/>
              <c:layout>
                <c:manualLayout>
                  <c:x val="2.4845356092943603E-2"/>
                  <c:y val="-3.98946279213398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846-4323-9A64-DCA637AB95B9}"/>
                </c:ext>
              </c:extLst>
            </c:dLbl>
            <c:dLbl>
              <c:idx val="1"/>
              <c:layout>
                <c:manualLayout>
                  <c:x val="1.1467087427512433E-2"/>
                  <c:y val="1.19683883764017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846-4323-9A64-DCA637AB95B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race_eth!$B$45:$B$49</c:f>
              <c:strCache>
                <c:ptCount val="5"/>
                <c:pt idx="0">
                  <c:v>Asian</c:v>
                </c:pt>
                <c:pt idx="1">
                  <c:v>Black </c:v>
                </c:pt>
                <c:pt idx="2">
                  <c:v>White</c:v>
                </c:pt>
                <c:pt idx="3">
                  <c:v>Other</c:v>
                </c:pt>
                <c:pt idx="4">
                  <c:v>Unknown</c:v>
                </c:pt>
              </c:strCache>
            </c:strRef>
          </c:cat>
          <c:val>
            <c:numRef>
              <c:f>race_eth!$D$45:$D$49</c:f>
              <c:numCache>
                <c:formatCode>0%</c:formatCode>
                <c:ptCount val="5"/>
                <c:pt idx="0">
                  <c:v>0.1</c:v>
                </c:pt>
                <c:pt idx="1">
                  <c:v>0.42</c:v>
                </c:pt>
                <c:pt idx="2">
                  <c:v>0.42</c:v>
                </c:pt>
                <c:pt idx="3">
                  <c:v>7.0000000000000007E-2</c:v>
                </c:pt>
                <c:pt idx="4">
                  <c:v>0</c:v>
                </c:pt>
              </c:numCache>
            </c:numRef>
          </c:val>
          <c:extLst>
            <c:ext xmlns:c16="http://schemas.microsoft.com/office/drawing/2014/chart" uri="{C3380CC4-5D6E-409C-BE32-E72D297353CC}">
              <c16:uniqueId val="{00000001-3846-4323-9A64-DCA637AB95B9}"/>
            </c:ext>
          </c:extLst>
        </c:ser>
        <c:dLbls>
          <c:showLegendKey val="0"/>
          <c:showVal val="0"/>
          <c:showCatName val="0"/>
          <c:showSerName val="0"/>
          <c:showPercent val="0"/>
          <c:showBubbleSize val="0"/>
        </c:dLbls>
        <c:gapWidth val="219"/>
        <c:axId val="611192264"/>
        <c:axId val="611192920"/>
      </c:barChart>
      <c:catAx>
        <c:axId val="611192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11192920"/>
        <c:crosses val="autoZero"/>
        <c:auto val="1"/>
        <c:lblAlgn val="ctr"/>
        <c:lblOffset val="100"/>
        <c:noMultiLvlLbl val="0"/>
      </c:catAx>
      <c:valAx>
        <c:axId val="611192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1192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educ!$C$78</c:f>
              <c:strCache>
                <c:ptCount val="1"/>
                <c:pt idx="0">
                  <c:v>MMR 2006-2008 (N=125)</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educ!$B$79:$B$88</c:f>
              <c:strCache>
                <c:ptCount val="9"/>
                <c:pt idx="0">
                  <c:v>8th grade or less</c:v>
                </c:pt>
                <c:pt idx="1">
                  <c:v>9th-12th grade, no diploma</c:v>
                </c:pt>
                <c:pt idx="2">
                  <c:v>High school graduate or GED</c:v>
                </c:pt>
                <c:pt idx="3">
                  <c:v>Some college credit, but no degree</c:v>
                </c:pt>
                <c:pt idx="4">
                  <c:v>Associate degree</c:v>
                </c:pt>
                <c:pt idx="5">
                  <c:v>Bachelor's degree</c:v>
                </c:pt>
                <c:pt idx="6">
                  <c:v>Master's degree</c:v>
                </c:pt>
                <c:pt idx="7">
                  <c:v>Doctorate/ professional degree</c:v>
                </c:pt>
                <c:pt idx="8">
                  <c:v>Unknown</c:v>
                </c:pt>
              </c:strCache>
            </c:strRef>
          </c:cat>
          <c:val>
            <c:numRef>
              <c:f>educ!$C$79:$C$88</c:f>
              <c:numCache>
                <c:formatCode>0%</c:formatCode>
                <c:ptCount val="10"/>
                <c:pt idx="0">
                  <c:v>0.04</c:v>
                </c:pt>
                <c:pt idx="1">
                  <c:v>0.104</c:v>
                </c:pt>
                <c:pt idx="2">
                  <c:v>0.13600000000000001</c:v>
                </c:pt>
                <c:pt idx="3">
                  <c:v>0.112</c:v>
                </c:pt>
                <c:pt idx="4">
                  <c:v>2.4E-2</c:v>
                </c:pt>
                <c:pt idx="5">
                  <c:v>6.4000000000000001E-2</c:v>
                </c:pt>
                <c:pt idx="6">
                  <c:v>3.2000000000000001E-2</c:v>
                </c:pt>
                <c:pt idx="7">
                  <c:v>8.0000000000000002E-3</c:v>
                </c:pt>
                <c:pt idx="8">
                  <c:v>0.48</c:v>
                </c:pt>
              </c:numCache>
            </c:numRef>
          </c:val>
          <c:extLst>
            <c:ext xmlns:c16="http://schemas.microsoft.com/office/drawing/2014/chart" uri="{C3380CC4-5D6E-409C-BE32-E72D297353CC}">
              <c16:uniqueId val="{00000000-DA5E-4426-A3A9-8CFDA4BA2C91}"/>
            </c:ext>
          </c:extLst>
        </c:ser>
        <c:ser>
          <c:idx val="1"/>
          <c:order val="1"/>
          <c:tx>
            <c:strRef>
              <c:f>educ!$D$78</c:f>
              <c:strCache>
                <c:ptCount val="1"/>
                <c:pt idx="0">
                  <c:v>MMR 2012-2014 (N=89)</c:v>
                </c:pt>
              </c:strCache>
            </c:strRef>
          </c:tx>
          <c:spPr>
            <a:solidFill>
              <a:schemeClr val="accent6">
                <a:lumMod val="75000"/>
              </a:schemeClr>
            </a:solidFill>
            <a:ln>
              <a:noFill/>
            </a:ln>
            <a:effectLst/>
          </c:spPr>
          <c:invertIfNegative val="0"/>
          <c:dLbls>
            <c:dLbl>
              <c:idx val="3"/>
              <c:layout>
                <c:manualLayout>
                  <c:x val="1.0913550074719091E-2"/>
                  <c:y val="-3.26607868677919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A5E-4426-A3A9-8CFDA4BA2C91}"/>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educ!$B$79:$B$88</c:f>
              <c:strCache>
                <c:ptCount val="9"/>
                <c:pt idx="0">
                  <c:v>8th grade or less</c:v>
                </c:pt>
                <c:pt idx="1">
                  <c:v>9th-12th grade, no diploma</c:v>
                </c:pt>
                <c:pt idx="2">
                  <c:v>High school graduate or GED</c:v>
                </c:pt>
                <c:pt idx="3">
                  <c:v>Some college credit, but no degree</c:v>
                </c:pt>
                <c:pt idx="4">
                  <c:v>Associate degree</c:v>
                </c:pt>
                <c:pt idx="5">
                  <c:v>Bachelor's degree</c:v>
                </c:pt>
                <c:pt idx="6">
                  <c:v>Master's degree</c:v>
                </c:pt>
                <c:pt idx="7">
                  <c:v>Doctorate/ professional degree</c:v>
                </c:pt>
                <c:pt idx="8">
                  <c:v>Unknown</c:v>
                </c:pt>
              </c:strCache>
            </c:strRef>
          </c:cat>
          <c:val>
            <c:numRef>
              <c:f>educ!$D$79:$D$88</c:f>
              <c:numCache>
                <c:formatCode>0%</c:formatCode>
                <c:ptCount val="10"/>
                <c:pt idx="0">
                  <c:v>0.11235955056179775</c:v>
                </c:pt>
                <c:pt idx="1">
                  <c:v>0.12359550561797752</c:v>
                </c:pt>
                <c:pt idx="2">
                  <c:v>0.29213483146067415</c:v>
                </c:pt>
                <c:pt idx="3">
                  <c:v>0.11235955056179775</c:v>
                </c:pt>
                <c:pt idx="4">
                  <c:v>4.49438202247191E-2</c:v>
                </c:pt>
                <c:pt idx="5">
                  <c:v>0.11235955056179775</c:v>
                </c:pt>
                <c:pt idx="6">
                  <c:v>4.49438202247191E-2</c:v>
                </c:pt>
                <c:pt idx="7">
                  <c:v>4.49438202247191E-2</c:v>
                </c:pt>
                <c:pt idx="8">
                  <c:v>0.11235955056179775</c:v>
                </c:pt>
              </c:numCache>
            </c:numRef>
          </c:val>
          <c:extLst>
            <c:ext xmlns:c16="http://schemas.microsoft.com/office/drawing/2014/chart" uri="{C3380CC4-5D6E-409C-BE32-E72D297353CC}">
              <c16:uniqueId val="{00000001-DA5E-4426-A3A9-8CFDA4BA2C91}"/>
            </c:ext>
          </c:extLst>
        </c:ser>
        <c:dLbls>
          <c:showLegendKey val="0"/>
          <c:showVal val="0"/>
          <c:showCatName val="0"/>
          <c:showSerName val="0"/>
          <c:showPercent val="0"/>
          <c:showBubbleSize val="0"/>
        </c:dLbls>
        <c:gapWidth val="219"/>
        <c:axId val="624382776"/>
        <c:axId val="611183736"/>
      </c:barChart>
      <c:catAx>
        <c:axId val="624382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611183736"/>
        <c:crosses val="autoZero"/>
        <c:auto val="1"/>
        <c:lblAlgn val="ctr"/>
        <c:lblOffset val="100"/>
        <c:noMultiLvlLbl val="0"/>
      </c:catAx>
      <c:valAx>
        <c:axId val="611183736"/>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4382776"/>
        <c:crosses val="autoZero"/>
        <c:crossBetween val="between"/>
      </c:valAx>
      <c:spPr>
        <a:noFill/>
        <a:ln>
          <a:noFill/>
        </a:ln>
        <a:effectLst/>
      </c:spPr>
    </c:plotArea>
    <c:legend>
      <c:legendPos val="b"/>
      <c:layout>
        <c:manualLayout>
          <c:xMode val="edge"/>
          <c:yMode val="edge"/>
          <c:x val="0.14404535715605407"/>
          <c:y val="0.91208050498205584"/>
          <c:w val="0.59030115628387847"/>
          <c:h val="7.485518027082735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2"/>
            <a:ext cx="3038475" cy="466725"/>
          </a:xfrm>
          <a:prstGeom prst="rect">
            <a:avLst/>
          </a:prstGeom>
        </p:spPr>
        <p:txBody>
          <a:bodyPr vert="horz" lIns="91440" tIns="45720" rIns="91440" bIns="45720" rtlCol="0"/>
          <a:lstStyle>
            <a:lvl1pPr algn="r">
              <a:defRPr sz="1200"/>
            </a:lvl1pPr>
          </a:lstStyle>
          <a:p>
            <a:fld id="{81020134-BA83-484E-A64D-FE91B741D2CA}" type="datetimeFigureOut">
              <a:rPr lang="en-US" smtClean="0"/>
              <a:t>5/31/2018</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7"/>
            <a:ext cx="3038475" cy="466725"/>
          </a:xfrm>
          <a:prstGeom prst="rect">
            <a:avLst/>
          </a:prstGeom>
        </p:spPr>
        <p:txBody>
          <a:bodyPr vert="horz" lIns="91440" tIns="45720" rIns="91440" bIns="45720" rtlCol="0" anchor="b"/>
          <a:lstStyle>
            <a:lvl1pPr algn="r">
              <a:defRPr sz="1200"/>
            </a:lvl1pPr>
          </a:lstStyle>
          <a:p>
            <a:fld id="{780A5E2F-A175-45D6-9BF8-68CA8D073A1F}" type="slidenum">
              <a:rPr lang="en-US" smtClean="0"/>
              <a:t>‹#›</a:t>
            </a:fld>
            <a:endParaRPr lang="en-US"/>
          </a:p>
        </p:txBody>
      </p:sp>
    </p:spTree>
    <p:extLst>
      <p:ext uri="{BB962C8B-B14F-4D97-AF65-F5344CB8AC3E}">
        <p14:creationId xmlns:p14="http://schemas.microsoft.com/office/powerpoint/2010/main" val="746503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C164A-7038-42D0-953C-2EB4816D4C81}" type="datetimeFigureOut">
              <a:rPr lang="en-US" smtClean="0"/>
              <a:t>5/31/2018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DA9C80-B631-4EC4-8253-F63CFD0157DF}" type="slidenum">
              <a:rPr lang="en-US" smtClean="0"/>
              <a:t>‹#›</a:t>
            </a:fld>
            <a:endParaRPr lang="en-US"/>
          </a:p>
        </p:txBody>
      </p:sp>
    </p:spTree>
    <p:extLst>
      <p:ext uri="{BB962C8B-B14F-4D97-AF65-F5344CB8AC3E}">
        <p14:creationId xmlns:p14="http://schemas.microsoft.com/office/powerpoint/2010/main" val="1943357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F6DA9C80-B631-4EC4-8253-F63CFD0157DF}" type="slidenum">
              <a:rPr lang="en-US" smtClean="0"/>
              <a:t>1</a:t>
            </a:fld>
            <a:endParaRPr lang="en-US"/>
          </a:p>
        </p:txBody>
      </p:sp>
    </p:spTree>
    <p:extLst>
      <p:ext uri="{BB962C8B-B14F-4D97-AF65-F5344CB8AC3E}">
        <p14:creationId xmlns:p14="http://schemas.microsoft.com/office/powerpoint/2010/main" val="1675795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11</a:t>
            </a:fld>
            <a:endParaRPr lang="en-US"/>
          </a:p>
        </p:txBody>
      </p:sp>
    </p:spTree>
    <p:extLst>
      <p:ext uri="{BB962C8B-B14F-4D97-AF65-F5344CB8AC3E}">
        <p14:creationId xmlns:p14="http://schemas.microsoft.com/office/powerpoint/2010/main" val="915735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12</a:t>
            </a:fld>
            <a:endParaRPr lang="en-US"/>
          </a:p>
        </p:txBody>
      </p:sp>
    </p:spTree>
    <p:extLst>
      <p:ext uri="{BB962C8B-B14F-4D97-AF65-F5344CB8AC3E}">
        <p14:creationId xmlns:p14="http://schemas.microsoft.com/office/powerpoint/2010/main" val="3365848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13</a:t>
            </a:fld>
            <a:endParaRPr lang="en-US"/>
          </a:p>
        </p:txBody>
      </p:sp>
    </p:spTree>
    <p:extLst>
      <p:ext uri="{BB962C8B-B14F-4D97-AF65-F5344CB8AC3E}">
        <p14:creationId xmlns:p14="http://schemas.microsoft.com/office/powerpoint/2010/main" val="2475138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14</a:t>
            </a:fld>
            <a:endParaRPr lang="en-US"/>
          </a:p>
        </p:txBody>
      </p:sp>
    </p:spTree>
    <p:extLst>
      <p:ext uri="{BB962C8B-B14F-4D97-AF65-F5344CB8AC3E}">
        <p14:creationId xmlns:p14="http://schemas.microsoft.com/office/powerpoint/2010/main" val="1897704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15</a:t>
            </a:fld>
            <a:endParaRPr lang="en-US"/>
          </a:p>
        </p:txBody>
      </p:sp>
    </p:spTree>
    <p:extLst>
      <p:ext uri="{BB962C8B-B14F-4D97-AF65-F5344CB8AC3E}">
        <p14:creationId xmlns:p14="http://schemas.microsoft.com/office/powerpoint/2010/main" val="1767164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16</a:t>
            </a:fld>
            <a:endParaRPr lang="en-US"/>
          </a:p>
        </p:txBody>
      </p:sp>
    </p:spTree>
    <p:extLst>
      <p:ext uri="{BB962C8B-B14F-4D97-AF65-F5344CB8AC3E}">
        <p14:creationId xmlns:p14="http://schemas.microsoft.com/office/powerpoint/2010/main" val="443151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17</a:t>
            </a:fld>
            <a:endParaRPr lang="en-US"/>
          </a:p>
        </p:txBody>
      </p:sp>
    </p:spTree>
    <p:extLst>
      <p:ext uri="{BB962C8B-B14F-4D97-AF65-F5344CB8AC3E}">
        <p14:creationId xmlns:p14="http://schemas.microsoft.com/office/powerpoint/2010/main" val="227000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25</a:t>
            </a:fld>
            <a:endParaRPr lang="en-US"/>
          </a:p>
        </p:txBody>
      </p:sp>
    </p:spTree>
    <p:extLst>
      <p:ext uri="{BB962C8B-B14F-4D97-AF65-F5344CB8AC3E}">
        <p14:creationId xmlns:p14="http://schemas.microsoft.com/office/powerpoint/2010/main" val="368498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26</a:t>
            </a:fld>
            <a:endParaRPr lang="en-US"/>
          </a:p>
        </p:txBody>
      </p:sp>
    </p:spTree>
    <p:extLst>
      <p:ext uri="{BB962C8B-B14F-4D97-AF65-F5344CB8AC3E}">
        <p14:creationId xmlns:p14="http://schemas.microsoft.com/office/powerpoint/2010/main" val="3390253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BAE235-96EC-48EA-862B-6AC5C0203ACA}" type="slidenum">
              <a:rPr lang="en-US" smtClean="0"/>
              <a:pPr/>
              <a:t>27</a:t>
            </a:fld>
            <a:endParaRPr lang="en-US"/>
          </a:p>
        </p:txBody>
      </p:sp>
    </p:spTree>
    <p:extLst>
      <p:ext uri="{BB962C8B-B14F-4D97-AF65-F5344CB8AC3E}">
        <p14:creationId xmlns:p14="http://schemas.microsoft.com/office/powerpoint/2010/main" val="424465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3644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BAE235-96EC-48EA-862B-6AC5C0203AC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219411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An initiative led by the NYSDOH Division of Family Health.  </a:t>
            </a:r>
          </a:p>
          <a:p>
            <a:endParaRPr lang="en-US" dirty="0"/>
          </a:p>
          <a:p>
            <a:endParaRPr lang="en-US" dirty="0"/>
          </a:p>
        </p:txBody>
      </p:sp>
      <p:sp>
        <p:nvSpPr>
          <p:cNvPr id="4" name="Slide Number Placeholder 3"/>
          <p:cNvSpPr>
            <a:spLocks noGrp="1"/>
          </p:cNvSpPr>
          <p:nvPr>
            <p:ph type="sldNum" sz="quarter" idx="10"/>
          </p:nvPr>
        </p:nvSpPr>
        <p:spPr/>
        <p:txBody>
          <a:bodyPr/>
          <a:lstStyle/>
          <a:p>
            <a:fld id="{C4ED170A-263B-4785-945B-847609764484}" type="slidenum">
              <a:rPr lang="en-US" smtClean="0"/>
              <a:pPr/>
              <a:t>35</a:t>
            </a:fld>
            <a:endParaRPr lang="en-US" dirty="0"/>
          </a:p>
        </p:txBody>
      </p:sp>
    </p:spTree>
    <p:extLst>
      <p:ext uri="{BB962C8B-B14F-4D97-AF65-F5344CB8AC3E}">
        <p14:creationId xmlns:p14="http://schemas.microsoft.com/office/powerpoint/2010/main" val="2788378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Obstetric Hemorrhage - </a:t>
            </a:r>
            <a:r>
              <a:rPr lang="en-US" sz="1200" dirty="0">
                <a:latin typeface="+mn-lt"/>
              </a:rPr>
              <a:t>The NYSDOH NYSPQC is leading this project in collaboration with the American Congress of Obstetricians and Gynecologists (ACOG) District II, Greater New York Hospital Association, and Healthcare Association of New York State.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OUD/NAS - </a:t>
            </a:r>
            <a:r>
              <a:rPr lang="en-US" sz="1200" dirty="0">
                <a:latin typeface="+mn-lt"/>
              </a:rPr>
              <a:t>This project is being undertaken as a collaboration of the NYSDOH NYSPQC and ACOG District II, as part of the national Alliance for Innovation in Maternal Health (AIM).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C4ED170A-263B-4785-945B-847609764484}" type="slidenum">
              <a:rPr lang="en-US" smtClean="0"/>
              <a:pPr/>
              <a:t>36</a:t>
            </a:fld>
            <a:endParaRPr lang="en-US" dirty="0"/>
          </a:p>
        </p:txBody>
      </p:sp>
    </p:spTree>
    <p:extLst>
      <p:ext uri="{BB962C8B-B14F-4D97-AF65-F5344CB8AC3E}">
        <p14:creationId xmlns:p14="http://schemas.microsoft.com/office/powerpoint/2010/main" val="1039318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777875"/>
            <a:ext cx="6197600" cy="3486150"/>
          </a:xfrm>
        </p:spPr>
      </p:sp>
      <p:sp>
        <p:nvSpPr>
          <p:cNvPr id="3" name="Notes Placeholder 2"/>
          <p:cNvSpPr>
            <a:spLocks noGrp="1"/>
          </p:cNvSpPr>
          <p:nvPr>
            <p:ph type="body" idx="1"/>
          </p:nvPr>
        </p:nvSpPr>
        <p:spPr>
          <a:xfrm>
            <a:off x="686421" y="4474034"/>
            <a:ext cx="5485158" cy="3660718"/>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F6DA9C80-B631-4EC4-8253-F63CFD0157DF}" type="slidenum">
              <a:rPr lang="en-US" smtClean="0"/>
              <a:t>37</a:t>
            </a:fld>
            <a:endParaRPr lang="en-US" dirty="0"/>
          </a:p>
        </p:txBody>
      </p:sp>
    </p:spTree>
    <p:extLst>
      <p:ext uri="{BB962C8B-B14F-4D97-AF65-F5344CB8AC3E}">
        <p14:creationId xmlns:p14="http://schemas.microsoft.com/office/powerpoint/2010/main" val="2308631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777875"/>
            <a:ext cx="6197600" cy="3486150"/>
          </a:xfrm>
        </p:spPr>
      </p:sp>
      <p:sp>
        <p:nvSpPr>
          <p:cNvPr id="3" name="Notes Placeholder 2"/>
          <p:cNvSpPr>
            <a:spLocks noGrp="1"/>
          </p:cNvSpPr>
          <p:nvPr>
            <p:ph type="body" idx="1"/>
          </p:nvPr>
        </p:nvSpPr>
        <p:spPr>
          <a:xfrm>
            <a:off x="686421" y="4474034"/>
            <a:ext cx="5485158" cy="3660718"/>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F6DA9C80-B631-4EC4-8253-F63CFD0157DF}" type="slidenum">
              <a:rPr lang="en-US" smtClean="0"/>
              <a:t>38</a:t>
            </a:fld>
            <a:endParaRPr lang="en-US" dirty="0"/>
          </a:p>
        </p:txBody>
      </p:sp>
    </p:spTree>
    <p:extLst>
      <p:ext uri="{BB962C8B-B14F-4D97-AF65-F5344CB8AC3E}">
        <p14:creationId xmlns:p14="http://schemas.microsoft.com/office/powerpoint/2010/main" val="2838146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4034"/>
            <a:ext cx="5485158" cy="3660718"/>
          </a:xfrm>
          <a:prstGeom prst="rect">
            <a:avLst/>
          </a:prstGeom>
        </p:spPr>
        <p:txBody>
          <a:bodyPr/>
          <a:lstStyle/>
          <a:p>
            <a:r>
              <a:rPr lang="en-US" dirty="0"/>
              <a:t>Kris</a:t>
            </a:r>
          </a:p>
        </p:txBody>
      </p:sp>
      <p:sp>
        <p:nvSpPr>
          <p:cNvPr id="4" name="Slide Number Placeholder 3"/>
          <p:cNvSpPr>
            <a:spLocks noGrp="1"/>
          </p:cNvSpPr>
          <p:nvPr>
            <p:ph type="sldNum" sz="quarter" idx="10"/>
          </p:nvPr>
        </p:nvSpPr>
        <p:spPr/>
        <p:txBody>
          <a:bodyPr/>
          <a:lstStyle/>
          <a:p>
            <a:fld id="{F6DA9C80-B631-4EC4-8253-F63CFD0157DF}" type="slidenum">
              <a:rPr lang="en-US" smtClean="0"/>
              <a:t>39</a:t>
            </a:fld>
            <a:endParaRPr lang="en-US" dirty="0"/>
          </a:p>
        </p:txBody>
      </p:sp>
    </p:spTree>
    <p:extLst>
      <p:ext uri="{BB962C8B-B14F-4D97-AF65-F5344CB8AC3E}">
        <p14:creationId xmlns:p14="http://schemas.microsoft.com/office/powerpoint/2010/main" val="844437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4034"/>
            <a:ext cx="5485158" cy="3660718"/>
          </a:xfrm>
          <a:prstGeom prst="rect">
            <a:avLst/>
          </a:prstGeom>
        </p:spPr>
        <p:txBody>
          <a:bodyPr/>
          <a:lstStyle/>
          <a:p>
            <a:pPr marL="0" indent="0">
              <a:buNone/>
            </a:pPr>
            <a:r>
              <a:rPr lang="en-US" sz="1800" dirty="0">
                <a:latin typeface="+mn-lt"/>
              </a:rPr>
              <a:t>Expand partners</a:t>
            </a:r>
          </a:p>
          <a:p>
            <a:pPr>
              <a:buFont typeface="Wingdings" panose="05000000000000000000" pitchFamily="2" charset="2"/>
              <a:buChar char="Ø"/>
            </a:pPr>
            <a:r>
              <a:rPr lang="en-US" sz="1200" dirty="0">
                <a:latin typeface="+mn-lt"/>
              </a:rPr>
              <a:t>Primary Care Providers</a:t>
            </a:r>
          </a:p>
          <a:p>
            <a:pPr>
              <a:buFont typeface="Wingdings" panose="05000000000000000000" pitchFamily="2" charset="2"/>
              <a:buChar char="Ø"/>
            </a:pPr>
            <a:r>
              <a:rPr lang="en-US" sz="1200" dirty="0">
                <a:latin typeface="+mn-lt"/>
              </a:rPr>
              <a:t>Emergency Room Providers</a:t>
            </a:r>
          </a:p>
          <a:p>
            <a:pPr>
              <a:buFont typeface="Wingdings" panose="05000000000000000000" pitchFamily="2" charset="2"/>
              <a:buChar char="Ø"/>
            </a:pPr>
            <a:r>
              <a:rPr lang="en-US" sz="1200" dirty="0">
                <a:latin typeface="+mn-lt"/>
              </a:rPr>
              <a:t>Specialists</a:t>
            </a:r>
          </a:p>
          <a:p>
            <a:pPr>
              <a:buFont typeface="Wingdings" panose="05000000000000000000" pitchFamily="2" charset="2"/>
              <a:buChar char="Ø"/>
            </a:pPr>
            <a:r>
              <a:rPr lang="en-US" sz="1200" dirty="0">
                <a:latin typeface="+mn-lt"/>
              </a:rPr>
              <a:t>Licensed Midwives</a:t>
            </a:r>
          </a:p>
          <a:p>
            <a:pPr>
              <a:buFont typeface="Wingdings" panose="05000000000000000000" pitchFamily="2" charset="2"/>
              <a:buChar char="Ø"/>
            </a:pPr>
            <a:r>
              <a:rPr lang="en-US" sz="1200" dirty="0">
                <a:latin typeface="+mn-lt"/>
              </a:rPr>
              <a:t>Nurses</a:t>
            </a:r>
          </a:p>
          <a:p>
            <a:pPr>
              <a:buFont typeface="Wingdings" panose="05000000000000000000" pitchFamily="2" charset="2"/>
              <a:buChar char="Ø"/>
            </a:pPr>
            <a:endParaRPr lang="en-US" sz="1200" dirty="0">
              <a:latin typeface="+mn-lt"/>
            </a:endParaRPr>
          </a:p>
          <a:p>
            <a:pPr marL="0" indent="0">
              <a:buNone/>
            </a:pPr>
            <a:r>
              <a:rPr lang="en-US" sz="1800" dirty="0">
                <a:latin typeface="+mn-lt"/>
              </a:rPr>
              <a:t>Include other DOH initiatives </a:t>
            </a:r>
          </a:p>
          <a:p>
            <a:pPr>
              <a:buFont typeface="Wingdings" panose="05000000000000000000" pitchFamily="2" charset="2"/>
              <a:buChar char="Ø"/>
            </a:pPr>
            <a:r>
              <a:rPr lang="en-US" sz="1200" dirty="0">
                <a:latin typeface="+mn-lt"/>
              </a:rPr>
              <a:t>Health Homes</a:t>
            </a:r>
          </a:p>
          <a:p>
            <a:pPr>
              <a:buFont typeface="Wingdings" panose="05000000000000000000" pitchFamily="2" charset="2"/>
              <a:buChar char="Ø"/>
            </a:pPr>
            <a:r>
              <a:rPr lang="en-US" sz="1200" dirty="0">
                <a:latin typeface="+mn-lt"/>
              </a:rPr>
              <a:t>DSRIP</a:t>
            </a:r>
          </a:p>
          <a:p>
            <a:pPr>
              <a:buFont typeface="Wingdings" panose="05000000000000000000" pitchFamily="2" charset="2"/>
              <a:buChar char="Ø"/>
            </a:pPr>
            <a:r>
              <a:rPr lang="en-US" sz="1200" dirty="0">
                <a:latin typeface="+mn-lt"/>
              </a:rPr>
              <a:t>APC</a:t>
            </a:r>
          </a:p>
        </p:txBody>
      </p:sp>
      <p:sp>
        <p:nvSpPr>
          <p:cNvPr id="4" name="Slide Number Placeholder 3"/>
          <p:cNvSpPr>
            <a:spLocks noGrp="1"/>
          </p:cNvSpPr>
          <p:nvPr>
            <p:ph type="sldNum" sz="quarter" idx="10"/>
          </p:nvPr>
        </p:nvSpPr>
        <p:spPr/>
        <p:txBody>
          <a:bodyPr/>
          <a:lstStyle/>
          <a:p>
            <a:fld id="{F6DA9C80-B631-4EC4-8253-F63CFD0157DF}" type="slidenum">
              <a:rPr lang="en-US" smtClean="0"/>
              <a:t>40</a:t>
            </a:fld>
            <a:endParaRPr lang="en-US" dirty="0"/>
          </a:p>
        </p:txBody>
      </p:sp>
    </p:spTree>
    <p:extLst>
      <p:ext uri="{BB962C8B-B14F-4D97-AF65-F5344CB8AC3E}">
        <p14:creationId xmlns:p14="http://schemas.microsoft.com/office/powerpoint/2010/main" val="2987570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4034"/>
            <a:ext cx="5485158" cy="3660718"/>
          </a:xfrm>
          <a:prstGeom prst="rect">
            <a:avLst/>
          </a:prstGeom>
        </p:spPr>
        <p:txBody>
          <a:bodyPr/>
          <a:lstStyle/>
          <a:p>
            <a:pPr marL="0" indent="0">
              <a:buNone/>
            </a:pPr>
            <a:r>
              <a:rPr lang="en-US" sz="1400" b="1" dirty="0">
                <a:latin typeface="+mn-lt"/>
              </a:rPr>
              <a:t>Successes to date as a result of the NYS IM-CoIIN:</a:t>
            </a:r>
          </a:p>
          <a:p>
            <a:r>
              <a:rPr lang="en-US" sz="1400" dirty="0">
                <a:latin typeface="+mn-lt"/>
              </a:rPr>
              <a:t>Among MICHCs participating in the initiatives there has been:</a:t>
            </a:r>
          </a:p>
          <a:p>
            <a:pPr lvl="1"/>
            <a:r>
              <a:rPr lang="en-US" sz="1400" dirty="0">
                <a:latin typeface="+mn-lt"/>
              </a:rPr>
              <a:t>An increase from 76.2% to 77.3% in providing information to clients about the importance of the postpartum visit;</a:t>
            </a:r>
          </a:p>
          <a:p>
            <a:pPr lvl="1"/>
            <a:r>
              <a:rPr lang="en-US" sz="1400" dirty="0">
                <a:latin typeface="+mn-lt"/>
              </a:rPr>
              <a:t>An increase from 76.2% to 81.8% in providing information to clients about effective contraception methods; and</a:t>
            </a:r>
          </a:p>
          <a:p>
            <a:pPr lvl="1"/>
            <a:r>
              <a:rPr lang="en-US" sz="1400" dirty="0">
                <a:latin typeface="+mn-lt"/>
              </a:rPr>
              <a:t>The percent of clients selecting an effective contraception method in the prenatal period increased from 38.9% to 52.9%.</a:t>
            </a:r>
            <a:br>
              <a:rPr lang="en-US" sz="1400" dirty="0">
                <a:latin typeface="+mn-lt"/>
              </a:rPr>
            </a:br>
            <a:endParaRPr lang="en-US" sz="1400" dirty="0">
              <a:latin typeface="+mn-lt"/>
            </a:endParaRPr>
          </a:p>
          <a:p>
            <a:r>
              <a:rPr lang="en-US" sz="1400" dirty="0">
                <a:latin typeface="+mn-lt"/>
              </a:rPr>
              <a:t>Among FQHCs participating in the initiatives:</a:t>
            </a:r>
          </a:p>
          <a:p>
            <a:pPr lvl="1"/>
            <a:r>
              <a:rPr lang="en-US" sz="1400" dirty="0">
                <a:latin typeface="+mn-lt"/>
              </a:rPr>
              <a:t>100% of clients have been asked about pregnancy intention in 2016; up from 75.2% in 2015 (a 33% improvement); and</a:t>
            </a:r>
          </a:p>
          <a:p>
            <a:pPr lvl="1"/>
            <a:r>
              <a:rPr lang="en-US" sz="1400" dirty="0">
                <a:latin typeface="+mn-lt"/>
              </a:rPr>
              <a:t>In 2016, 8.0% clients received or were referred for a highly effective/LARC method; up from 3.2% of clients in 2015.</a:t>
            </a:r>
          </a:p>
          <a:p>
            <a:endParaRPr lang="en-US" dirty="0"/>
          </a:p>
        </p:txBody>
      </p:sp>
      <p:sp>
        <p:nvSpPr>
          <p:cNvPr id="4" name="Slide Number Placeholder 3"/>
          <p:cNvSpPr>
            <a:spLocks noGrp="1"/>
          </p:cNvSpPr>
          <p:nvPr>
            <p:ph type="sldNum" sz="quarter" idx="10"/>
          </p:nvPr>
        </p:nvSpPr>
        <p:spPr/>
        <p:txBody>
          <a:bodyPr/>
          <a:lstStyle/>
          <a:p>
            <a:fld id="{F6DA9C80-B631-4EC4-8253-F63CFD0157DF}" type="slidenum">
              <a:rPr lang="en-US" smtClean="0"/>
              <a:t>41</a:t>
            </a:fld>
            <a:endParaRPr lang="en-US" dirty="0"/>
          </a:p>
        </p:txBody>
      </p:sp>
    </p:spTree>
    <p:extLst>
      <p:ext uri="{BB962C8B-B14F-4D97-AF65-F5344CB8AC3E}">
        <p14:creationId xmlns:p14="http://schemas.microsoft.com/office/powerpoint/2010/main" val="1248101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4034"/>
            <a:ext cx="5485158" cy="3660718"/>
          </a:xfrm>
          <a:prstGeom prst="rect">
            <a:avLst/>
          </a:prstGeom>
        </p:spPr>
        <p:txBody>
          <a:bodyPr/>
          <a:lstStyle/>
          <a:p>
            <a:r>
              <a:rPr lang="en-US" dirty="0"/>
              <a:t>Wendy</a:t>
            </a:r>
          </a:p>
        </p:txBody>
      </p:sp>
      <p:sp>
        <p:nvSpPr>
          <p:cNvPr id="4" name="Slide Number Placeholder 3"/>
          <p:cNvSpPr>
            <a:spLocks noGrp="1"/>
          </p:cNvSpPr>
          <p:nvPr>
            <p:ph type="sldNum" sz="quarter" idx="10"/>
          </p:nvPr>
        </p:nvSpPr>
        <p:spPr/>
        <p:txBody>
          <a:bodyPr/>
          <a:lstStyle/>
          <a:p>
            <a:fld id="{F6DA9C80-B631-4EC4-8253-F63CFD0157DF}" type="slidenum">
              <a:rPr lang="en-US" smtClean="0"/>
              <a:t>42</a:t>
            </a:fld>
            <a:endParaRPr lang="en-US" dirty="0"/>
          </a:p>
        </p:txBody>
      </p:sp>
    </p:spTree>
    <p:extLst>
      <p:ext uri="{BB962C8B-B14F-4D97-AF65-F5344CB8AC3E}">
        <p14:creationId xmlns:p14="http://schemas.microsoft.com/office/powerpoint/2010/main" val="4178818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4034"/>
            <a:ext cx="5485158" cy="3660718"/>
          </a:xfrm>
          <a:prstGeom prst="rect">
            <a:avLst/>
          </a:prstGeom>
        </p:spPr>
        <p:txBody>
          <a:bodyPr/>
          <a:lstStyle/>
          <a:p>
            <a:pPr lvl="1">
              <a:buFont typeface="Arial" panose="020B0604020202020204" pitchFamily="34" charset="0"/>
              <a:buChar char="•"/>
            </a:pPr>
            <a:r>
              <a:rPr lang="en-US" dirty="0"/>
              <a:t>Regional Perinatal Center – critical role</a:t>
            </a:r>
          </a:p>
          <a:p>
            <a:pPr lvl="1">
              <a:buFont typeface="Arial" panose="020B0604020202020204" pitchFamily="34" charset="0"/>
              <a:buChar char="•"/>
            </a:pPr>
            <a:r>
              <a:rPr lang="en-US" dirty="0"/>
              <a:t>Level III provides care to high risk women and newborns</a:t>
            </a:r>
          </a:p>
          <a:p>
            <a:pPr lvl="1">
              <a:buFont typeface="Arial" panose="020B0604020202020204" pitchFamily="34" charset="0"/>
              <a:buChar char="•"/>
            </a:pPr>
            <a:r>
              <a:rPr lang="en-US" dirty="0"/>
              <a:t>Level II provides care for moderately complicated women and newborns.</a:t>
            </a:r>
          </a:p>
          <a:p>
            <a:pPr lvl="1">
              <a:buFont typeface="Arial" panose="020B0604020202020204" pitchFamily="34" charset="0"/>
              <a:buChar char="•"/>
            </a:pPr>
            <a:r>
              <a:rPr lang="en-US" dirty="0"/>
              <a:t>Level I provides basic care to women and newborns and does not provide NICU services</a:t>
            </a:r>
          </a:p>
          <a:p>
            <a:pPr lvl="1">
              <a:buFont typeface="Arial" panose="020B0604020202020204" pitchFamily="34" charset="0"/>
              <a:buChar char="•"/>
            </a:pPr>
            <a:r>
              <a:rPr lang="en-US" dirty="0"/>
              <a:t>Birthing centers provide care to low-risk women and newborns who require a stay of less than 24 hours after birth.</a:t>
            </a:r>
          </a:p>
          <a:p>
            <a:endParaRPr lang="en-US" dirty="0"/>
          </a:p>
        </p:txBody>
      </p:sp>
      <p:sp>
        <p:nvSpPr>
          <p:cNvPr id="4" name="Slide Number Placeholder 3"/>
          <p:cNvSpPr>
            <a:spLocks noGrp="1"/>
          </p:cNvSpPr>
          <p:nvPr>
            <p:ph type="sldNum" sz="quarter" idx="10"/>
          </p:nvPr>
        </p:nvSpPr>
        <p:spPr/>
        <p:txBody>
          <a:bodyPr/>
          <a:lstStyle/>
          <a:p>
            <a:fld id="{F6DA9C80-B631-4EC4-8253-F63CFD0157DF}" type="slidenum">
              <a:rPr lang="en-US" smtClean="0"/>
              <a:t>43</a:t>
            </a:fld>
            <a:endParaRPr lang="en-US" dirty="0"/>
          </a:p>
        </p:txBody>
      </p:sp>
    </p:spTree>
    <p:extLst>
      <p:ext uri="{BB962C8B-B14F-4D97-AF65-F5344CB8AC3E}">
        <p14:creationId xmlns:p14="http://schemas.microsoft.com/office/powerpoint/2010/main" val="1929460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9C80-B631-4EC4-8253-F63CFD0157D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6170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4034"/>
            <a:ext cx="5485158" cy="3660718"/>
          </a:xfrm>
          <a:prstGeom prst="rect">
            <a:avLst/>
          </a:prstGeom>
        </p:spPr>
        <p:txBody>
          <a:bodyPr/>
          <a:lstStyle/>
          <a:p>
            <a:r>
              <a:rPr lang="en-US" dirty="0"/>
              <a:t>Christa</a:t>
            </a:r>
          </a:p>
        </p:txBody>
      </p:sp>
      <p:sp>
        <p:nvSpPr>
          <p:cNvPr id="4" name="Slide Number Placeholder 3"/>
          <p:cNvSpPr>
            <a:spLocks noGrp="1"/>
          </p:cNvSpPr>
          <p:nvPr>
            <p:ph type="sldNum" sz="quarter" idx="10"/>
          </p:nvPr>
        </p:nvSpPr>
        <p:spPr/>
        <p:txBody>
          <a:bodyPr/>
          <a:lstStyle/>
          <a:p>
            <a:fld id="{F6DA9C80-B631-4EC4-8253-F63CFD0157DF}" type="slidenum">
              <a:rPr lang="en-US" smtClean="0"/>
              <a:t>44</a:t>
            </a:fld>
            <a:endParaRPr lang="en-US" dirty="0"/>
          </a:p>
        </p:txBody>
      </p:sp>
    </p:spTree>
    <p:extLst>
      <p:ext uri="{BB962C8B-B14F-4D97-AF65-F5344CB8AC3E}">
        <p14:creationId xmlns:p14="http://schemas.microsoft.com/office/powerpoint/2010/main" val="19675653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474034"/>
            <a:ext cx="5485158" cy="3660718"/>
          </a:xfrm>
          <a:prstGeom prst="rect">
            <a:avLst/>
          </a:prstGeom>
        </p:spPr>
        <p:txBody>
          <a:bodyPr/>
          <a:lstStyle/>
          <a:p>
            <a:r>
              <a:rPr lang="en-US" dirty="0"/>
              <a:t>Marilyn</a:t>
            </a:r>
          </a:p>
        </p:txBody>
      </p:sp>
      <p:sp>
        <p:nvSpPr>
          <p:cNvPr id="4" name="Slide Number Placeholder 3"/>
          <p:cNvSpPr>
            <a:spLocks noGrp="1"/>
          </p:cNvSpPr>
          <p:nvPr>
            <p:ph type="sldNum" sz="quarter" idx="10"/>
          </p:nvPr>
        </p:nvSpPr>
        <p:spPr/>
        <p:txBody>
          <a:bodyPr/>
          <a:lstStyle/>
          <a:p>
            <a:fld id="{F6DA9C80-B631-4EC4-8253-F63CFD0157DF}" type="slidenum">
              <a:rPr lang="en-US" smtClean="0"/>
              <a:t>46</a:t>
            </a:fld>
            <a:endParaRPr lang="en-US" dirty="0"/>
          </a:p>
        </p:txBody>
      </p:sp>
    </p:spTree>
    <p:extLst>
      <p:ext uri="{BB962C8B-B14F-4D97-AF65-F5344CB8AC3E}">
        <p14:creationId xmlns:p14="http://schemas.microsoft.com/office/powerpoint/2010/main" val="185679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4</a:t>
            </a:fld>
            <a:endParaRPr lang="en-US"/>
          </a:p>
        </p:txBody>
      </p:sp>
    </p:spTree>
    <p:extLst>
      <p:ext uri="{BB962C8B-B14F-4D97-AF65-F5344CB8AC3E}">
        <p14:creationId xmlns:p14="http://schemas.microsoft.com/office/powerpoint/2010/main" val="386819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5</a:t>
            </a:fld>
            <a:endParaRPr lang="en-US"/>
          </a:p>
        </p:txBody>
      </p:sp>
    </p:spTree>
    <p:extLst>
      <p:ext uri="{BB962C8B-B14F-4D97-AF65-F5344CB8AC3E}">
        <p14:creationId xmlns:p14="http://schemas.microsoft.com/office/powerpoint/2010/main" val="1165869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6</a:t>
            </a:fld>
            <a:endParaRPr lang="en-US"/>
          </a:p>
        </p:txBody>
      </p:sp>
    </p:spTree>
    <p:extLst>
      <p:ext uri="{BB962C8B-B14F-4D97-AF65-F5344CB8AC3E}">
        <p14:creationId xmlns:p14="http://schemas.microsoft.com/office/powerpoint/2010/main" val="3378913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7</a:t>
            </a:fld>
            <a:endParaRPr lang="en-US"/>
          </a:p>
        </p:txBody>
      </p:sp>
    </p:spTree>
    <p:extLst>
      <p:ext uri="{BB962C8B-B14F-4D97-AF65-F5344CB8AC3E}">
        <p14:creationId xmlns:p14="http://schemas.microsoft.com/office/powerpoint/2010/main" val="1286058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9</a:t>
            </a:fld>
            <a:endParaRPr lang="en-US"/>
          </a:p>
        </p:txBody>
      </p:sp>
    </p:spTree>
    <p:extLst>
      <p:ext uri="{BB962C8B-B14F-4D97-AF65-F5344CB8AC3E}">
        <p14:creationId xmlns:p14="http://schemas.microsoft.com/office/powerpoint/2010/main" val="3090088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73577"/>
            <a:ext cx="5607050" cy="3660775"/>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F6DA9C80-B631-4EC4-8253-F63CFD0157DF}" type="slidenum">
              <a:rPr lang="en-US" smtClean="0"/>
              <a:t>10</a:t>
            </a:fld>
            <a:endParaRPr lang="en-US"/>
          </a:p>
        </p:txBody>
      </p:sp>
    </p:spTree>
    <p:extLst>
      <p:ext uri="{BB962C8B-B14F-4D97-AF65-F5344CB8AC3E}">
        <p14:creationId xmlns:p14="http://schemas.microsoft.com/office/powerpoint/2010/main" val="180065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28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06954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ED0365-0D65-4032-85A6-BECCAB4E9A68}"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98157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788743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9777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Section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62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ED0365-0D65-4032-85A6-BECCAB4E9A6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54985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ED0365-0D65-4032-85A6-BECCAB4E9A6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04300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ED0365-0D65-4032-85A6-BECCAB4E9A68}" type="datetimeFigureOut">
              <a:rPr lang="en-US" smtClean="0"/>
              <a:t>5/31/2018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07622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ED0365-0D65-4032-85A6-BECCAB4E9A68}" type="datetimeFigureOut">
              <a:rPr lang="en-US" smtClean="0"/>
              <a:t>5/31/2018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338359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CED0365-0D65-4032-85A6-BECCAB4E9A68}" type="datetimeFigureOut">
              <a:rPr lang="en-US" smtClean="0"/>
              <a:t>5/31/2018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244550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CED0365-0D65-4032-85A6-BECCAB4E9A68}" type="datetimeFigureOut">
              <a:rPr lang="en-US" smtClean="0"/>
              <a:t>5/31/2018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4048722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D0365-0D65-4032-85A6-BECCAB4E9A68}" type="datetimeFigureOut">
              <a:rPr lang="en-US" smtClean="0"/>
              <a:t>5/31/2018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54AA7-8025-408E-B296-E2B43FE08638}" type="slidenum">
              <a:rPr lang="en-US" smtClean="0"/>
              <a:t>‹#›</a:t>
            </a:fld>
            <a:endParaRPr lang="en-US"/>
          </a:p>
        </p:txBody>
      </p:sp>
    </p:spTree>
    <p:extLst>
      <p:ext uri="{BB962C8B-B14F-4D97-AF65-F5344CB8AC3E}">
        <p14:creationId xmlns:p14="http://schemas.microsoft.com/office/powerpoint/2010/main" val="11160181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9AE51E1D-7280-49D6-A2E2-CE63FE17EF16}" type="datetimeFigureOut">
              <a:rPr lang="en-US" smtClean="0"/>
              <a:t>5/31/2018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BACAC6D-BD82-4571-9E34-C1EFF11A946D}" type="slidenum">
              <a:rPr lang="en-US" smtClean="0"/>
              <a:t>‹#›</a:t>
            </a:fld>
            <a:endParaRPr lang="en-US"/>
          </a:p>
        </p:txBody>
      </p:sp>
      <p:sp>
        <p:nvSpPr>
          <p:cNvPr id="7" name="Rectangle 6"/>
          <p:cNvSpPr/>
          <p:nvPr userDrawn="1"/>
        </p:nvSpPr>
        <p:spPr>
          <a:xfrm>
            <a:off x="0" y="3714750"/>
            <a:ext cx="9144000" cy="1485900"/>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3714750"/>
            <a:ext cx="9144000" cy="762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1"/>
          <p:cNvSpPr txBox="1">
            <a:spLocks/>
          </p:cNvSpPr>
          <p:nvPr userDrawn="1"/>
        </p:nvSpPr>
        <p:spPr>
          <a:xfrm>
            <a:off x="457200" y="3943350"/>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bg1"/>
                </a:solidFill>
              </a:rPr>
              <a:t>June</a:t>
            </a:r>
            <a:r>
              <a:rPr lang="en-US" sz="1400" baseline="0" dirty="0">
                <a:solidFill>
                  <a:schemeClr val="bg1"/>
                </a:solidFill>
              </a:rPr>
              <a:t> 1</a:t>
            </a:r>
            <a:r>
              <a:rPr lang="en-US" sz="1400" dirty="0">
                <a:solidFill>
                  <a:schemeClr val="bg1"/>
                </a:solidFill>
              </a:rPr>
              <a:t>, 2018</a:t>
            </a:r>
          </a:p>
        </p:txBody>
      </p:sp>
      <p:pic>
        <p:nvPicPr>
          <p:cNvPr id="3" name="Picture 2"/>
          <p:cNvPicPr>
            <a:picLocks noChangeAspect="1"/>
          </p:cNvPicPr>
          <p:nvPr userDrawn="1"/>
        </p:nvPicPr>
        <p:blipFill>
          <a:blip r:embed="rId3"/>
          <a:stretch>
            <a:fillRect/>
          </a:stretch>
        </p:blipFill>
        <p:spPr>
          <a:xfrm>
            <a:off x="350417" y="351365"/>
            <a:ext cx="2816596" cy="724267"/>
          </a:xfrm>
          <a:prstGeom prst="rect">
            <a:avLst/>
          </a:prstGeom>
        </p:spPr>
      </p:pic>
    </p:spTree>
    <p:extLst>
      <p:ext uri="{BB962C8B-B14F-4D97-AF65-F5344CB8AC3E}">
        <p14:creationId xmlns:p14="http://schemas.microsoft.com/office/powerpoint/2010/main" val="4023744030"/>
      </p:ext>
    </p:extLst>
  </p:cSld>
  <p:clrMap bg1="lt1" tx1="dk1" bg2="lt2" tx2="dk2" accent1="accent1" accent2="accent2" accent3="accent3" accent4="accent4" accent5="accent5" accent6="accent6" hlink="hlink" folHlink="folHlink"/>
  <p:sldLayoutIdLst>
    <p:sldLayoutId id="214748368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solidFill>
                  <a:srgbClr val="002D73"/>
                </a:solidFill>
              </a:rPr>
              <a:pPr/>
              <a:t>‹#›</a:t>
            </a:fld>
            <a:endParaRPr lang="en-US" sz="1200" dirty="0">
              <a:solidFill>
                <a:srgbClr val="002D73"/>
              </a:solidFill>
            </a:endParaRPr>
          </a:p>
        </p:txBody>
      </p:sp>
      <p:pic>
        <p:nvPicPr>
          <p:cNvPr id="3" name="Picture 2"/>
          <p:cNvPicPr>
            <a:picLocks noChangeAspect="1"/>
          </p:cNvPicPr>
          <p:nvPr userDrawn="1"/>
        </p:nvPicPr>
        <p:blipFill>
          <a:blip r:embed="rId3"/>
          <a:stretch>
            <a:fillRect/>
          </a:stretch>
        </p:blipFill>
        <p:spPr>
          <a:xfrm>
            <a:off x="6644437" y="4458001"/>
            <a:ext cx="2347163" cy="603556"/>
          </a:xfrm>
          <a:prstGeom prst="rect">
            <a:avLst/>
          </a:prstGeom>
        </p:spPr>
      </p:pic>
    </p:spTree>
    <p:extLst>
      <p:ext uri="{BB962C8B-B14F-4D97-AF65-F5344CB8AC3E}">
        <p14:creationId xmlns:p14="http://schemas.microsoft.com/office/powerpoint/2010/main" val="2405248628"/>
      </p:ext>
    </p:extLst>
  </p:cSld>
  <p:clrMap bg1="lt1" tx1="dk1" bg2="lt2" tx2="dk2" accent1="accent1" accent2="accent2" accent3="accent3" accent4="accent4" accent5="accent5" accent6="accent6" hlink="hlink" folHlink="folHlink"/>
  <p:sldLayoutIdLst>
    <p:sldLayoutId id="214748367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CED0365-0D65-4032-85A6-BECCAB4E9A68}" type="datetimeFigureOut">
              <a:rPr lang="en-US" smtClean="0"/>
              <a:t>5/31/2018</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7754AA7-8025-408E-B296-E2B43FE08638}" type="slidenum">
              <a:rPr lang="en-US" smtClean="0"/>
              <a:t>‹#›</a:t>
            </a:fld>
            <a:endParaRPr lang="en-US"/>
          </a:p>
        </p:txBody>
      </p:sp>
      <p:sp>
        <p:nvSpPr>
          <p:cNvPr id="7" name="Rectangle 6"/>
          <p:cNvSpPr/>
          <p:nvPr userDrawn="1"/>
        </p:nvSpPr>
        <p:spPr>
          <a:xfrm>
            <a:off x="0" y="62344"/>
            <a:ext cx="9144000" cy="299605"/>
          </a:xfrm>
          <a:prstGeom prst="rect">
            <a:avLst/>
          </a:prstGeom>
          <a:solidFill>
            <a:srgbClr val="002D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1"/>
          <p:cNvSpPr txBox="1">
            <a:spLocks/>
          </p:cNvSpPr>
          <p:nvPr userDrawn="1"/>
        </p:nvSpPr>
        <p:spPr>
          <a:xfrm>
            <a:off x="152400" y="88105"/>
            <a:ext cx="21336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June 1, 2018</a:t>
            </a:r>
          </a:p>
        </p:txBody>
      </p:sp>
      <p:sp>
        <p:nvSpPr>
          <p:cNvPr id="9" name="Slide Number Placeholder 3"/>
          <p:cNvSpPr txBox="1">
            <a:spLocks/>
          </p:cNvSpPr>
          <p:nvPr userDrawn="1"/>
        </p:nvSpPr>
        <p:spPr>
          <a:xfrm>
            <a:off x="8305800" y="88105"/>
            <a:ext cx="685800" cy="273844"/>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200" smtClean="0"/>
              <a:pPr/>
              <a:t>‹#›</a:t>
            </a:fld>
            <a:endParaRPr lang="en-US" sz="1200" dirty="0"/>
          </a:p>
        </p:txBody>
      </p:sp>
      <p:sp>
        <p:nvSpPr>
          <p:cNvPr id="10" name="Rectangle 9"/>
          <p:cNvSpPr/>
          <p:nvPr userDrawn="1"/>
        </p:nvSpPr>
        <p:spPr>
          <a:xfrm>
            <a:off x="0" y="-19050"/>
            <a:ext cx="9144000" cy="81394"/>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13"/>
          <a:stretch>
            <a:fillRect/>
          </a:stretch>
        </p:blipFill>
        <p:spPr>
          <a:xfrm>
            <a:off x="6553200" y="4378966"/>
            <a:ext cx="2347163" cy="603556"/>
          </a:xfrm>
          <a:prstGeom prst="rect">
            <a:avLst/>
          </a:prstGeom>
        </p:spPr>
      </p:pic>
    </p:spTree>
    <p:extLst>
      <p:ext uri="{BB962C8B-B14F-4D97-AF65-F5344CB8AC3E}">
        <p14:creationId xmlns:p14="http://schemas.microsoft.com/office/powerpoint/2010/main" val="304337920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doi.org/10.1371/journal.pone.0182343"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www.health.ny.gov/professionals/patients/women.ht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hrc.nwlc.org/status-indicators/maternal-mortality-rate-100000"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http://www.americashealthrankings.org/explore/2016-health-of-women-and-children-report/measure/maternal_mortality/state/NY"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hyperlink" Target="https://www.health.ny.gov/community/adults/women/docs/maternal_mortality_review_2006-2008.pdf" TargetMode="External"/><Relationship Id="rId3" Type="http://schemas.openxmlformats.org/officeDocument/2006/relationships/notesSlide" Target="../notesSlides/notesSlide31.xml"/><Relationship Id="rId7" Type="http://schemas.openxmlformats.org/officeDocument/2006/relationships/image" Target="../media/image15.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emf"/><Relationship Id="rId4" Type="http://schemas.openxmlformats.org/officeDocument/2006/relationships/oleObject" Target="../embeddings/oleObject1.bin"/><Relationship Id="rId9" Type="http://schemas.openxmlformats.org/officeDocument/2006/relationships/hyperlink" Target="https://www.health.ny.gov/community/adults/women/docs/maternal_mortality_review_2012-2013.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07339" y="1075057"/>
            <a:ext cx="8392887" cy="1754326"/>
          </a:xfrm>
          <a:prstGeom prst="rect">
            <a:avLst/>
          </a:prstGeom>
          <a:noFill/>
          <a:ln>
            <a:noFill/>
          </a:ln>
        </p:spPr>
        <p:txBody>
          <a:bodyPr wrap="square" rtlCol="0">
            <a:spAutoFit/>
          </a:bodyPr>
          <a:lstStyle/>
          <a:p>
            <a:pPr algn="ctr"/>
            <a:r>
              <a:rPr lang="en-US" sz="3600" b="1" dirty="0">
                <a:solidFill>
                  <a:srgbClr val="002D73"/>
                </a:solidFill>
                <a:latin typeface="Arial" panose="020B0604020202020204" pitchFamily="34" charset="0"/>
                <a:cs typeface="Arial" panose="020B0604020202020204" pitchFamily="34" charset="0"/>
              </a:rPr>
              <a:t>New York State Maternal Mortality and Morbidity</a:t>
            </a:r>
          </a:p>
          <a:p>
            <a:endParaRPr lang="en-US" sz="3600" b="1" dirty="0">
              <a:solidFill>
                <a:srgbClr val="002D73"/>
              </a:solidFill>
              <a:latin typeface="Arial" panose="020B0604020202020204" pitchFamily="34" charset="0"/>
              <a:cs typeface="Arial" panose="020B0604020202020204" pitchFamily="34" charset="0"/>
            </a:endParaRPr>
          </a:p>
        </p:txBody>
      </p:sp>
      <p:sp>
        <p:nvSpPr>
          <p:cNvPr id="3" name="TextBox 2"/>
          <p:cNvSpPr txBox="1"/>
          <p:nvPr/>
        </p:nvSpPr>
        <p:spPr>
          <a:xfrm>
            <a:off x="3218484" y="2616004"/>
            <a:ext cx="2929008" cy="1200329"/>
          </a:xfrm>
          <a:prstGeom prst="rect">
            <a:avLst/>
          </a:prstGeom>
          <a:noFill/>
        </p:spPr>
        <p:txBody>
          <a:bodyPr wrap="none" rtlCol="0">
            <a:spAutoFit/>
          </a:bodyPr>
          <a:lstStyle/>
          <a:p>
            <a:pPr algn="ctr"/>
            <a:r>
              <a:rPr lang="en-US" b="1" dirty="0">
                <a:solidFill>
                  <a:srgbClr val="002D73"/>
                </a:solidFill>
                <a:latin typeface="Arial" panose="020B0604020202020204" pitchFamily="34" charset="0"/>
                <a:cs typeface="Arial" panose="020B0604020202020204" pitchFamily="34" charset="0"/>
              </a:rPr>
              <a:t>Marilyn Kacica, MD, MPH</a:t>
            </a:r>
          </a:p>
          <a:p>
            <a:pPr algn="ctr"/>
            <a:r>
              <a:rPr lang="en-US" dirty="0">
                <a:solidFill>
                  <a:srgbClr val="002D73"/>
                </a:solidFill>
                <a:latin typeface="Arial" panose="020B0604020202020204" pitchFamily="34" charset="0"/>
                <a:cs typeface="Arial" panose="020B0604020202020204" pitchFamily="34" charset="0"/>
              </a:rPr>
              <a:t>Medical Director</a:t>
            </a:r>
            <a:br>
              <a:rPr lang="en-US" dirty="0">
                <a:solidFill>
                  <a:srgbClr val="002D73"/>
                </a:solidFill>
                <a:latin typeface="Arial" panose="020B0604020202020204" pitchFamily="34" charset="0"/>
                <a:cs typeface="Arial" panose="020B0604020202020204" pitchFamily="34" charset="0"/>
              </a:rPr>
            </a:br>
            <a:r>
              <a:rPr lang="en-US" dirty="0">
                <a:solidFill>
                  <a:srgbClr val="002D73"/>
                </a:solidFill>
                <a:latin typeface="Arial" panose="020B0604020202020204" pitchFamily="34" charset="0"/>
                <a:cs typeface="Arial" panose="020B0604020202020204" pitchFamily="34" charset="0"/>
              </a:rPr>
              <a:t>Division of Family Health</a:t>
            </a:r>
          </a:p>
          <a:p>
            <a:pPr algn="ctr"/>
            <a:endParaRPr lang="en-US" dirty="0"/>
          </a:p>
        </p:txBody>
      </p:sp>
    </p:spTree>
    <p:extLst>
      <p:ext uri="{BB962C8B-B14F-4D97-AF65-F5344CB8AC3E}">
        <p14:creationId xmlns:p14="http://schemas.microsoft.com/office/powerpoint/2010/main" val="206780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7A5DE13-77AB-4A8B-836C-CA015A969B86}"/>
              </a:ext>
            </a:extLst>
          </p:cNvPr>
          <p:cNvSpPr>
            <a:spLocks noGrp="1"/>
          </p:cNvSpPr>
          <p:nvPr>
            <p:ph idx="1"/>
          </p:nvPr>
        </p:nvSpPr>
        <p:spPr>
          <a:xfrm>
            <a:off x="412750" y="1066800"/>
            <a:ext cx="8229600" cy="3394075"/>
          </a:xfrm>
        </p:spPr>
        <p:txBody>
          <a:bodyPr>
            <a:normAutofit fontScale="92500" lnSpcReduction="10000"/>
          </a:bodyPr>
          <a:lstStyle/>
          <a:p>
            <a:pPr marL="0" indent="0">
              <a:buNone/>
            </a:pPr>
            <a:r>
              <a:rPr lang="en-US" sz="1800" dirty="0"/>
              <a:t>Standard surveillance</a:t>
            </a:r>
          </a:p>
          <a:p>
            <a:r>
              <a:rPr lang="en-US" sz="1800" dirty="0"/>
              <a:t>Review of female deaths linked to a live birth with a year or less between the two events</a:t>
            </a:r>
          </a:p>
          <a:p>
            <a:endParaRPr lang="en-US" sz="1800" dirty="0"/>
          </a:p>
          <a:p>
            <a:pPr marL="0" indent="0">
              <a:buNone/>
            </a:pPr>
            <a:r>
              <a:rPr lang="en-US" sz="1800" dirty="0"/>
              <a:t>Enhanced surveillance</a:t>
            </a:r>
          </a:p>
          <a:p>
            <a:r>
              <a:rPr lang="en-US" sz="1800" dirty="0"/>
              <a:t>Examination of female death records not linked to a live birth certificate</a:t>
            </a:r>
          </a:p>
          <a:p>
            <a:pPr lvl="1"/>
            <a:r>
              <a:rPr lang="en-US" sz="1800" dirty="0"/>
              <a:t>That occurred within a year after a hospitalization with an indication of pregnancy </a:t>
            </a:r>
          </a:p>
          <a:p>
            <a:pPr lvl="1"/>
            <a:r>
              <a:rPr lang="en-US" sz="1800" dirty="0"/>
              <a:t>OR with an obstetric cause of death or pregnancy indicated on death certificate</a:t>
            </a:r>
          </a:p>
          <a:p>
            <a:pPr marL="0" indent="0">
              <a:buNone/>
            </a:pPr>
            <a:endParaRPr lang="en-US" sz="1800" dirty="0"/>
          </a:p>
          <a:p>
            <a:pPr marL="0" indent="0">
              <a:buNone/>
            </a:pPr>
            <a:r>
              <a:rPr lang="en-US" sz="1800" dirty="0"/>
              <a:t>New York Patient Occurrence Reporting and Tracking System (NYPORTS)</a:t>
            </a:r>
          </a:p>
        </p:txBody>
      </p:sp>
      <p:sp>
        <p:nvSpPr>
          <p:cNvPr id="4" name="Rectangle 3">
            <a:extLst>
              <a:ext uri="{FF2B5EF4-FFF2-40B4-BE49-F238E27FC236}">
                <a16:creationId xmlns:a16="http://schemas.microsoft.com/office/drawing/2014/main" id="{912AAFEC-F227-4C98-891E-A14CB18F5128}"/>
              </a:ext>
            </a:extLst>
          </p:cNvPr>
          <p:cNvSpPr/>
          <p:nvPr/>
        </p:nvSpPr>
        <p:spPr>
          <a:xfrm>
            <a:off x="232245" y="462289"/>
            <a:ext cx="8679511" cy="584775"/>
          </a:xfrm>
          <a:prstGeom prst="rect">
            <a:avLst/>
          </a:prstGeom>
        </p:spPr>
        <p:txBody>
          <a:bodyPr wrap="square">
            <a:spAutoFit/>
          </a:bodyPr>
          <a:lstStyle/>
          <a:p>
            <a:pPr algn="ctr"/>
            <a:r>
              <a:rPr lang="en-US" sz="3200" b="1" dirty="0">
                <a:solidFill>
                  <a:srgbClr val="002D73"/>
                </a:solidFill>
              </a:rPr>
              <a:t>MMR Case Identification</a:t>
            </a:r>
          </a:p>
        </p:txBody>
      </p:sp>
    </p:spTree>
    <p:extLst>
      <p:ext uri="{BB962C8B-B14F-4D97-AF65-F5344CB8AC3E}">
        <p14:creationId xmlns:p14="http://schemas.microsoft.com/office/powerpoint/2010/main" val="3898067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1723" y="445471"/>
            <a:ext cx="7303770" cy="954107"/>
          </a:xfrm>
          <a:prstGeom prst="rect">
            <a:avLst/>
          </a:prstGeom>
          <a:noFill/>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Prenatally-Identified Risk Factors </a:t>
            </a:r>
          </a:p>
          <a:p>
            <a:pPr algn="ctr"/>
            <a:r>
              <a:rPr lang="en-US" sz="2800" b="1" dirty="0">
                <a:solidFill>
                  <a:srgbClr val="002D73"/>
                </a:solidFill>
                <a:latin typeface="Arial" panose="020B0604020202020204" pitchFamily="34" charset="0"/>
                <a:cs typeface="Arial" panose="020B0604020202020204" pitchFamily="34" charset="0"/>
              </a:rPr>
              <a:t>Pregnancy-related Deaths</a:t>
            </a:r>
          </a:p>
        </p:txBody>
      </p:sp>
      <p:graphicFrame>
        <p:nvGraphicFramePr>
          <p:cNvPr id="5" name="Table 4">
            <a:extLst>
              <a:ext uri="{FF2B5EF4-FFF2-40B4-BE49-F238E27FC236}">
                <a16:creationId xmlns:a16="http://schemas.microsoft.com/office/drawing/2014/main" id="{742D879F-3203-4932-BEA2-74460ABB9010}"/>
              </a:ext>
            </a:extLst>
          </p:cNvPr>
          <p:cNvGraphicFramePr>
            <a:graphicFrameLocks noGrp="1"/>
          </p:cNvGraphicFramePr>
          <p:nvPr>
            <p:extLst>
              <p:ext uri="{D42A27DB-BD31-4B8C-83A1-F6EECF244321}">
                <p14:modId xmlns:p14="http://schemas.microsoft.com/office/powerpoint/2010/main" val="815969736"/>
              </p:ext>
            </p:extLst>
          </p:nvPr>
        </p:nvGraphicFramePr>
        <p:xfrm>
          <a:off x="1249009" y="1517992"/>
          <a:ext cx="6617367" cy="2468880"/>
        </p:xfrm>
        <a:graphic>
          <a:graphicData uri="http://schemas.openxmlformats.org/drawingml/2006/table">
            <a:tbl>
              <a:tblPr firstRow="1" bandRow="1">
                <a:solidFill>
                  <a:schemeClr val="tx2">
                    <a:lumMod val="60000"/>
                    <a:lumOff val="40000"/>
                  </a:schemeClr>
                </a:solidFill>
                <a:tableStyleId>{5C22544A-7EE6-4342-B048-85BDC9FD1C3A}</a:tableStyleId>
              </a:tblPr>
              <a:tblGrid>
                <a:gridCol w="4088417">
                  <a:extLst>
                    <a:ext uri="{9D8B030D-6E8A-4147-A177-3AD203B41FA5}">
                      <a16:colId xmlns:a16="http://schemas.microsoft.com/office/drawing/2014/main" val="1889921811"/>
                    </a:ext>
                  </a:extLst>
                </a:gridCol>
                <a:gridCol w="1363337">
                  <a:extLst>
                    <a:ext uri="{9D8B030D-6E8A-4147-A177-3AD203B41FA5}">
                      <a16:colId xmlns:a16="http://schemas.microsoft.com/office/drawing/2014/main" val="1291897568"/>
                    </a:ext>
                  </a:extLst>
                </a:gridCol>
                <a:gridCol w="1165613">
                  <a:extLst>
                    <a:ext uri="{9D8B030D-6E8A-4147-A177-3AD203B41FA5}">
                      <a16:colId xmlns:a16="http://schemas.microsoft.com/office/drawing/2014/main" val="1403769722"/>
                    </a:ext>
                  </a:extLst>
                </a:gridCol>
              </a:tblGrid>
              <a:tr h="480060">
                <a:tc rowSpan="2">
                  <a:txBody>
                    <a:bodyPr/>
                    <a:lstStyle/>
                    <a:p>
                      <a:pPr algn="ctr"/>
                      <a:r>
                        <a:rPr lang="en-US" sz="1400" dirty="0">
                          <a:latin typeface="Arial" panose="020B0604020202020204" pitchFamily="34" charset="0"/>
                          <a:cs typeface="Arial" panose="020B0604020202020204" pitchFamily="34" charset="0"/>
                        </a:rPr>
                        <a:t>Risk Factors</a:t>
                      </a:r>
                    </a:p>
                  </a:txBody>
                  <a:tcPr marL="68580" marR="68580" marT="34290" marB="34290" anchor="ctr"/>
                </a:tc>
                <a:tc gridSpan="2">
                  <a:txBody>
                    <a:bodyPr/>
                    <a:lstStyle/>
                    <a:p>
                      <a:pPr algn="ctr"/>
                      <a:r>
                        <a:rPr lang="en-US" sz="1400" dirty="0">
                          <a:latin typeface="Arial" panose="020B0604020202020204" pitchFamily="34" charset="0"/>
                          <a:cs typeface="Arial" panose="020B0604020202020204" pitchFamily="34" charset="0"/>
                        </a:rPr>
                        <a:t>Percent of women with the risk factor</a:t>
                      </a:r>
                    </a:p>
                  </a:txBody>
                  <a:tcPr marL="68580" marR="68580" marT="34290" marB="34290" anchor="ctr"/>
                </a:tc>
                <a:tc hMerge="1">
                  <a:txBody>
                    <a:bodyPr/>
                    <a:lstStyle/>
                    <a:p>
                      <a:pPr algn="ctr"/>
                      <a:endParaRPr lang="en-US" dirty="0"/>
                    </a:p>
                  </a:txBody>
                  <a:tcPr anchor="ctr"/>
                </a:tc>
                <a:extLst>
                  <a:ext uri="{0D108BD9-81ED-4DB2-BD59-A6C34878D82A}">
                    <a16:rowId xmlns:a16="http://schemas.microsoft.com/office/drawing/2014/main" val="1705460854"/>
                  </a:ext>
                </a:extLst>
              </a:tr>
              <a:tr h="278130">
                <a:tc vMerge="1">
                  <a:txBody>
                    <a:bodyPr/>
                    <a:lstStyle/>
                    <a:p>
                      <a:pPr algn="ctr"/>
                      <a:endParaRPr lang="en-US" dirty="0"/>
                    </a:p>
                  </a:txBody>
                  <a:tcPr anchor="ctr"/>
                </a:tc>
                <a:tc>
                  <a:txBody>
                    <a:bodyPr/>
                    <a:lstStyle/>
                    <a:p>
                      <a:pPr algn="ctr"/>
                      <a:r>
                        <a:rPr lang="en-US" sz="1400" b="1" dirty="0">
                          <a:latin typeface="Arial" panose="020B0604020202020204" pitchFamily="34" charset="0"/>
                          <a:cs typeface="Arial" panose="020B0604020202020204" pitchFamily="34" charset="0"/>
                        </a:rPr>
                        <a:t>2006-2008</a:t>
                      </a:r>
                    </a:p>
                  </a:txBody>
                  <a:tcPr marL="68580" marR="68580" marT="34290" marB="34290" anchor="ctr"/>
                </a:tc>
                <a:tc>
                  <a:txBody>
                    <a:bodyPr/>
                    <a:lstStyle/>
                    <a:p>
                      <a:pPr algn="ctr"/>
                      <a:r>
                        <a:rPr lang="en-US" sz="1400" b="1" dirty="0">
                          <a:latin typeface="Arial" panose="020B0604020202020204" pitchFamily="34" charset="0"/>
                          <a:cs typeface="Arial" panose="020B0604020202020204" pitchFamily="34" charset="0"/>
                        </a:rPr>
                        <a:t>2012-2013</a:t>
                      </a:r>
                    </a:p>
                  </a:txBody>
                  <a:tcPr marL="68580" marR="68580" marT="34290" marB="34290" anchor="ctr"/>
                </a:tc>
                <a:extLst>
                  <a:ext uri="{0D108BD9-81ED-4DB2-BD59-A6C34878D82A}">
                    <a16:rowId xmlns:a16="http://schemas.microsoft.com/office/drawing/2014/main" val="353706640"/>
                  </a:ext>
                </a:extLst>
              </a:tr>
              <a:tr h="278130">
                <a:tc>
                  <a:txBody>
                    <a:bodyPr/>
                    <a:lstStyle/>
                    <a:p>
                      <a:pPr algn="l"/>
                      <a:r>
                        <a:rPr lang="en-US" sz="1400" dirty="0">
                          <a:latin typeface="Arial" panose="020B0604020202020204" pitchFamily="34" charset="0"/>
                          <a:cs typeface="Arial" panose="020B0604020202020204" pitchFamily="34" charset="0"/>
                        </a:rPr>
                        <a:t>Hematologic</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19%</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26%</a:t>
                      </a:r>
                    </a:p>
                  </a:txBody>
                  <a:tcPr marL="68580" marR="68580" marT="34290" marB="34290" anchor="ctr"/>
                </a:tc>
                <a:extLst>
                  <a:ext uri="{0D108BD9-81ED-4DB2-BD59-A6C34878D82A}">
                    <a16:rowId xmlns:a16="http://schemas.microsoft.com/office/drawing/2014/main" val="1032368112"/>
                  </a:ext>
                </a:extLst>
              </a:tr>
              <a:tr h="278130">
                <a:tc>
                  <a:txBody>
                    <a:bodyPr/>
                    <a:lstStyle/>
                    <a:p>
                      <a:pPr algn="l"/>
                      <a:r>
                        <a:rPr lang="en-US" sz="1400" dirty="0">
                          <a:latin typeface="Arial" panose="020B0604020202020204" pitchFamily="34" charset="0"/>
                          <a:cs typeface="Arial" panose="020B0604020202020204" pitchFamily="34" charset="0"/>
                        </a:rPr>
                        <a:t>Cardiac</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13%</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18%</a:t>
                      </a:r>
                    </a:p>
                  </a:txBody>
                  <a:tcPr marL="68580" marR="68580" marT="34290" marB="34290" anchor="ctr"/>
                </a:tc>
                <a:extLst>
                  <a:ext uri="{0D108BD9-81ED-4DB2-BD59-A6C34878D82A}">
                    <a16:rowId xmlns:a16="http://schemas.microsoft.com/office/drawing/2014/main" val="2215257996"/>
                  </a:ext>
                </a:extLst>
              </a:tr>
              <a:tr h="278130">
                <a:tc>
                  <a:txBody>
                    <a:bodyPr/>
                    <a:lstStyle/>
                    <a:p>
                      <a:pPr algn="l"/>
                      <a:r>
                        <a:rPr lang="en-US" sz="1400" dirty="0">
                          <a:latin typeface="Arial" panose="020B0604020202020204" pitchFamily="34" charset="0"/>
                          <a:cs typeface="Arial" panose="020B0604020202020204" pitchFamily="34" charset="0"/>
                        </a:rPr>
                        <a:t>Hypertension</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17%</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18%</a:t>
                      </a:r>
                    </a:p>
                  </a:txBody>
                  <a:tcPr marL="68580" marR="68580" marT="34290" marB="34290" anchor="ctr"/>
                </a:tc>
                <a:extLst>
                  <a:ext uri="{0D108BD9-81ED-4DB2-BD59-A6C34878D82A}">
                    <a16:rowId xmlns:a16="http://schemas.microsoft.com/office/drawing/2014/main" val="913657770"/>
                  </a:ext>
                </a:extLst>
              </a:tr>
              <a:tr h="278130">
                <a:tc>
                  <a:txBody>
                    <a:bodyPr/>
                    <a:lstStyle/>
                    <a:p>
                      <a:pPr algn="l"/>
                      <a:r>
                        <a:rPr lang="en-US" sz="1400" dirty="0">
                          <a:latin typeface="Arial" panose="020B0604020202020204" pitchFamily="34" charset="0"/>
                          <a:cs typeface="Arial" panose="020B0604020202020204" pitchFamily="34" charset="0"/>
                        </a:rPr>
                        <a:t>Pulmonary</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9%</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18%</a:t>
                      </a:r>
                    </a:p>
                  </a:txBody>
                  <a:tcPr marL="68580" marR="68580" marT="34290" marB="34290" anchor="ctr"/>
                </a:tc>
                <a:extLst>
                  <a:ext uri="{0D108BD9-81ED-4DB2-BD59-A6C34878D82A}">
                    <a16:rowId xmlns:a16="http://schemas.microsoft.com/office/drawing/2014/main" val="3804787514"/>
                  </a:ext>
                </a:extLst>
              </a:tr>
              <a:tr h="278130">
                <a:tc>
                  <a:txBody>
                    <a:bodyPr/>
                    <a:lstStyle/>
                    <a:p>
                      <a:pPr algn="l"/>
                      <a:r>
                        <a:rPr lang="en-US" sz="1400" dirty="0">
                          <a:latin typeface="Arial" panose="020B0604020202020204" pitchFamily="34" charset="0"/>
                          <a:cs typeface="Arial" panose="020B0604020202020204" pitchFamily="34" charset="0"/>
                        </a:rPr>
                        <a:t>Endocrine</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8%</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16%</a:t>
                      </a:r>
                    </a:p>
                  </a:txBody>
                  <a:tcPr marL="68580" marR="68580" marT="34290" marB="34290" anchor="ctr"/>
                </a:tc>
                <a:extLst>
                  <a:ext uri="{0D108BD9-81ED-4DB2-BD59-A6C34878D82A}">
                    <a16:rowId xmlns:a16="http://schemas.microsoft.com/office/drawing/2014/main" val="1247658569"/>
                  </a:ext>
                </a:extLst>
              </a:tr>
              <a:tr h="278130">
                <a:tc>
                  <a:txBody>
                    <a:bodyPr/>
                    <a:lstStyle/>
                    <a:p>
                      <a:pPr algn="l"/>
                      <a:r>
                        <a:rPr lang="en-US" sz="1400" dirty="0">
                          <a:latin typeface="Arial" panose="020B0604020202020204" pitchFamily="34" charset="0"/>
                          <a:cs typeface="Arial" panose="020B0604020202020204" pitchFamily="34" charset="0"/>
                        </a:rPr>
                        <a:t>Psychiatric disorder</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5%</a:t>
                      </a:r>
                    </a:p>
                  </a:txBody>
                  <a:tcPr marL="68580" marR="68580" marT="34290" marB="34290" anchor="ctr"/>
                </a:tc>
                <a:tc>
                  <a:txBody>
                    <a:bodyPr/>
                    <a:lstStyle/>
                    <a:p>
                      <a:pPr algn="ctr"/>
                      <a:r>
                        <a:rPr lang="en-US" sz="1400" dirty="0">
                          <a:latin typeface="Arial" panose="020B0604020202020204" pitchFamily="34" charset="0"/>
                          <a:cs typeface="Arial" panose="020B0604020202020204" pitchFamily="34" charset="0"/>
                        </a:rPr>
                        <a:t>11%</a:t>
                      </a:r>
                    </a:p>
                  </a:txBody>
                  <a:tcPr marL="68580" marR="68580" marT="34290" marB="34290" anchor="ctr"/>
                </a:tc>
                <a:extLst>
                  <a:ext uri="{0D108BD9-81ED-4DB2-BD59-A6C34878D82A}">
                    <a16:rowId xmlns:a16="http://schemas.microsoft.com/office/drawing/2014/main" val="3407709287"/>
                  </a:ext>
                </a:extLst>
              </a:tr>
            </a:tbl>
          </a:graphicData>
        </a:graphic>
      </p:graphicFrame>
      <p:sp>
        <p:nvSpPr>
          <p:cNvPr id="7" name="TextBox 6">
            <a:extLst>
              <a:ext uri="{FF2B5EF4-FFF2-40B4-BE49-F238E27FC236}">
                <a16:creationId xmlns:a16="http://schemas.microsoft.com/office/drawing/2014/main" id="{48ADB6A8-7AE6-4AEE-916B-C425625C659C}"/>
              </a:ext>
            </a:extLst>
          </p:cNvPr>
          <p:cNvSpPr txBox="1"/>
          <p:nvPr/>
        </p:nvSpPr>
        <p:spPr>
          <a:xfrm>
            <a:off x="1392461" y="4145133"/>
            <a:ext cx="6330461" cy="369332"/>
          </a:xfrm>
          <a:prstGeom prst="rect">
            <a:avLst/>
          </a:prstGeom>
          <a:noFill/>
        </p:spPr>
        <p:txBody>
          <a:bodyPr wrap="square" rtlCol="0">
            <a:spAutoFit/>
          </a:bodyPr>
          <a:lstStyle/>
          <a:p>
            <a:pPr algn="ctr"/>
            <a:r>
              <a:rPr lang="en-US" dirty="0"/>
              <a:t>Increase over time in identified risk factors</a:t>
            </a:r>
          </a:p>
        </p:txBody>
      </p:sp>
      <p:sp>
        <p:nvSpPr>
          <p:cNvPr id="8" name="TextBox 7">
            <a:extLst>
              <a:ext uri="{FF2B5EF4-FFF2-40B4-BE49-F238E27FC236}">
                <a16:creationId xmlns:a16="http://schemas.microsoft.com/office/drawing/2014/main" id="{91BD3DD1-695F-4753-978A-77E7F8F41B7F}"/>
              </a:ext>
            </a:extLst>
          </p:cNvPr>
          <p:cNvSpPr txBox="1"/>
          <p:nvPr/>
        </p:nvSpPr>
        <p:spPr>
          <a:xfrm>
            <a:off x="70338" y="4809392"/>
            <a:ext cx="3420208" cy="261610"/>
          </a:xfrm>
          <a:prstGeom prst="rect">
            <a:avLst/>
          </a:prstGeom>
          <a:noFill/>
        </p:spPr>
        <p:txBody>
          <a:bodyPr wrap="square" rtlCol="0">
            <a:spAutoFit/>
          </a:bodyPr>
          <a:lstStyle/>
          <a:p>
            <a:pPr lvl="0">
              <a:defRPr/>
            </a:pPr>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1045634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1723" y="515190"/>
            <a:ext cx="7303770" cy="954107"/>
          </a:xfrm>
          <a:prstGeom prst="rect">
            <a:avLst/>
          </a:prstGeom>
          <a:noFill/>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Maternal Mortality Review Cohorts, 2012-2014</a:t>
            </a:r>
          </a:p>
        </p:txBody>
      </p:sp>
      <p:graphicFrame>
        <p:nvGraphicFramePr>
          <p:cNvPr id="4" name="Table 3">
            <a:extLst>
              <a:ext uri="{FF2B5EF4-FFF2-40B4-BE49-F238E27FC236}">
                <a16:creationId xmlns:a16="http://schemas.microsoft.com/office/drawing/2014/main" id="{A10E3A72-39FB-459F-BB67-5C126F421C65}"/>
              </a:ext>
            </a:extLst>
          </p:cNvPr>
          <p:cNvGraphicFramePr>
            <a:graphicFrameLocks noGrp="1"/>
          </p:cNvGraphicFramePr>
          <p:nvPr>
            <p:extLst>
              <p:ext uri="{D42A27DB-BD31-4B8C-83A1-F6EECF244321}">
                <p14:modId xmlns:p14="http://schemas.microsoft.com/office/powerpoint/2010/main" val="1947517776"/>
              </p:ext>
            </p:extLst>
          </p:nvPr>
        </p:nvGraphicFramePr>
        <p:xfrm>
          <a:off x="411828" y="1928800"/>
          <a:ext cx="8243560" cy="1752600"/>
        </p:xfrm>
        <a:graphic>
          <a:graphicData uri="http://schemas.openxmlformats.org/drawingml/2006/table">
            <a:tbl>
              <a:tblPr firstRow="1" bandRow="1">
                <a:tableStyleId>{5C22544A-7EE6-4342-B048-85BDC9FD1C3A}</a:tableStyleId>
              </a:tblPr>
              <a:tblGrid>
                <a:gridCol w="3162010">
                  <a:extLst>
                    <a:ext uri="{9D8B030D-6E8A-4147-A177-3AD203B41FA5}">
                      <a16:colId xmlns:a16="http://schemas.microsoft.com/office/drawing/2014/main" val="3867597584"/>
                    </a:ext>
                  </a:extLst>
                </a:gridCol>
                <a:gridCol w="1270388">
                  <a:extLst>
                    <a:ext uri="{9D8B030D-6E8A-4147-A177-3AD203B41FA5}">
                      <a16:colId xmlns:a16="http://schemas.microsoft.com/office/drawing/2014/main" val="2587974789"/>
                    </a:ext>
                  </a:extLst>
                </a:gridCol>
                <a:gridCol w="1430931">
                  <a:extLst>
                    <a:ext uri="{9D8B030D-6E8A-4147-A177-3AD203B41FA5}">
                      <a16:colId xmlns:a16="http://schemas.microsoft.com/office/drawing/2014/main" val="3220129532"/>
                    </a:ext>
                  </a:extLst>
                </a:gridCol>
                <a:gridCol w="1228507">
                  <a:extLst>
                    <a:ext uri="{9D8B030D-6E8A-4147-A177-3AD203B41FA5}">
                      <a16:colId xmlns:a16="http://schemas.microsoft.com/office/drawing/2014/main" val="3387237424"/>
                    </a:ext>
                  </a:extLst>
                </a:gridCol>
                <a:gridCol w="1151724">
                  <a:extLst>
                    <a:ext uri="{9D8B030D-6E8A-4147-A177-3AD203B41FA5}">
                      <a16:colId xmlns:a16="http://schemas.microsoft.com/office/drawing/2014/main" val="3366823649"/>
                    </a:ext>
                  </a:extLst>
                </a:gridCol>
              </a:tblGrid>
              <a:tr h="370840">
                <a:tc>
                  <a:txBody>
                    <a:bodyPr/>
                    <a:lstStyle/>
                    <a:p>
                      <a:endParaRPr lang="en-US" dirty="0"/>
                    </a:p>
                  </a:txBody>
                  <a:tcPr/>
                </a:tc>
                <a:tc>
                  <a:txBody>
                    <a:bodyPr/>
                    <a:lstStyle/>
                    <a:p>
                      <a:r>
                        <a:rPr lang="en-US" dirty="0"/>
                        <a:t>2012</a:t>
                      </a:r>
                    </a:p>
                  </a:txBody>
                  <a:tcPr/>
                </a:tc>
                <a:tc>
                  <a:txBody>
                    <a:bodyPr/>
                    <a:lstStyle/>
                    <a:p>
                      <a:r>
                        <a:rPr lang="en-US" dirty="0"/>
                        <a:t>2013</a:t>
                      </a:r>
                    </a:p>
                  </a:txBody>
                  <a:tcPr/>
                </a:tc>
                <a:tc>
                  <a:txBody>
                    <a:bodyPr/>
                    <a:lstStyle/>
                    <a:p>
                      <a:r>
                        <a:rPr lang="en-US" dirty="0"/>
                        <a:t>2014*</a:t>
                      </a:r>
                    </a:p>
                  </a:txBody>
                  <a:tcPr/>
                </a:tc>
                <a:tc>
                  <a:txBody>
                    <a:bodyPr/>
                    <a:lstStyle/>
                    <a:p>
                      <a:r>
                        <a:rPr lang="en-US" dirty="0"/>
                        <a:t>Total</a:t>
                      </a:r>
                    </a:p>
                  </a:txBody>
                  <a:tcPr/>
                </a:tc>
                <a:extLst>
                  <a:ext uri="{0D108BD9-81ED-4DB2-BD59-A6C34878D82A}">
                    <a16:rowId xmlns:a16="http://schemas.microsoft.com/office/drawing/2014/main" val="300695121"/>
                  </a:ext>
                </a:extLst>
              </a:tr>
              <a:tr h="370840">
                <a:tc>
                  <a:txBody>
                    <a:bodyPr/>
                    <a:lstStyle/>
                    <a:p>
                      <a:r>
                        <a:rPr lang="en-US" dirty="0"/>
                        <a:t>Pregnancy-related</a:t>
                      </a:r>
                    </a:p>
                  </a:txBody>
                  <a:tcPr/>
                </a:tc>
                <a:tc>
                  <a:txBody>
                    <a:bodyPr/>
                    <a:lstStyle/>
                    <a:p>
                      <a:r>
                        <a:rPr lang="en-US" dirty="0"/>
                        <a:t>32</a:t>
                      </a:r>
                    </a:p>
                  </a:txBody>
                  <a:tcPr/>
                </a:tc>
                <a:tc>
                  <a:txBody>
                    <a:bodyPr/>
                    <a:lstStyle/>
                    <a:p>
                      <a:r>
                        <a:rPr lang="en-US" dirty="0"/>
                        <a:t>30</a:t>
                      </a:r>
                    </a:p>
                  </a:txBody>
                  <a:tcPr/>
                </a:tc>
                <a:tc>
                  <a:txBody>
                    <a:bodyPr/>
                    <a:lstStyle/>
                    <a:p>
                      <a:r>
                        <a:rPr lang="en-US" dirty="0"/>
                        <a:t>27</a:t>
                      </a:r>
                    </a:p>
                  </a:txBody>
                  <a:tcPr/>
                </a:tc>
                <a:tc>
                  <a:txBody>
                    <a:bodyPr/>
                    <a:lstStyle/>
                    <a:p>
                      <a:r>
                        <a:rPr lang="en-US" dirty="0"/>
                        <a:t>89</a:t>
                      </a:r>
                    </a:p>
                  </a:txBody>
                  <a:tcPr/>
                </a:tc>
                <a:extLst>
                  <a:ext uri="{0D108BD9-81ED-4DB2-BD59-A6C34878D82A}">
                    <a16:rowId xmlns:a16="http://schemas.microsoft.com/office/drawing/2014/main" val="578836252"/>
                  </a:ext>
                </a:extLst>
              </a:tr>
              <a:tr h="370840">
                <a:tc>
                  <a:txBody>
                    <a:bodyPr/>
                    <a:lstStyle/>
                    <a:p>
                      <a:r>
                        <a:rPr lang="en-US" dirty="0"/>
                        <a:t>Pregnancy associated, not related</a:t>
                      </a:r>
                    </a:p>
                  </a:txBody>
                  <a:tcPr/>
                </a:tc>
                <a:tc>
                  <a:txBody>
                    <a:bodyPr/>
                    <a:lstStyle/>
                    <a:p>
                      <a:r>
                        <a:rPr lang="en-US" dirty="0"/>
                        <a:t>45</a:t>
                      </a:r>
                    </a:p>
                  </a:txBody>
                  <a:tcPr/>
                </a:tc>
                <a:tc>
                  <a:txBody>
                    <a:bodyPr/>
                    <a:lstStyle/>
                    <a:p>
                      <a:r>
                        <a:rPr lang="en-US" dirty="0"/>
                        <a:t>59</a:t>
                      </a:r>
                    </a:p>
                  </a:txBody>
                  <a:tcPr/>
                </a:tc>
                <a:tc>
                  <a:txBody>
                    <a:bodyPr/>
                    <a:lstStyle/>
                    <a:p>
                      <a:r>
                        <a:rPr lang="en-US" dirty="0"/>
                        <a:t>43</a:t>
                      </a:r>
                    </a:p>
                  </a:txBody>
                  <a:tcPr/>
                </a:tc>
                <a:tc>
                  <a:txBody>
                    <a:bodyPr/>
                    <a:lstStyle/>
                    <a:p>
                      <a:r>
                        <a:rPr lang="en-US" dirty="0"/>
                        <a:t>147</a:t>
                      </a:r>
                    </a:p>
                  </a:txBody>
                  <a:tcPr/>
                </a:tc>
                <a:extLst>
                  <a:ext uri="{0D108BD9-81ED-4DB2-BD59-A6C34878D82A}">
                    <a16:rowId xmlns:a16="http://schemas.microsoft.com/office/drawing/2014/main" val="755927075"/>
                  </a:ext>
                </a:extLst>
              </a:tr>
              <a:tr h="370840">
                <a:tc>
                  <a:txBody>
                    <a:bodyPr/>
                    <a:lstStyle/>
                    <a:p>
                      <a:r>
                        <a:rPr lang="en-US" dirty="0"/>
                        <a:t>Total</a:t>
                      </a:r>
                    </a:p>
                  </a:txBody>
                  <a:tcPr/>
                </a:tc>
                <a:tc>
                  <a:txBody>
                    <a:bodyPr/>
                    <a:lstStyle/>
                    <a:p>
                      <a:r>
                        <a:rPr lang="en-US" dirty="0"/>
                        <a:t>77 </a:t>
                      </a:r>
                    </a:p>
                  </a:txBody>
                  <a:tcPr/>
                </a:tc>
                <a:tc>
                  <a:txBody>
                    <a:bodyPr/>
                    <a:lstStyle/>
                    <a:p>
                      <a:r>
                        <a:rPr lang="en-US" dirty="0"/>
                        <a:t>89 </a:t>
                      </a:r>
                    </a:p>
                  </a:txBody>
                  <a:tcPr/>
                </a:tc>
                <a:tc>
                  <a:txBody>
                    <a:bodyPr/>
                    <a:lstStyle/>
                    <a:p>
                      <a:r>
                        <a:rPr lang="en-US" dirty="0"/>
                        <a:t>69 </a:t>
                      </a:r>
                    </a:p>
                  </a:txBody>
                  <a:tcPr/>
                </a:tc>
                <a:tc>
                  <a:txBody>
                    <a:bodyPr/>
                    <a:lstStyle/>
                    <a:p>
                      <a:r>
                        <a:rPr lang="en-US" dirty="0"/>
                        <a:t>235</a:t>
                      </a:r>
                    </a:p>
                  </a:txBody>
                  <a:tcPr/>
                </a:tc>
                <a:extLst>
                  <a:ext uri="{0D108BD9-81ED-4DB2-BD59-A6C34878D82A}">
                    <a16:rowId xmlns:a16="http://schemas.microsoft.com/office/drawing/2014/main" val="2436498027"/>
                  </a:ext>
                </a:extLst>
              </a:tr>
            </a:tbl>
          </a:graphicData>
        </a:graphic>
      </p:graphicFrame>
      <p:sp>
        <p:nvSpPr>
          <p:cNvPr id="2" name="TextBox 1">
            <a:extLst>
              <a:ext uri="{FF2B5EF4-FFF2-40B4-BE49-F238E27FC236}">
                <a16:creationId xmlns:a16="http://schemas.microsoft.com/office/drawing/2014/main" id="{9CC03874-B836-4E93-A256-0F9DDE9A36FA}"/>
              </a:ext>
            </a:extLst>
          </p:cNvPr>
          <p:cNvSpPr txBox="1"/>
          <p:nvPr/>
        </p:nvSpPr>
        <p:spPr>
          <a:xfrm>
            <a:off x="153562" y="4508151"/>
            <a:ext cx="5101466" cy="430887"/>
          </a:xfrm>
          <a:prstGeom prst="rect">
            <a:avLst/>
          </a:prstGeom>
          <a:noFill/>
        </p:spPr>
        <p:txBody>
          <a:bodyPr wrap="square" rtlCol="0">
            <a:spAutoFit/>
          </a:bodyPr>
          <a:lstStyle/>
          <a:p>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a:p>
            <a:r>
              <a:rPr lang="en-US" sz="1100" dirty="0"/>
              <a:t>*2014 not complete</a:t>
            </a:r>
          </a:p>
        </p:txBody>
      </p:sp>
    </p:spTree>
    <p:extLst>
      <p:ext uri="{BB962C8B-B14F-4D97-AF65-F5344CB8AC3E}">
        <p14:creationId xmlns:p14="http://schemas.microsoft.com/office/powerpoint/2010/main" val="467334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B44322-E2F4-44CE-A3A9-891D79D49E8B}"/>
              </a:ext>
            </a:extLst>
          </p:cNvPr>
          <p:cNvSpPr/>
          <p:nvPr/>
        </p:nvSpPr>
        <p:spPr>
          <a:xfrm>
            <a:off x="913131" y="504225"/>
            <a:ext cx="7228838" cy="584775"/>
          </a:xfrm>
          <a:prstGeom prst="rect">
            <a:avLst/>
          </a:prstGeom>
        </p:spPr>
        <p:txBody>
          <a:bodyPr wrap="none">
            <a:spAutoFit/>
          </a:bodyPr>
          <a:lstStyle/>
          <a:p>
            <a:r>
              <a:rPr lang="en-US" sz="3200" b="1" dirty="0">
                <a:solidFill>
                  <a:srgbClr val="002D73"/>
                </a:solidFill>
                <a:latin typeface="Arial" panose="020B0604020202020204" pitchFamily="34" charset="0"/>
                <a:cs typeface="Arial" panose="020B0604020202020204" pitchFamily="34" charset="0"/>
              </a:rPr>
              <a:t>Maternal Mortality in New York State</a:t>
            </a:r>
          </a:p>
        </p:txBody>
      </p:sp>
      <p:sp>
        <p:nvSpPr>
          <p:cNvPr id="8" name="Content Placeholder 3">
            <a:extLst>
              <a:ext uri="{FF2B5EF4-FFF2-40B4-BE49-F238E27FC236}">
                <a16:creationId xmlns:a16="http://schemas.microsoft.com/office/drawing/2014/main" id="{957A0ED3-B1BE-4D15-AC1C-ECFB20874931}"/>
              </a:ext>
            </a:extLst>
          </p:cNvPr>
          <p:cNvSpPr txBox="1">
            <a:spLocks/>
          </p:cNvSpPr>
          <p:nvPr/>
        </p:nvSpPr>
        <p:spPr>
          <a:xfrm>
            <a:off x="420286" y="1406939"/>
            <a:ext cx="8214528" cy="3396714"/>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Font typeface="Arial" panose="020B0604020202020204" pitchFamily="34" charset="0"/>
              <a:buNone/>
            </a:pPr>
            <a:r>
              <a:rPr lang="en-US" sz="2100" b="1" dirty="0">
                <a:latin typeface="+mn-lt"/>
              </a:rPr>
              <a:t>What changed over time in maternal mortality:</a:t>
            </a:r>
          </a:p>
          <a:p>
            <a:pPr>
              <a:spcAft>
                <a:spcPts val="600"/>
              </a:spcAft>
            </a:pPr>
            <a:r>
              <a:rPr lang="en-US" sz="2100" dirty="0">
                <a:latin typeface="+mn-lt"/>
              </a:rPr>
              <a:t>Black and White mothers contribute equally to the pregnancy-related cohort</a:t>
            </a:r>
          </a:p>
          <a:p>
            <a:pPr lvl="1">
              <a:spcAft>
                <a:spcPts val="600"/>
              </a:spcAft>
            </a:pPr>
            <a:r>
              <a:rPr lang="en-US" sz="2100" dirty="0">
                <a:latin typeface="+mn-lt"/>
              </a:rPr>
              <a:t>17% of live births are born to Black mothers</a:t>
            </a:r>
          </a:p>
          <a:p>
            <a:pPr>
              <a:spcAft>
                <a:spcPts val="600"/>
              </a:spcAft>
            </a:pPr>
            <a:r>
              <a:rPr lang="en-US" sz="2100" dirty="0">
                <a:latin typeface="+mn-lt"/>
              </a:rPr>
              <a:t>An increasing majority of pregnancy-related deaths were covered by Medicaid</a:t>
            </a:r>
          </a:p>
          <a:p>
            <a:pPr>
              <a:spcAft>
                <a:spcPts val="600"/>
              </a:spcAft>
            </a:pPr>
            <a:r>
              <a:rPr lang="en-US" sz="2100" dirty="0">
                <a:latin typeface="+mn-lt"/>
              </a:rPr>
              <a:t>Fewer pregnancy-related deaths due to hypertensive disorders</a:t>
            </a:r>
          </a:p>
          <a:p>
            <a:pPr>
              <a:spcAft>
                <a:spcPts val="600"/>
              </a:spcAft>
            </a:pPr>
            <a:r>
              <a:rPr lang="en-US" sz="2100" dirty="0">
                <a:latin typeface="+mn-lt"/>
              </a:rPr>
              <a:t>Injury (substance abuse and suicide) is the leading cause of death among pregnancy-associated not related deaths</a:t>
            </a:r>
          </a:p>
          <a:p>
            <a:pPr>
              <a:spcAft>
                <a:spcPts val="600"/>
              </a:spcAft>
            </a:pPr>
            <a:endParaRPr lang="en-US" sz="2100" dirty="0">
              <a:latin typeface="+mn-lt"/>
            </a:endParaRPr>
          </a:p>
          <a:p>
            <a:pPr marL="0" indent="0">
              <a:spcAft>
                <a:spcPts val="600"/>
              </a:spcAft>
              <a:buFont typeface="Arial" panose="020B0604020202020204" pitchFamily="34" charset="0"/>
              <a:buNone/>
            </a:pPr>
            <a:endParaRPr lang="en-US" sz="2100" dirty="0">
              <a:latin typeface="+mn-lt"/>
            </a:endParaRPr>
          </a:p>
        </p:txBody>
      </p:sp>
    </p:spTree>
    <p:extLst>
      <p:ext uri="{BB962C8B-B14F-4D97-AF65-F5344CB8AC3E}">
        <p14:creationId xmlns:p14="http://schemas.microsoft.com/office/powerpoint/2010/main" val="868860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30345" y="391278"/>
            <a:ext cx="8027175" cy="954107"/>
          </a:xfrm>
          <a:prstGeom prst="rect">
            <a:avLst/>
          </a:prstGeom>
          <a:noFill/>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Pregnancy-Related Deaths by Mother’s Age 2006-2008 and 2012-2014</a:t>
            </a:r>
          </a:p>
        </p:txBody>
      </p:sp>
      <p:pic>
        <p:nvPicPr>
          <p:cNvPr id="2" name="Picture 1">
            <a:extLst>
              <a:ext uri="{FF2B5EF4-FFF2-40B4-BE49-F238E27FC236}">
                <a16:creationId xmlns:a16="http://schemas.microsoft.com/office/drawing/2014/main" id="{11CF48C4-B9A5-477D-9AE0-51D65A911683}"/>
              </a:ext>
            </a:extLst>
          </p:cNvPr>
          <p:cNvPicPr>
            <a:picLocks noChangeAspect="1"/>
          </p:cNvPicPr>
          <p:nvPr/>
        </p:nvPicPr>
        <p:blipFill>
          <a:blip r:embed="rId3"/>
          <a:stretch>
            <a:fillRect/>
          </a:stretch>
        </p:blipFill>
        <p:spPr>
          <a:xfrm>
            <a:off x="1187239" y="1282564"/>
            <a:ext cx="6016280" cy="3637310"/>
          </a:xfrm>
          <a:prstGeom prst="rect">
            <a:avLst/>
          </a:prstGeom>
        </p:spPr>
      </p:pic>
      <p:sp>
        <p:nvSpPr>
          <p:cNvPr id="4" name="Rectangle 3">
            <a:extLst>
              <a:ext uri="{FF2B5EF4-FFF2-40B4-BE49-F238E27FC236}">
                <a16:creationId xmlns:a16="http://schemas.microsoft.com/office/drawing/2014/main" id="{F7C80844-0CFB-4E7C-83DC-208CC7D15AF0}"/>
              </a:ext>
            </a:extLst>
          </p:cNvPr>
          <p:cNvSpPr/>
          <p:nvPr/>
        </p:nvSpPr>
        <p:spPr>
          <a:xfrm>
            <a:off x="98950" y="4812152"/>
            <a:ext cx="2218461" cy="215444"/>
          </a:xfrm>
          <a:prstGeom prst="rect">
            <a:avLst/>
          </a:prstGeom>
        </p:spPr>
        <p:txBody>
          <a:bodyPr wrap="square">
            <a:spAutoFit/>
          </a:bodyPr>
          <a:lstStyle/>
          <a:p>
            <a:pPr lvl="0">
              <a:defRPr/>
            </a:pPr>
            <a:r>
              <a:rPr lang="en-US" sz="8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1395540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187091" y="1490154"/>
            <a:ext cx="8227011" cy="32500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dirty="0"/>
              <a:t>Unhealthy pre-pregnancy weight status  </a:t>
            </a:r>
          </a:p>
          <a:p>
            <a:pPr marL="857250" lvl="1" indent="-457200"/>
            <a:r>
              <a:rPr lang="en-US" dirty="0"/>
              <a:t>Obese, BMI≥ 30</a:t>
            </a:r>
          </a:p>
          <a:p>
            <a:pPr marL="800100" lvl="2" indent="0">
              <a:buNone/>
            </a:pPr>
            <a:r>
              <a:rPr lang="en-US" sz="2200" dirty="0"/>
              <a:t> 2006-2008: 30% (n=38)    </a:t>
            </a:r>
          </a:p>
          <a:p>
            <a:pPr marL="800100" lvl="2" indent="0">
              <a:buNone/>
            </a:pPr>
            <a:r>
              <a:rPr lang="en-US" sz="2200" dirty="0"/>
              <a:t> 2012-2014: 51% (n=45)</a:t>
            </a:r>
            <a:r>
              <a:rPr lang="en-US" dirty="0"/>
              <a:t>					</a:t>
            </a:r>
          </a:p>
          <a:p>
            <a:pPr marL="457200" indent="-457200"/>
            <a:endParaRPr lang="en-US" dirty="0"/>
          </a:p>
          <a:p>
            <a:endParaRPr lang="en-US" dirty="0"/>
          </a:p>
        </p:txBody>
      </p:sp>
      <p:sp>
        <p:nvSpPr>
          <p:cNvPr id="4" name="TextBox 3">
            <a:extLst>
              <a:ext uri="{FF2B5EF4-FFF2-40B4-BE49-F238E27FC236}">
                <a16:creationId xmlns:a16="http://schemas.microsoft.com/office/drawing/2014/main" id="{B9EB156B-360D-4F6D-A4CE-D65F428D2790}"/>
              </a:ext>
            </a:extLst>
          </p:cNvPr>
          <p:cNvSpPr txBox="1"/>
          <p:nvPr/>
        </p:nvSpPr>
        <p:spPr>
          <a:xfrm>
            <a:off x="235953" y="391278"/>
            <a:ext cx="8573000" cy="1384995"/>
          </a:xfrm>
          <a:prstGeom prst="rect">
            <a:avLst/>
          </a:prstGeom>
          <a:noFill/>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Pregnancy-Related Deaths by Pre-Pregnancy Weight Status, 2006-2008 and 2012-2014</a:t>
            </a:r>
          </a:p>
          <a:p>
            <a:pPr algn="ctr"/>
            <a:endParaRPr lang="en-US" sz="28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CABA37B-02AD-40F6-8F6E-7958710ED851}"/>
              </a:ext>
            </a:extLst>
          </p:cNvPr>
          <p:cNvSpPr/>
          <p:nvPr/>
        </p:nvSpPr>
        <p:spPr>
          <a:xfrm>
            <a:off x="235953" y="4632486"/>
            <a:ext cx="2783134" cy="261610"/>
          </a:xfrm>
          <a:prstGeom prst="rect">
            <a:avLst/>
          </a:prstGeom>
        </p:spPr>
        <p:txBody>
          <a:bodyPr wrap="none">
            <a:spAutoFit/>
          </a:bodyPr>
          <a:lstStyle/>
          <a:p>
            <a:pPr lvl="0">
              <a:defRPr/>
            </a:pPr>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3897965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9E2EA81-BAAC-45B4-82C0-AE9081B6F3E9}"/>
              </a:ext>
            </a:extLst>
          </p:cNvPr>
          <p:cNvSpPr txBox="1"/>
          <p:nvPr/>
        </p:nvSpPr>
        <p:spPr>
          <a:xfrm>
            <a:off x="771306" y="314496"/>
            <a:ext cx="7447823" cy="954107"/>
          </a:xfrm>
          <a:prstGeom prst="rect">
            <a:avLst/>
          </a:prstGeom>
          <a:noFill/>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Pregnancy-Related Deaths by Race</a:t>
            </a:r>
          </a:p>
          <a:p>
            <a:pPr algn="ctr"/>
            <a:r>
              <a:rPr lang="en-US" sz="2800" b="1" dirty="0">
                <a:solidFill>
                  <a:srgbClr val="002D73"/>
                </a:solidFill>
                <a:latin typeface="Arial" panose="020B0604020202020204" pitchFamily="34" charset="0"/>
                <a:cs typeface="Arial" panose="020B0604020202020204" pitchFamily="34" charset="0"/>
              </a:rPr>
              <a:t> 2006-2008 and 2012-2013</a:t>
            </a:r>
          </a:p>
        </p:txBody>
      </p:sp>
      <p:graphicFrame>
        <p:nvGraphicFramePr>
          <p:cNvPr id="8" name="Chart 7">
            <a:extLst>
              <a:ext uri="{FF2B5EF4-FFF2-40B4-BE49-F238E27FC236}">
                <a16:creationId xmlns:a16="http://schemas.microsoft.com/office/drawing/2014/main" id="{A78A9D08-F804-44C0-8128-C1F72298B3CF}"/>
              </a:ext>
            </a:extLst>
          </p:cNvPr>
          <p:cNvGraphicFramePr>
            <a:graphicFrameLocks/>
          </p:cNvGraphicFramePr>
          <p:nvPr>
            <p:extLst>
              <p:ext uri="{D42A27DB-BD31-4B8C-83A1-F6EECF244321}">
                <p14:modId xmlns:p14="http://schemas.microsoft.com/office/powerpoint/2010/main" val="2374012285"/>
              </p:ext>
            </p:extLst>
          </p:nvPr>
        </p:nvGraphicFramePr>
        <p:xfrm>
          <a:off x="1416971" y="1200150"/>
          <a:ext cx="6645105" cy="3183386"/>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7D35D985-FBD3-4D08-B60C-9F911368EF49}"/>
              </a:ext>
            </a:extLst>
          </p:cNvPr>
          <p:cNvSpPr/>
          <p:nvPr/>
        </p:nvSpPr>
        <p:spPr>
          <a:xfrm>
            <a:off x="127984" y="4802216"/>
            <a:ext cx="2074607" cy="215444"/>
          </a:xfrm>
          <a:prstGeom prst="rect">
            <a:avLst/>
          </a:prstGeom>
        </p:spPr>
        <p:txBody>
          <a:bodyPr wrap="none">
            <a:spAutoFit/>
          </a:bodyPr>
          <a:lstStyle/>
          <a:p>
            <a:pPr lvl="0">
              <a:defRPr/>
            </a:pPr>
            <a:r>
              <a:rPr lang="en-US" sz="8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862335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59AEF26-9204-4551-82AB-ABB731F7DE09}"/>
              </a:ext>
            </a:extLst>
          </p:cNvPr>
          <p:cNvSpPr txBox="1"/>
          <p:nvPr/>
        </p:nvSpPr>
        <p:spPr>
          <a:xfrm>
            <a:off x="771306" y="314496"/>
            <a:ext cx="7447823" cy="954107"/>
          </a:xfrm>
          <a:prstGeom prst="rect">
            <a:avLst/>
          </a:prstGeom>
          <a:noFill/>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Pregnancy-Related Deaths by Education 2006-2008 and 2012-2014</a:t>
            </a:r>
          </a:p>
        </p:txBody>
      </p:sp>
      <p:graphicFrame>
        <p:nvGraphicFramePr>
          <p:cNvPr id="4" name="Chart 3">
            <a:extLst>
              <a:ext uri="{FF2B5EF4-FFF2-40B4-BE49-F238E27FC236}">
                <a16:creationId xmlns:a16="http://schemas.microsoft.com/office/drawing/2014/main" id="{29B65853-8E1A-44E9-879A-39A96F9B9BB8}"/>
              </a:ext>
            </a:extLst>
          </p:cNvPr>
          <p:cNvGraphicFramePr>
            <a:graphicFrameLocks/>
          </p:cNvGraphicFramePr>
          <p:nvPr>
            <p:extLst>
              <p:ext uri="{D42A27DB-BD31-4B8C-83A1-F6EECF244321}">
                <p14:modId xmlns:p14="http://schemas.microsoft.com/office/powerpoint/2010/main" val="1835541108"/>
              </p:ext>
            </p:extLst>
          </p:nvPr>
        </p:nvGraphicFramePr>
        <p:xfrm>
          <a:off x="537472" y="1095374"/>
          <a:ext cx="8145837" cy="388845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96CD40B0-80D7-4785-9481-6B9A03ACD36A}"/>
              </a:ext>
            </a:extLst>
          </p:cNvPr>
          <p:cNvSpPr/>
          <p:nvPr/>
        </p:nvSpPr>
        <p:spPr>
          <a:xfrm>
            <a:off x="0" y="4876107"/>
            <a:ext cx="2074607" cy="215444"/>
          </a:xfrm>
          <a:prstGeom prst="rect">
            <a:avLst/>
          </a:prstGeom>
        </p:spPr>
        <p:txBody>
          <a:bodyPr wrap="none">
            <a:spAutoFit/>
          </a:bodyPr>
          <a:lstStyle/>
          <a:p>
            <a:pPr lvl="0">
              <a:defRPr/>
            </a:pPr>
            <a:r>
              <a:rPr lang="en-US" sz="8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4147190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A610C-1C59-4778-A55B-529CCD697668}"/>
              </a:ext>
            </a:extLst>
          </p:cNvPr>
          <p:cNvSpPr>
            <a:spLocks noGrp="1"/>
          </p:cNvSpPr>
          <p:nvPr>
            <p:ph type="title"/>
          </p:nvPr>
        </p:nvSpPr>
        <p:spPr/>
        <p:txBody>
          <a:bodyPr>
            <a:normAutofit/>
          </a:bodyPr>
          <a:lstStyle/>
          <a:p>
            <a:r>
              <a:rPr lang="en-US" sz="3200" b="1" dirty="0">
                <a:solidFill>
                  <a:srgbClr val="002D73"/>
                </a:solidFill>
              </a:rPr>
              <a:t>Maternal Demographics</a:t>
            </a:r>
          </a:p>
        </p:txBody>
      </p:sp>
      <p:graphicFrame>
        <p:nvGraphicFramePr>
          <p:cNvPr id="6" name="Content Placeholder 5">
            <a:extLst>
              <a:ext uri="{FF2B5EF4-FFF2-40B4-BE49-F238E27FC236}">
                <a16:creationId xmlns:a16="http://schemas.microsoft.com/office/drawing/2014/main" id="{5F9A51DC-7D8D-46BC-BA9D-DB555F7835F4}"/>
              </a:ext>
            </a:extLst>
          </p:cNvPr>
          <p:cNvGraphicFramePr>
            <a:graphicFrameLocks noGrp="1"/>
          </p:cNvGraphicFramePr>
          <p:nvPr>
            <p:ph idx="1"/>
            <p:extLst>
              <p:ext uri="{D42A27DB-BD31-4B8C-83A1-F6EECF244321}">
                <p14:modId xmlns:p14="http://schemas.microsoft.com/office/powerpoint/2010/main" val="171671615"/>
              </p:ext>
            </p:extLst>
          </p:nvPr>
        </p:nvGraphicFramePr>
        <p:xfrm>
          <a:off x="457200" y="1200150"/>
          <a:ext cx="8229600" cy="2941320"/>
        </p:xfrm>
        <a:graphic>
          <a:graphicData uri="http://schemas.openxmlformats.org/drawingml/2006/table">
            <a:tbl>
              <a:tblPr firstRow="1" bandRow="1">
                <a:tableStyleId>{5C22544A-7EE6-4342-B048-85BDC9FD1C3A}</a:tableStyleId>
              </a:tblPr>
              <a:tblGrid>
                <a:gridCol w="3218329">
                  <a:extLst>
                    <a:ext uri="{9D8B030D-6E8A-4147-A177-3AD203B41FA5}">
                      <a16:colId xmlns:a16="http://schemas.microsoft.com/office/drawing/2014/main" val="1549609194"/>
                    </a:ext>
                  </a:extLst>
                </a:gridCol>
                <a:gridCol w="2545977">
                  <a:extLst>
                    <a:ext uri="{9D8B030D-6E8A-4147-A177-3AD203B41FA5}">
                      <a16:colId xmlns:a16="http://schemas.microsoft.com/office/drawing/2014/main" val="2586413741"/>
                    </a:ext>
                  </a:extLst>
                </a:gridCol>
                <a:gridCol w="2465294">
                  <a:extLst>
                    <a:ext uri="{9D8B030D-6E8A-4147-A177-3AD203B41FA5}">
                      <a16:colId xmlns:a16="http://schemas.microsoft.com/office/drawing/2014/main" val="2375266468"/>
                    </a:ext>
                  </a:extLst>
                </a:gridCol>
              </a:tblGrid>
              <a:tr h="370840">
                <a:tc>
                  <a:txBody>
                    <a:bodyPr/>
                    <a:lstStyle/>
                    <a:p>
                      <a:endParaRPr lang="en-US" dirty="0"/>
                    </a:p>
                  </a:txBody>
                  <a:tcPr/>
                </a:tc>
                <a:tc>
                  <a:txBody>
                    <a:bodyPr/>
                    <a:lstStyle/>
                    <a:p>
                      <a:pPr algn="ctr"/>
                      <a:r>
                        <a:rPr lang="en-US" dirty="0"/>
                        <a:t>2006-2008</a:t>
                      </a:r>
                    </a:p>
                  </a:txBody>
                  <a:tcPr/>
                </a:tc>
                <a:tc>
                  <a:txBody>
                    <a:bodyPr/>
                    <a:lstStyle/>
                    <a:p>
                      <a:pPr algn="ctr"/>
                      <a:r>
                        <a:rPr lang="en-US" dirty="0"/>
                        <a:t>2012-2014</a:t>
                      </a:r>
                    </a:p>
                  </a:txBody>
                  <a:tcPr/>
                </a:tc>
                <a:extLst>
                  <a:ext uri="{0D108BD9-81ED-4DB2-BD59-A6C34878D82A}">
                    <a16:rowId xmlns:a16="http://schemas.microsoft.com/office/drawing/2014/main" val="3470286570"/>
                  </a:ext>
                </a:extLst>
              </a:tr>
              <a:tr h="370840">
                <a:tc>
                  <a:txBody>
                    <a:bodyPr/>
                    <a:lstStyle/>
                    <a:p>
                      <a:r>
                        <a:rPr lang="en-US" b="1" dirty="0"/>
                        <a:t>Primary Language</a:t>
                      </a:r>
                      <a:r>
                        <a:rPr lang="en-US" dirty="0"/>
                        <a:t>: English</a:t>
                      </a:r>
                    </a:p>
                  </a:txBody>
                  <a:tcPr/>
                </a:tc>
                <a:tc>
                  <a:txBody>
                    <a:bodyPr/>
                    <a:lstStyle/>
                    <a:p>
                      <a:pPr algn="ctr"/>
                      <a:r>
                        <a:rPr lang="en-US" sz="1800" dirty="0"/>
                        <a:t>63%</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69%</a:t>
                      </a:r>
                    </a:p>
                  </a:txBody>
                  <a:tcPr/>
                </a:tc>
                <a:extLst>
                  <a:ext uri="{0D108BD9-81ED-4DB2-BD59-A6C34878D82A}">
                    <a16:rowId xmlns:a16="http://schemas.microsoft.com/office/drawing/2014/main" val="1726230808"/>
                  </a:ext>
                </a:extLst>
              </a:tr>
              <a:tr h="370840">
                <a:tc>
                  <a:txBody>
                    <a:bodyPr/>
                    <a:lstStyle/>
                    <a:p>
                      <a:r>
                        <a:rPr lang="en-US" b="1" dirty="0"/>
                        <a:t>Marital Status</a:t>
                      </a:r>
                      <a:r>
                        <a:rPr lang="en-US" dirty="0"/>
                        <a:t>: Single</a:t>
                      </a:r>
                    </a:p>
                    <a:p>
                      <a:r>
                        <a:rPr lang="en-US" dirty="0"/>
                        <a:t>                           Married</a:t>
                      </a:r>
                    </a:p>
                  </a:txBody>
                  <a:tcPr/>
                </a:tc>
                <a:tc>
                  <a:txBody>
                    <a:bodyPr/>
                    <a:lstStyle/>
                    <a:p>
                      <a:pPr algn="ctr"/>
                      <a:r>
                        <a:rPr lang="en-US" dirty="0"/>
                        <a:t>48%</a:t>
                      </a:r>
                    </a:p>
                    <a:p>
                      <a:pPr algn="ctr"/>
                      <a:r>
                        <a:rPr lang="en-US" dirty="0"/>
                        <a:t>48%</a:t>
                      </a:r>
                    </a:p>
                  </a:txBody>
                  <a:tcPr/>
                </a:tc>
                <a:tc>
                  <a:txBody>
                    <a:bodyPr/>
                    <a:lstStyle/>
                    <a:p>
                      <a:pPr algn="ctr"/>
                      <a:r>
                        <a:rPr lang="en-US" dirty="0"/>
                        <a:t>53%</a:t>
                      </a:r>
                    </a:p>
                    <a:p>
                      <a:pPr algn="ctr"/>
                      <a:r>
                        <a:rPr lang="en-US" dirty="0"/>
                        <a:t>44%</a:t>
                      </a:r>
                    </a:p>
                  </a:txBody>
                  <a:tcPr/>
                </a:tc>
                <a:extLst>
                  <a:ext uri="{0D108BD9-81ED-4DB2-BD59-A6C34878D82A}">
                    <a16:rowId xmlns:a16="http://schemas.microsoft.com/office/drawing/2014/main" val="663724094"/>
                  </a:ext>
                </a:extLst>
              </a:tr>
              <a:tr h="370840">
                <a:tc>
                  <a:txBody>
                    <a:bodyPr/>
                    <a:lstStyle/>
                    <a:p>
                      <a:r>
                        <a:rPr lang="en-US" b="1" dirty="0"/>
                        <a:t>Insurance</a:t>
                      </a:r>
                      <a:r>
                        <a:rPr lang="en-US" dirty="0"/>
                        <a:t>: Medicaid</a:t>
                      </a:r>
                    </a:p>
                  </a:txBody>
                  <a:tcPr/>
                </a:tc>
                <a:tc>
                  <a:txBody>
                    <a:bodyPr/>
                    <a:lstStyle/>
                    <a:p>
                      <a:pPr algn="ctr"/>
                      <a:r>
                        <a:rPr lang="en-US" dirty="0"/>
                        <a:t>45%</a:t>
                      </a:r>
                    </a:p>
                  </a:txBody>
                  <a:tcPr/>
                </a:tc>
                <a:tc>
                  <a:txBody>
                    <a:bodyPr/>
                    <a:lstStyle/>
                    <a:p>
                      <a:pPr algn="ctr"/>
                      <a:r>
                        <a:rPr lang="en-US" dirty="0"/>
                        <a:t>64%</a:t>
                      </a:r>
                    </a:p>
                  </a:txBody>
                  <a:tcPr/>
                </a:tc>
                <a:extLst>
                  <a:ext uri="{0D108BD9-81ED-4DB2-BD59-A6C34878D82A}">
                    <a16:rowId xmlns:a16="http://schemas.microsoft.com/office/drawing/2014/main" val="1511571571"/>
                  </a:ext>
                </a:extLst>
              </a:tr>
              <a:tr h="370840">
                <a:tc>
                  <a:txBody>
                    <a:bodyPr/>
                    <a:lstStyle/>
                    <a:p>
                      <a:r>
                        <a:rPr lang="en-US" b="1" dirty="0"/>
                        <a:t>Parity</a:t>
                      </a:r>
                      <a:r>
                        <a:rPr lang="en-US" dirty="0"/>
                        <a:t>: </a:t>
                      </a:r>
                      <a:r>
                        <a:rPr lang="en-US" sz="1800" dirty="0"/>
                        <a:t>First time mothers</a:t>
                      </a:r>
                    </a:p>
                    <a:p>
                      <a:r>
                        <a:rPr lang="en-US" sz="1800" dirty="0"/>
                        <a:t>            One previous live birth</a:t>
                      </a:r>
                    </a:p>
                    <a:p>
                      <a:r>
                        <a:rPr lang="en-US" sz="1800" dirty="0"/>
                        <a:t>            2 or more previous births</a:t>
                      </a:r>
                      <a:endParaRPr lang="en-US" dirty="0"/>
                    </a:p>
                    <a:p>
                      <a:r>
                        <a:rPr lang="en-US" dirty="0"/>
                        <a:t>            </a:t>
                      </a:r>
                      <a:r>
                        <a:rPr lang="en-US" sz="1800" dirty="0"/>
                        <a:t>Unknown</a:t>
                      </a:r>
                      <a:endParaRPr lang="en-US" dirty="0"/>
                    </a:p>
                  </a:txBody>
                  <a:tcPr/>
                </a:tc>
                <a:tc>
                  <a:txBody>
                    <a:bodyPr/>
                    <a:lstStyle/>
                    <a:p>
                      <a:pPr algn="ctr"/>
                      <a:r>
                        <a:rPr lang="en-US" sz="1800" dirty="0"/>
                        <a:t>30%</a:t>
                      </a:r>
                    </a:p>
                    <a:p>
                      <a:pPr algn="ctr"/>
                      <a:r>
                        <a:rPr lang="en-US" sz="1800" dirty="0"/>
                        <a:t>26%</a:t>
                      </a:r>
                    </a:p>
                    <a:p>
                      <a:pPr algn="ctr"/>
                      <a:r>
                        <a:rPr lang="en-US" sz="1800" dirty="0"/>
                        <a:t>33%</a:t>
                      </a:r>
                    </a:p>
                    <a:p>
                      <a:pPr algn="ctr"/>
                      <a:r>
                        <a:rPr lang="en-US" sz="1800" dirty="0"/>
                        <a:t>12%</a:t>
                      </a:r>
                      <a:endParaRPr lang="en-US" dirty="0"/>
                    </a:p>
                  </a:txBody>
                  <a:tcPr/>
                </a:tc>
                <a:tc>
                  <a:txBody>
                    <a:bodyPr/>
                    <a:lstStyle/>
                    <a:p>
                      <a:pPr algn="ctr"/>
                      <a:r>
                        <a:rPr lang="en-US" sz="1800" dirty="0"/>
                        <a:t>30%</a:t>
                      </a:r>
                    </a:p>
                    <a:p>
                      <a:pPr algn="ctr"/>
                      <a:r>
                        <a:rPr lang="en-US" sz="1800" dirty="0"/>
                        <a:t>17%</a:t>
                      </a:r>
                    </a:p>
                    <a:p>
                      <a:pPr algn="ctr"/>
                      <a:r>
                        <a:rPr lang="en-US" sz="1800" dirty="0"/>
                        <a:t>37%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16%</a:t>
                      </a:r>
                      <a:endParaRPr lang="en-US" sz="2200" dirty="0"/>
                    </a:p>
                  </a:txBody>
                  <a:tcPr/>
                </a:tc>
                <a:extLst>
                  <a:ext uri="{0D108BD9-81ED-4DB2-BD59-A6C34878D82A}">
                    <a16:rowId xmlns:a16="http://schemas.microsoft.com/office/drawing/2014/main" val="359669681"/>
                  </a:ext>
                </a:extLst>
              </a:tr>
            </a:tbl>
          </a:graphicData>
        </a:graphic>
      </p:graphicFrame>
      <p:sp>
        <p:nvSpPr>
          <p:cNvPr id="3" name="Rectangle 2">
            <a:extLst>
              <a:ext uri="{FF2B5EF4-FFF2-40B4-BE49-F238E27FC236}">
                <a16:creationId xmlns:a16="http://schemas.microsoft.com/office/drawing/2014/main" id="{B54F11F3-E811-446F-B4F7-1C08E0095490}"/>
              </a:ext>
            </a:extLst>
          </p:cNvPr>
          <p:cNvSpPr/>
          <p:nvPr/>
        </p:nvSpPr>
        <p:spPr>
          <a:xfrm>
            <a:off x="323428" y="4606773"/>
            <a:ext cx="2783134" cy="261610"/>
          </a:xfrm>
          <a:prstGeom prst="rect">
            <a:avLst/>
          </a:prstGeom>
        </p:spPr>
        <p:txBody>
          <a:bodyPr wrap="none">
            <a:spAutoFit/>
          </a:bodyPr>
          <a:lstStyle/>
          <a:p>
            <a:pPr lvl="0">
              <a:defRPr/>
            </a:pPr>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4045604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1694" y="1218010"/>
            <a:ext cx="8552330" cy="3394472"/>
          </a:xfrm>
        </p:spPr>
        <p:txBody>
          <a:bodyPr>
            <a:noAutofit/>
          </a:bodyPr>
          <a:lstStyle/>
          <a:p>
            <a:pPr marL="0" indent="0">
              <a:buNone/>
            </a:pPr>
            <a:r>
              <a:rPr lang="en-US" sz="2700" dirty="0"/>
              <a:t>Prenatal care utilization                </a:t>
            </a:r>
            <a:r>
              <a:rPr lang="en-US" sz="2400" dirty="0"/>
              <a:t>2006-2008    2012-2014</a:t>
            </a:r>
          </a:p>
          <a:p>
            <a:pPr marL="0" indent="0">
              <a:buNone/>
            </a:pPr>
            <a:r>
              <a:rPr lang="en-US" sz="2100" dirty="0"/>
              <a:t>	Adequate prenatal care		25%                   30%</a:t>
            </a:r>
          </a:p>
          <a:p>
            <a:pPr marL="0" indent="0">
              <a:buNone/>
            </a:pPr>
            <a:r>
              <a:rPr lang="en-US" sz="2100" dirty="0"/>
              <a:t>	Intermediate			            27%                   25%</a:t>
            </a:r>
          </a:p>
          <a:p>
            <a:pPr marL="0" indent="0">
              <a:buNone/>
            </a:pPr>
            <a:r>
              <a:rPr lang="en-US" sz="2100" dirty="0"/>
              <a:t>	Intensive		       	              6%                     6%</a:t>
            </a:r>
          </a:p>
          <a:p>
            <a:pPr marL="0" indent="0">
              <a:buNone/>
            </a:pPr>
            <a:r>
              <a:rPr lang="en-US" sz="2100" dirty="0"/>
              <a:t>	Inadequate        			 8%                      6%</a:t>
            </a:r>
          </a:p>
          <a:p>
            <a:pPr marL="0" indent="0">
              <a:buNone/>
            </a:pPr>
            <a:r>
              <a:rPr lang="en-US" sz="2100" dirty="0"/>
              <a:t>	No prenatal care 			10%                     4%  </a:t>
            </a:r>
          </a:p>
          <a:p>
            <a:pPr marL="0" indent="0">
              <a:buNone/>
            </a:pPr>
            <a:r>
              <a:rPr lang="en-US" sz="2100" dirty="0"/>
              <a:t>	Unknown				24%                   29%    </a:t>
            </a:r>
          </a:p>
          <a:p>
            <a:endParaRPr lang="en-US" sz="2100" dirty="0"/>
          </a:p>
          <a:p>
            <a:pPr marL="0" indent="0">
              <a:buNone/>
            </a:pPr>
            <a:r>
              <a:rPr lang="en-US" sz="2100" dirty="0"/>
              <a:t>			</a:t>
            </a:r>
          </a:p>
        </p:txBody>
      </p:sp>
      <p:sp>
        <p:nvSpPr>
          <p:cNvPr id="2" name="Title 1"/>
          <p:cNvSpPr>
            <a:spLocks noGrp="1"/>
          </p:cNvSpPr>
          <p:nvPr>
            <p:ph type="title"/>
          </p:nvPr>
        </p:nvSpPr>
        <p:spPr/>
        <p:txBody>
          <a:bodyPr>
            <a:normAutofit/>
          </a:bodyPr>
          <a:lstStyle/>
          <a:p>
            <a:r>
              <a:rPr lang="en-US" sz="3200" b="1" dirty="0">
                <a:solidFill>
                  <a:srgbClr val="002D73"/>
                </a:solidFill>
              </a:rPr>
              <a:t>Prenatal History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D27DC-BD05-4EEE-BC61-D58A5D673C1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27069C6-A694-476D-B4FD-2902345EADCF}"/>
              </a:ext>
            </a:extLst>
          </p:cNvPr>
          <p:cNvSpPr/>
          <p:nvPr/>
        </p:nvSpPr>
        <p:spPr>
          <a:xfrm>
            <a:off x="72143" y="4582201"/>
            <a:ext cx="2783134" cy="261610"/>
          </a:xfrm>
          <a:prstGeom prst="rect">
            <a:avLst/>
          </a:prstGeom>
        </p:spPr>
        <p:txBody>
          <a:bodyPr wrap="none">
            <a:spAutoFit/>
          </a:bodyPr>
          <a:lstStyle/>
          <a:p>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2116920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D73"/>
                </a:solidFill>
              </a:rPr>
              <a:t>Presentation Overview</a:t>
            </a:r>
            <a:endParaRPr lang="en-US" sz="3200" dirty="0"/>
          </a:p>
        </p:txBody>
      </p:sp>
      <p:sp>
        <p:nvSpPr>
          <p:cNvPr id="3" name="Content Placeholder 2"/>
          <p:cNvSpPr>
            <a:spLocks noGrp="1"/>
          </p:cNvSpPr>
          <p:nvPr>
            <p:ph idx="1"/>
          </p:nvPr>
        </p:nvSpPr>
        <p:spPr>
          <a:xfrm>
            <a:off x="457200" y="1200150"/>
            <a:ext cx="8229600" cy="3737610"/>
          </a:xfrm>
        </p:spPr>
        <p:txBody>
          <a:bodyPr>
            <a:normAutofit fontScale="92500" lnSpcReduction="10000"/>
          </a:bodyPr>
          <a:lstStyle/>
          <a:p>
            <a:r>
              <a:rPr lang="en-US" sz="1600" b="1" u="sng" dirty="0"/>
              <a:t>Surveillance</a:t>
            </a:r>
          </a:p>
          <a:p>
            <a:pPr lvl="1"/>
            <a:r>
              <a:rPr lang="en-US" sz="1600" dirty="0"/>
              <a:t>Maternal Mortality Review (MMR) in New York State (NYS)</a:t>
            </a:r>
          </a:p>
          <a:p>
            <a:pPr lvl="2"/>
            <a:r>
              <a:rPr lang="en-US" sz="1600" dirty="0"/>
              <a:t>Maternal mortality</a:t>
            </a:r>
          </a:p>
          <a:p>
            <a:pPr lvl="2"/>
            <a:r>
              <a:rPr lang="en-US" sz="1600" dirty="0"/>
              <a:t>Severe maternal morbidity</a:t>
            </a:r>
          </a:p>
          <a:p>
            <a:pPr lvl="2"/>
            <a:r>
              <a:rPr lang="en-US" sz="1600" dirty="0"/>
              <a:t>Disparities</a:t>
            </a:r>
          </a:p>
          <a:p>
            <a:r>
              <a:rPr lang="en-US" sz="1600" b="1" u="sng" dirty="0"/>
              <a:t>Action</a:t>
            </a:r>
          </a:p>
          <a:p>
            <a:pPr lvl="1"/>
            <a:r>
              <a:rPr lang="en-US" sz="1600" dirty="0"/>
              <a:t>Guideline summary and resource development</a:t>
            </a:r>
          </a:p>
          <a:p>
            <a:pPr lvl="1"/>
            <a:r>
              <a:rPr lang="en-US" sz="1600" dirty="0"/>
              <a:t>New York State Perinatal Quality Collaborative (NYSPQC)</a:t>
            </a:r>
          </a:p>
          <a:p>
            <a:pPr lvl="1"/>
            <a:r>
              <a:rPr lang="en-US" sz="1600" dirty="0"/>
              <a:t>Promoting well woman care</a:t>
            </a:r>
          </a:p>
          <a:p>
            <a:pPr lvl="2"/>
            <a:r>
              <a:rPr lang="en-US" sz="1600" dirty="0"/>
              <a:t>Partnership for Maternal Health (PMH) Campaign</a:t>
            </a:r>
          </a:p>
          <a:p>
            <a:pPr lvl="2"/>
            <a:r>
              <a:rPr lang="en-US" sz="1600" dirty="0"/>
              <a:t>NYS Infant Mortality Collaborative Improvement &amp; Innovation Network</a:t>
            </a:r>
          </a:p>
          <a:p>
            <a:pPr lvl="1"/>
            <a:r>
              <a:rPr lang="en-US" sz="1600" dirty="0"/>
              <a:t>Perinatal regionalization</a:t>
            </a:r>
          </a:p>
          <a:p>
            <a:pPr lvl="1"/>
            <a:r>
              <a:rPr lang="en-US" sz="1600" dirty="0"/>
              <a:t>Maternal Mortality Review Board</a:t>
            </a:r>
          </a:p>
          <a:p>
            <a:pPr lvl="1"/>
            <a:r>
              <a:rPr lang="en-US" sz="1600" dirty="0"/>
              <a:t>Governor Cuomo’s comprehensive initiative</a:t>
            </a:r>
            <a:endParaRPr lang="en-US" sz="1200" dirty="0"/>
          </a:p>
          <a:p>
            <a:pPr marL="0" indent="0">
              <a:buNone/>
            </a:pPr>
            <a:endParaRPr lang="en-US" dirty="0"/>
          </a:p>
          <a:p>
            <a:pPr marL="457200" lvl="1" indent="0">
              <a:buNone/>
            </a:pPr>
            <a:endParaRPr lang="en-US" dirty="0"/>
          </a:p>
        </p:txBody>
      </p:sp>
    </p:spTree>
    <p:extLst>
      <p:ext uri="{BB962C8B-B14F-4D97-AF65-F5344CB8AC3E}">
        <p14:creationId xmlns:p14="http://schemas.microsoft.com/office/powerpoint/2010/main" val="1449722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DFA4C-6AD2-499A-A582-75F41EA91AAB}"/>
              </a:ext>
            </a:extLst>
          </p:cNvPr>
          <p:cNvSpPr>
            <a:spLocks noGrp="1"/>
          </p:cNvSpPr>
          <p:nvPr>
            <p:ph type="title"/>
          </p:nvPr>
        </p:nvSpPr>
        <p:spPr/>
        <p:txBody>
          <a:bodyPr>
            <a:normAutofit/>
          </a:bodyPr>
          <a:lstStyle/>
          <a:p>
            <a:r>
              <a:rPr lang="en-US" sz="3200" b="1" dirty="0">
                <a:solidFill>
                  <a:srgbClr val="002D73"/>
                </a:solidFill>
              </a:rPr>
              <a:t>Timing of Death</a:t>
            </a:r>
          </a:p>
        </p:txBody>
      </p:sp>
      <p:graphicFrame>
        <p:nvGraphicFramePr>
          <p:cNvPr id="4" name="Content Placeholder 3">
            <a:extLst>
              <a:ext uri="{FF2B5EF4-FFF2-40B4-BE49-F238E27FC236}">
                <a16:creationId xmlns:a16="http://schemas.microsoft.com/office/drawing/2014/main" id="{0D150905-A8D4-420B-BE65-9CF4F55C062B}"/>
              </a:ext>
            </a:extLst>
          </p:cNvPr>
          <p:cNvGraphicFramePr>
            <a:graphicFrameLocks noGrp="1"/>
          </p:cNvGraphicFramePr>
          <p:nvPr>
            <p:ph idx="1"/>
            <p:extLst>
              <p:ext uri="{D42A27DB-BD31-4B8C-83A1-F6EECF244321}">
                <p14:modId xmlns:p14="http://schemas.microsoft.com/office/powerpoint/2010/main" val="1645278408"/>
              </p:ext>
            </p:extLst>
          </p:nvPr>
        </p:nvGraphicFramePr>
        <p:xfrm>
          <a:off x="591670" y="2015801"/>
          <a:ext cx="8229600" cy="2595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184879805"/>
                    </a:ext>
                  </a:extLst>
                </a:gridCol>
                <a:gridCol w="2743200">
                  <a:extLst>
                    <a:ext uri="{9D8B030D-6E8A-4147-A177-3AD203B41FA5}">
                      <a16:colId xmlns:a16="http://schemas.microsoft.com/office/drawing/2014/main" val="427757212"/>
                    </a:ext>
                  </a:extLst>
                </a:gridCol>
                <a:gridCol w="2743200">
                  <a:extLst>
                    <a:ext uri="{9D8B030D-6E8A-4147-A177-3AD203B41FA5}">
                      <a16:colId xmlns:a16="http://schemas.microsoft.com/office/drawing/2014/main" val="1250925279"/>
                    </a:ext>
                  </a:extLst>
                </a:gridCol>
              </a:tblGrid>
              <a:tr h="370840">
                <a:tc>
                  <a:txBody>
                    <a:bodyPr/>
                    <a:lstStyle/>
                    <a:p>
                      <a:endParaRPr lang="en-US" dirty="0"/>
                    </a:p>
                  </a:txBody>
                  <a:tcPr/>
                </a:tc>
                <a:tc>
                  <a:txBody>
                    <a:bodyPr/>
                    <a:lstStyle/>
                    <a:p>
                      <a:pPr algn="ctr"/>
                      <a:r>
                        <a:rPr lang="en-US" dirty="0"/>
                        <a:t>2006-2008</a:t>
                      </a:r>
                    </a:p>
                  </a:txBody>
                  <a:tcPr/>
                </a:tc>
                <a:tc>
                  <a:txBody>
                    <a:bodyPr/>
                    <a:lstStyle/>
                    <a:p>
                      <a:pPr algn="ctr"/>
                      <a:r>
                        <a:rPr lang="en-US" dirty="0"/>
                        <a:t>2012-2014</a:t>
                      </a:r>
                    </a:p>
                  </a:txBody>
                  <a:tcPr/>
                </a:tc>
                <a:extLst>
                  <a:ext uri="{0D108BD9-81ED-4DB2-BD59-A6C34878D82A}">
                    <a16:rowId xmlns:a16="http://schemas.microsoft.com/office/drawing/2014/main" val="1505555460"/>
                  </a:ext>
                </a:extLst>
              </a:tr>
              <a:tr h="370840">
                <a:tc>
                  <a:txBody>
                    <a:bodyPr/>
                    <a:lstStyle/>
                    <a:p>
                      <a:r>
                        <a:rPr lang="en-US" dirty="0"/>
                        <a:t>Antepartum</a:t>
                      </a:r>
                    </a:p>
                  </a:txBody>
                  <a:tcPr/>
                </a:tc>
                <a:tc>
                  <a:txBody>
                    <a:bodyPr/>
                    <a:lstStyle/>
                    <a:p>
                      <a:pPr algn="ctr"/>
                      <a:r>
                        <a:rPr lang="en-US" dirty="0"/>
                        <a:t>15 (12%)</a:t>
                      </a:r>
                    </a:p>
                  </a:txBody>
                  <a:tcPr/>
                </a:tc>
                <a:tc>
                  <a:txBody>
                    <a:bodyPr/>
                    <a:lstStyle/>
                    <a:p>
                      <a:pPr algn="ctr"/>
                      <a:r>
                        <a:rPr lang="en-US" dirty="0"/>
                        <a:t>12 (13%)</a:t>
                      </a:r>
                    </a:p>
                  </a:txBody>
                  <a:tcPr/>
                </a:tc>
                <a:extLst>
                  <a:ext uri="{0D108BD9-81ED-4DB2-BD59-A6C34878D82A}">
                    <a16:rowId xmlns:a16="http://schemas.microsoft.com/office/drawing/2014/main" val="4160058415"/>
                  </a:ext>
                </a:extLst>
              </a:tr>
              <a:tr h="370840">
                <a:tc>
                  <a:txBody>
                    <a:bodyPr/>
                    <a:lstStyle/>
                    <a:p>
                      <a:r>
                        <a:rPr lang="en-US" dirty="0"/>
                        <a:t>During labor or delivery</a:t>
                      </a:r>
                    </a:p>
                  </a:txBody>
                  <a:tcPr/>
                </a:tc>
                <a:tc>
                  <a:txBody>
                    <a:bodyPr/>
                    <a:lstStyle/>
                    <a:p>
                      <a:pPr algn="ctr"/>
                      <a:r>
                        <a:rPr lang="en-US" dirty="0"/>
                        <a:t>11 (9%)</a:t>
                      </a:r>
                    </a:p>
                  </a:txBody>
                  <a:tcPr/>
                </a:tc>
                <a:tc>
                  <a:txBody>
                    <a:bodyPr/>
                    <a:lstStyle/>
                    <a:p>
                      <a:pPr algn="ctr"/>
                      <a:r>
                        <a:rPr lang="en-US" dirty="0"/>
                        <a:t>3 (3%)</a:t>
                      </a:r>
                    </a:p>
                  </a:txBody>
                  <a:tcPr/>
                </a:tc>
                <a:extLst>
                  <a:ext uri="{0D108BD9-81ED-4DB2-BD59-A6C34878D82A}">
                    <a16:rowId xmlns:a16="http://schemas.microsoft.com/office/drawing/2014/main" val="403135339"/>
                  </a:ext>
                </a:extLst>
              </a:tr>
              <a:tr h="370840">
                <a:tc>
                  <a:txBody>
                    <a:bodyPr/>
                    <a:lstStyle/>
                    <a:p>
                      <a:r>
                        <a:rPr lang="en-US" dirty="0"/>
                        <a:t>Within a day of delivery</a:t>
                      </a:r>
                    </a:p>
                  </a:txBody>
                  <a:tcPr/>
                </a:tc>
                <a:tc>
                  <a:txBody>
                    <a:bodyPr/>
                    <a:lstStyle/>
                    <a:p>
                      <a:pPr algn="ctr"/>
                      <a:r>
                        <a:rPr lang="en-US" dirty="0"/>
                        <a:t>40 (32%)</a:t>
                      </a:r>
                    </a:p>
                  </a:txBody>
                  <a:tcPr/>
                </a:tc>
                <a:tc>
                  <a:txBody>
                    <a:bodyPr/>
                    <a:lstStyle/>
                    <a:p>
                      <a:pPr algn="ctr"/>
                      <a:r>
                        <a:rPr lang="en-US" dirty="0"/>
                        <a:t>27 (30%)</a:t>
                      </a:r>
                    </a:p>
                  </a:txBody>
                  <a:tcPr/>
                </a:tc>
                <a:extLst>
                  <a:ext uri="{0D108BD9-81ED-4DB2-BD59-A6C34878D82A}">
                    <a16:rowId xmlns:a16="http://schemas.microsoft.com/office/drawing/2014/main" val="4139606470"/>
                  </a:ext>
                </a:extLst>
              </a:tr>
              <a:tr h="370840">
                <a:tc>
                  <a:txBody>
                    <a:bodyPr/>
                    <a:lstStyle/>
                    <a:p>
                      <a:r>
                        <a:rPr lang="en-US" dirty="0"/>
                        <a:t>First week after delivery</a:t>
                      </a:r>
                    </a:p>
                  </a:txBody>
                  <a:tcPr/>
                </a:tc>
                <a:tc>
                  <a:txBody>
                    <a:bodyPr/>
                    <a:lstStyle/>
                    <a:p>
                      <a:pPr algn="ctr"/>
                      <a:r>
                        <a:rPr lang="en-US" dirty="0"/>
                        <a:t>27 (22%)</a:t>
                      </a:r>
                    </a:p>
                  </a:txBody>
                  <a:tcPr/>
                </a:tc>
                <a:tc>
                  <a:txBody>
                    <a:bodyPr/>
                    <a:lstStyle/>
                    <a:p>
                      <a:pPr algn="ctr"/>
                      <a:r>
                        <a:rPr lang="en-US" dirty="0"/>
                        <a:t>16 (18%)</a:t>
                      </a:r>
                    </a:p>
                  </a:txBody>
                  <a:tcPr/>
                </a:tc>
                <a:extLst>
                  <a:ext uri="{0D108BD9-81ED-4DB2-BD59-A6C34878D82A}">
                    <a16:rowId xmlns:a16="http://schemas.microsoft.com/office/drawing/2014/main" val="196698132"/>
                  </a:ext>
                </a:extLst>
              </a:tr>
              <a:tr h="370840">
                <a:tc>
                  <a:txBody>
                    <a:bodyPr/>
                    <a:lstStyle/>
                    <a:p>
                      <a:r>
                        <a:rPr lang="en-US" dirty="0"/>
                        <a:t>1-6 weeks postpartum</a:t>
                      </a:r>
                    </a:p>
                  </a:txBody>
                  <a:tcPr/>
                </a:tc>
                <a:tc>
                  <a:txBody>
                    <a:bodyPr/>
                    <a:lstStyle/>
                    <a:p>
                      <a:pPr algn="ctr"/>
                      <a:r>
                        <a:rPr lang="en-US" dirty="0"/>
                        <a:t>25 (20%)</a:t>
                      </a:r>
                    </a:p>
                  </a:txBody>
                  <a:tcPr/>
                </a:tc>
                <a:tc>
                  <a:txBody>
                    <a:bodyPr/>
                    <a:lstStyle/>
                    <a:p>
                      <a:pPr algn="ctr"/>
                      <a:r>
                        <a:rPr lang="en-US" dirty="0"/>
                        <a:t>16 (18%)</a:t>
                      </a:r>
                    </a:p>
                  </a:txBody>
                  <a:tcPr/>
                </a:tc>
                <a:extLst>
                  <a:ext uri="{0D108BD9-81ED-4DB2-BD59-A6C34878D82A}">
                    <a16:rowId xmlns:a16="http://schemas.microsoft.com/office/drawing/2014/main" val="115137978"/>
                  </a:ext>
                </a:extLst>
              </a:tr>
              <a:tr h="370840">
                <a:tc>
                  <a:txBody>
                    <a:bodyPr/>
                    <a:lstStyle/>
                    <a:p>
                      <a:r>
                        <a:rPr lang="en-US" dirty="0"/>
                        <a:t>43 days to 1 year</a:t>
                      </a:r>
                    </a:p>
                  </a:txBody>
                  <a:tcPr/>
                </a:tc>
                <a:tc>
                  <a:txBody>
                    <a:bodyPr/>
                    <a:lstStyle/>
                    <a:p>
                      <a:pPr algn="ctr"/>
                      <a:r>
                        <a:rPr lang="en-US" dirty="0"/>
                        <a:t>7 (6%)</a:t>
                      </a:r>
                    </a:p>
                  </a:txBody>
                  <a:tcPr/>
                </a:tc>
                <a:tc>
                  <a:txBody>
                    <a:bodyPr/>
                    <a:lstStyle/>
                    <a:p>
                      <a:pPr algn="ctr"/>
                      <a:r>
                        <a:rPr lang="en-US" dirty="0"/>
                        <a:t>13 (15%)</a:t>
                      </a:r>
                    </a:p>
                  </a:txBody>
                  <a:tcPr/>
                </a:tc>
                <a:extLst>
                  <a:ext uri="{0D108BD9-81ED-4DB2-BD59-A6C34878D82A}">
                    <a16:rowId xmlns:a16="http://schemas.microsoft.com/office/drawing/2014/main" val="1018354948"/>
                  </a:ext>
                </a:extLst>
              </a:tr>
            </a:tbl>
          </a:graphicData>
        </a:graphic>
      </p:graphicFrame>
      <p:sp>
        <p:nvSpPr>
          <p:cNvPr id="5" name="TextBox 4">
            <a:extLst>
              <a:ext uri="{FF2B5EF4-FFF2-40B4-BE49-F238E27FC236}">
                <a16:creationId xmlns:a16="http://schemas.microsoft.com/office/drawing/2014/main" id="{6FC14702-425D-4E4D-B941-A4A636EEEF80}"/>
              </a:ext>
            </a:extLst>
          </p:cNvPr>
          <p:cNvSpPr txBox="1"/>
          <p:nvPr/>
        </p:nvSpPr>
        <p:spPr>
          <a:xfrm>
            <a:off x="726141" y="879884"/>
            <a:ext cx="7960659" cy="1477328"/>
          </a:xfrm>
          <a:prstGeom prst="rect">
            <a:avLst/>
          </a:prstGeom>
          <a:noFill/>
        </p:spPr>
        <p:txBody>
          <a:bodyPr wrap="square" rtlCol="0">
            <a:spAutoFit/>
          </a:bodyPr>
          <a:lstStyle/>
          <a:p>
            <a:r>
              <a:rPr lang="en-US" dirty="0"/>
              <a:t>Most of the pregnancy-related deaths occurred within a week of the end of the pregnancy.</a:t>
            </a:r>
          </a:p>
          <a:p>
            <a:r>
              <a:rPr lang="en-US" dirty="0"/>
              <a:t>	2006-2008: 92/125, 74%</a:t>
            </a:r>
          </a:p>
          <a:p>
            <a:r>
              <a:rPr lang="en-US" dirty="0"/>
              <a:t>	2012-2014: 58/89, 65%</a:t>
            </a:r>
          </a:p>
          <a:p>
            <a:endParaRPr lang="en-US" dirty="0"/>
          </a:p>
        </p:txBody>
      </p:sp>
      <p:sp>
        <p:nvSpPr>
          <p:cNvPr id="3" name="Rectangle 2">
            <a:extLst>
              <a:ext uri="{FF2B5EF4-FFF2-40B4-BE49-F238E27FC236}">
                <a16:creationId xmlns:a16="http://schemas.microsoft.com/office/drawing/2014/main" id="{27B754F7-7E36-4B7F-B6B9-0F8F8DDC6F31}"/>
              </a:ext>
            </a:extLst>
          </p:cNvPr>
          <p:cNvSpPr/>
          <p:nvPr/>
        </p:nvSpPr>
        <p:spPr>
          <a:xfrm>
            <a:off x="257816" y="4718455"/>
            <a:ext cx="2783134" cy="261610"/>
          </a:xfrm>
          <a:prstGeom prst="rect">
            <a:avLst/>
          </a:prstGeom>
        </p:spPr>
        <p:txBody>
          <a:bodyPr wrap="none">
            <a:spAutoFit/>
          </a:bodyPr>
          <a:lstStyle/>
          <a:p>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40900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F0BC7-05C4-4C93-96BA-A95FB8D81AFA}"/>
              </a:ext>
            </a:extLst>
          </p:cNvPr>
          <p:cNvSpPr>
            <a:spLocks noGrp="1"/>
          </p:cNvSpPr>
          <p:nvPr>
            <p:ph type="title"/>
          </p:nvPr>
        </p:nvSpPr>
        <p:spPr/>
        <p:txBody>
          <a:bodyPr>
            <a:normAutofit/>
          </a:bodyPr>
          <a:lstStyle/>
          <a:p>
            <a:r>
              <a:rPr lang="en-US" sz="3200" b="1" dirty="0">
                <a:solidFill>
                  <a:srgbClr val="002D73"/>
                </a:solidFill>
              </a:rPr>
              <a:t>Intrapartum Medical History</a:t>
            </a:r>
          </a:p>
        </p:txBody>
      </p:sp>
      <p:graphicFrame>
        <p:nvGraphicFramePr>
          <p:cNvPr id="4" name="Content Placeholder 3">
            <a:extLst>
              <a:ext uri="{FF2B5EF4-FFF2-40B4-BE49-F238E27FC236}">
                <a16:creationId xmlns:a16="http://schemas.microsoft.com/office/drawing/2014/main" id="{E017B21C-116E-4E53-88CA-C73859B46913}"/>
              </a:ext>
            </a:extLst>
          </p:cNvPr>
          <p:cNvGraphicFramePr>
            <a:graphicFrameLocks noGrp="1"/>
          </p:cNvGraphicFramePr>
          <p:nvPr>
            <p:ph idx="1"/>
            <p:extLst>
              <p:ext uri="{D42A27DB-BD31-4B8C-83A1-F6EECF244321}">
                <p14:modId xmlns:p14="http://schemas.microsoft.com/office/powerpoint/2010/main" val="2390336923"/>
              </p:ext>
            </p:extLst>
          </p:nvPr>
        </p:nvGraphicFramePr>
        <p:xfrm>
          <a:off x="272226" y="924022"/>
          <a:ext cx="8414574" cy="3957320"/>
        </p:xfrm>
        <a:graphic>
          <a:graphicData uri="http://schemas.openxmlformats.org/drawingml/2006/table">
            <a:tbl>
              <a:tblPr firstRow="1" bandRow="1">
                <a:tableStyleId>{5C22544A-7EE6-4342-B048-85BDC9FD1C3A}</a:tableStyleId>
              </a:tblPr>
              <a:tblGrid>
                <a:gridCol w="5233902">
                  <a:extLst>
                    <a:ext uri="{9D8B030D-6E8A-4147-A177-3AD203B41FA5}">
                      <a16:colId xmlns:a16="http://schemas.microsoft.com/office/drawing/2014/main" val="3067042479"/>
                    </a:ext>
                  </a:extLst>
                </a:gridCol>
                <a:gridCol w="1622418">
                  <a:extLst>
                    <a:ext uri="{9D8B030D-6E8A-4147-A177-3AD203B41FA5}">
                      <a16:colId xmlns:a16="http://schemas.microsoft.com/office/drawing/2014/main" val="1373608171"/>
                    </a:ext>
                  </a:extLst>
                </a:gridCol>
                <a:gridCol w="1558254">
                  <a:extLst>
                    <a:ext uri="{9D8B030D-6E8A-4147-A177-3AD203B41FA5}">
                      <a16:colId xmlns:a16="http://schemas.microsoft.com/office/drawing/2014/main" val="3174240236"/>
                    </a:ext>
                  </a:extLst>
                </a:gridCol>
              </a:tblGrid>
              <a:tr h="370840">
                <a:tc>
                  <a:txBody>
                    <a:bodyPr/>
                    <a:lstStyle/>
                    <a:p>
                      <a:endParaRPr lang="en-US" dirty="0"/>
                    </a:p>
                  </a:txBody>
                  <a:tcPr/>
                </a:tc>
                <a:tc>
                  <a:txBody>
                    <a:bodyPr/>
                    <a:lstStyle/>
                    <a:p>
                      <a:pPr algn="ctr"/>
                      <a:r>
                        <a:rPr lang="en-US" dirty="0"/>
                        <a:t>2006-2008</a:t>
                      </a:r>
                    </a:p>
                  </a:txBody>
                  <a:tcPr/>
                </a:tc>
                <a:tc>
                  <a:txBody>
                    <a:bodyPr/>
                    <a:lstStyle/>
                    <a:p>
                      <a:pPr algn="ctr"/>
                      <a:r>
                        <a:rPr lang="en-US" dirty="0"/>
                        <a:t>2012-2014</a:t>
                      </a:r>
                    </a:p>
                  </a:txBody>
                  <a:tcPr/>
                </a:tc>
                <a:extLst>
                  <a:ext uri="{0D108BD9-81ED-4DB2-BD59-A6C34878D82A}">
                    <a16:rowId xmlns:a16="http://schemas.microsoft.com/office/drawing/2014/main" val="2781382490"/>
                  </a:ext>
                </a:extLst>
              </a:tr>
              <a:tr h="370840">
                <a:tc>
                  <a:txBody>
                    <a:bodyPr/>
                    <a:lstStyle/>
                    <a:p>
                      <a:r>
                        <a:rPr lang="en-US" b="1" dirty="0"/>
                        <a:t>Hospital of delivery or TOP</a:t>
                      </a:r>
                      <a:r>
                        <a:rPr lang="en-US" dirty="0"/>
                        <a:t>: Level 3</a:t>
                      </a:r>
                    </a:p>
                    <a:p>
                      <a:r>
                        <a:rPr lang="en-US" dirty="0"/>
                        <a:t>                                                 Regional Perinatal Center    </a:t>
                      </a:r>
                    </a:p>
                  </a:txBody>
                  <a:tcPr/>
                </a:tc>
                <a:tc>
                  <a:txBody>
                    <a:bodyPr/>
                    <a:lstStyle/>
                    <a:p>
                      <a:pPr algn="ctr"/>
                      <a:r>
                        <a:rPr lang="en-US" dirty="0"/>
                        <a:t>46%</a:t>
                      </a:r>
                    </a:p>
                    <a:p>
                      <a:pPr algn="ctr"/>
                      <a:r>
                        <a:rPr lang="en-US" dirty="0"/>
                        <a:t>30%</a:t>
                      </a:r>
                    </a:p>
                  </a:txBody>
                  <a:tcPr/>
                </a:tc>
                <a:tc>
                  <a:txBody>
                    <a:bodyPr/>
                    <a:lstStyle/>
                    <a:p>
                      <a:pPr algn="ctr"/>
                      <a:r>
                        <a:rPr lang="en-US" dirty="0"/>
                        <a:t>28%</a:t>
                      </a:r>
                    </a:p>
                    <a:p>
                      <a:pPr algn="ctr"/>
                      <a:r>
                        <a:rPr lang="en-US" dirty="0"/>
                        <a:t>36%</a:t>
                      </a:r>
                    </a:p>
                  </a:txBody>
                  <a:tcPr/>
                </a:tc>
                <a:extLst>
                  <a:ext uri="{0D108BD9-81ED-4DB2-BD59-A6C34878D82A}">
                    <a16:rowId xmlns:a16="http://schemas.microsoft.com/office/drawing/2014/main" val="3854249470"/>
                  </a:ext>
                </a:extLst>
              </a:tr>
              <a:tr h="370840">
                <a:tc>
                  <a:txBody>
                    <a:bodyPr/>
                    <a:lstStyle/>
                    <a:p>
                      <a:r>
                        <a:rPr lang="en-US" b="1" dirty="0"/>
                        <a:t>Type of Delivery:</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381727481"/>
                  </a:ext>
                </a:extLst>
              </a:tr>
              <a:tr h="308012">
                <a:tc>
                  <a:txBody>
                    <a:bodyPr/>
                    <a:lstStyle/>
                    <a:p>
                      <a:r>
                        <a:rPr lang="en-US" dirty="0"/>
                        <a:t>           C-Sections: </a:t>
                      </a:r>
                    </a:p>
                    <a:p>
                      <a:r>
                        <a:rPr lang="en-US" dirty="0"/>
                        <a:t>                      Emergent</a:t>
                      </a:r>
                    </a:p>
                    <a:p>
                      <a:r>
                        <a:rPr lang="en-US" dirty="0"/>
                        <a:t>                      Unscheduled non-emergent</a:t>
                      </a:r>
                    </a:p>
                    <a:p>
                      <a:r>
                        <a:rPr lang="en-US" dirty="0"/>
                        <a:t>                      Elective scheduled</a:t>
                      </a:r>
                    </a:p>
                    <a:p>
                      <a:r>
                        <a:rPr lang="en-US" dirty="0"/>
                        <a:t>                      Peri or postmortem</a:t>
                      </a:r>
                    </a:p>
                  </a:txBody>
                  <a:tcPr/>
                </a:tc>
                <a:tc>
                  <a:txBody>
                    <a:bodyPr/>
                    <a:lstStyle/>
                    <a:p>
                      <a:pPr algn="ctr"/>
                      <a:r>
                        <a:rPr lang="en-US" dirty="0"/>
                        <a:t>63%</a:t>
                      </a:r>
                    </a:p>
                    <a:p>
                      <a:pPr algn="ctr"/>
                      <a:r>
                        <a:rPr lang="en-US" dirty="0"/>
                        <a:t>32%</a:t>
                      </a:r>
                    </a:p>
                    <a:p>
                      <a:pPr algn="ctr"/>
                      <a:r>
                        <a:rPr lang="en-US" dirty="0"/>
                        <a:t>14%</a:t>
                      </a:r>
                    </a:p>
                    <a:p>
                      <a:pPr algn="ctr"/>
                      <a:r>
                        <a:rPr lang="en-US" dirty="0"/>
                        <a:t>10%</a:t>
                      </a:r>
                    </a:p>
                    <a:p>
                      <a:pPr algn="ctr"/>
                      <a:r>
                        <a:rPr lang="en-US" dirty="0"/>
                        <a:t>7%</a:t>
                      </a:r>
                    </a:p>
                  </a:txBody>
                  <a:tcPr/>
                </a:tc>
                <a:tc>
                  <a:txBody>
                    <a:bodyPr/>
                    <a:lstStyle/>
                    <a:p>
                      <a:pPr algn="ctr"/>
                      <a:r>
                        <a:rPr lang="en-US" dirty="0"/>
                        <a:t>66%</a:t>
                      </a:r>
                    </a:p>
                    <a:p>
                      <a:pPr algn="ctr"/>
                      <a:r>
                        <a:rPr lang="en-US" dirty="0"/>
                        <a:t>34%</a:t>
                      </a:r>
                    </a:p>
                    <a:p>
                      <a:pPr algn="ctr"/>
                      <a:r>
                        <a:rPr lang="en-US" dirty="0"/>
                        <a:t>13%</a:t>
                      </a:r>
                    </a:p>
                    <a:p>
                      <a:pPr algn="ctr"/>
                      <a:r>
                        <a:rPr lang="en-US" dirty="0"/>
                        <a:t>12%</a:t>
                      </a:r>
                    </a:p>
                    <a:p>
                      <a:pPr algn="ctr"/>
                      <a:r>
                        <a:rPr lang="en-US" dirty="0"/>
                        <a:t>7%</a:t>
                      </a:r>
                    </a:p>
                  </a:txBody>
                  <a:tcPr/>
                </a:tc>
                <a:extLst>
                  <a:ext uri="{0D108BD9-81ED-4DB2-BD59-A6C34878D82A}">
                    <a16:rowId xmlns:a16="http://schemas.microsoft.com/office/drawing/2014/main" val="1599171011"/>
                  </a:ext>
                </a:extLst>
              </a:tr>
              <a:tr h="370840">
                <a:tc>
                  <a:txBody>
                    <a:bodyPr/>
                    <a:lstStyle/>
                    <a:p>
                      <a:r>
                        <a:rPr lang="en-US" dirty="0"/>
                        <a:t>            Normal spontaneous vaginal deliveries</a:t>
                      </a:r>
                    </a:p>
                  </a:txBody>
                  <a:tcPr/>
                </a:tc>
                <a:tc>
                  <a:txBody>
                    <a:bodyPr/>
                    <a:lstStyle/>
                    <a:p>
                      <a:pPr algn="ctr"/>
                      <a:r>
                        <a:rPr lang="en-US" dirty="0"/>
                        <a:t>17%</a:t>
                      </a:r>
                    </a:p>
                  </a:txBody>
                  <a:tcPr/>
                </a:tc>
                <a:tc>
                  <a:txBody>
                    <a:bodyPr/>
                    <a:lstStyle/>
                    <a:p>
                      <a:pPr algn="ctr"/>
                      <a:r>
                        <a:rPr lang="en-US" dirty="0"/>
                        <a:t>19%</a:t>
                      </a:r>
                    </a:p>
                  </a:txBody>
                  <a:tcPr/>
                </a:tc>
                <a:extLst>
                  <a:ext uri="{0D108BD9-81ED-4DB2-BD59-A6C34878D82A}">
                    <a16:rowId xmlns:a16="http://schemas.microsoft.com/office/drawing/2014/main" val="4044236448"/>
                  </a:ext>
                </a:extLst>
              </a:tr>
              <a:tr h="370840">
                <a:tc>
                  <a:txBody>
                    <a:bodyPr/>
                    <a:lstStyle/>
                    <a:p>
                      <a:r>
                        <a:rPr lang="en-US" dirty="0"/>
                        <a:t>            Undelivered</a:t>
                      </a:r>
                    </a:p>
                  </a:txBody>
                  <a:tcPr/>
                </a:tc>
                <a:tc>
                  <a:txBody>
                    <a:bodyPr/>
                    <a:lstStyle/>
                    <a:p>
                      <a:pPr algn="ctr"/>
                      <a:r>
                        <a:rPr lang="en-US" dirty="0"/>
                        <a:t>12%</a:t>
                      </a:r>
                    </a:p>
                  </a:txBody>
                  <a:tcPr/>
                </a:tc>
                <a:tc>
                  <a:txBody>
                    <a:bodyPr/>
                    <a:lstStyle/>
                    <a:p>
                      <a:pPr algn="ctr"/>
                      <a:r>
                        <a:rPr lang="en-US" dirty="0"/>
                        <a:t>7%</a:t>
                      </a:r>
                    </a:p>
                  </a:txBody>
                  <a:tcPr/>
                </a:tc>
                <a:extLst>
                  <a:ext uri="{0D108BD9-81ED-4DB2-BD59-A6C34878D82A}">
                    <a16:rowId xmlns:a16="http://schemas.microsoft.com/office/drawing/2014/main" val="349795474"/>
                  </a:ext>
                </a:extLst>
              </a:tr>
              <a:tr h="370840">
                <a:tc>
                  <a:txBody>
                    <a:bodyPr/>
                    <a:lstStyle/>
                    <a:p>
                      <a:r>
                        <a:rPr lang="en-US" dirty="0"/>
                        <a:t>            Other</a:t>
                      </a:r>
                    </a:p>
                  </a:txBody>
                  <a:tcPr/>
                </a:tc>
                <a:tc>
                  <a:txBody>
                    <a:bodyPr/>
                    <a:lstStyle/>
                    <a:p>
                      <a:pPr algn="ctr"/>
                      <a:r>
                        <a:rPr lang="en-US" dirty="0"/>
                        <a:t>6%</a:t>
                      </a:r>
                    </a:p>
                  </a:txBody>
                  <a:tcPr/>
                </a:tc>
                <a:tc>
                  <a:txBody>
                    <a:bodyPr/>
                    <a:lstStyle/>
                    <a:p>
                      <a:pPr algn="ctr"/>
                      <a:r>
                        <a:rPr lang="en-US" dirty="0"/>
                        <a:t>8%</a:t>
                      </a:r>
                    </a:p>
                  </a:txBody>
                  <a:tcPr/>
                </a:tc>
                <a:extLst>
                  <a:ext uri="{0D108BD9-81ED-4DB2-BD59-A6C34878D82A}">
                    <a16:rowId xmlns:a16="http://schemas.microsoft.com/office/drawing/2014/main" val="4005760022"/>
                  </a:ext>
                </a:extLst>
              </a:tr>
            </a:tbl>
          </a:graphicData>
        </a:graphic>
      </p:graphicFrame>
      <p:sp>
        <p:nvSpPr>
          <p:cNvPr id="3" name="Rectangle 2">
            <a:extLst>
              <a:ext uri="{FF2B5EF4-FFF2-40B4-BE49-F238E27FC236}">
                <a16:creationId xmlns:a16="http://schemas.microsoft.com/office/drawing/2014/main" id="{3E444A09-E0E2-42E4-A70A-570755C2DE1D}"/>
              </a:ext>
            </a:extLst>
          </p:cNvPr>
          <p:cNvSpPr/>
          <p:nvPr/>
        </p:nvSpPr>
        <p:spPr>
          <a:xfrm>
            <a:off x="204766" y="4829462"/>
            <a:ext cx="2074607" cy="215444"/>
          </a:xfrm>
          <a:prstGeom prst="rect">
            <a:avLst/>
          </a:prstGeom>
        </p:spPr>
        <p:txBody>
          <a:bodyPr wrap="none">
            <a:spAutoFit/>
          </a:bodyPr>
          <a:lstStyle/>
          <a:p>
            <a:r>
              <a:rPr lang="en-US" sz="8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2981720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6F0642-B919-497E-9EA2-98C838A321E6}"/>
              </a:ext>
            </a:extLst>
          </p:cNvPr>
          <p:cNvSpPr>
            <a:spLocks noGrp="1"/>
          </p:cNvSpPr>
          <p:nvPr>
            <p:ph type="title"/>
          </p:nvPr>
        </p:nvSpPr>
        <p:spPr>
          <a:xfrm>
            <a:off x="48859" y="475523"/>
            <a:ext cx="9095139" cy="857250"/>
          </a:xfrm>
        </p:spPr>
        <p:txBody>
          <a:bodyPr>
            <a:noAutofit/>
          </a:bodyPr>
          <a:lstStyle/>
          <a:p>
            <a:r>
              <a:rPr lang="en-US" sz="2600" b="1" dirty="0">
                <a:solidFill>
                  <a:srgbClr val="002D73"/>
                </a:solidFill>
              </a:rPr>
              <a:t>Cause of Death by Maternal Mortality Review Cohort</a:t>
            </a:r>
          </a:p>
        </p:txBody>
      </p:sp>
      <p:graphicFrame>
        <p:nvGraphicFramePr>
          <p:cNvPr id="7" name="Content Placeholder 6">
            <a:extLst>
              <a:ext uri="{FF2B5EF4-FFF2-40B4-BE49-F238E27FC236}">
                <a16:creationId xmlns:a16="http://schemas.microsoft.com/office/drawing/2014/main" id="{3CC81EFF-19EA-4AE7-86B8-1DB93DBA4093}"/>
              </a:ext>
            </a:extLst>
          </p:cNvPr>
          <p:cNvGraphicFramePr>
            <a:graphicFrameLocks noGrp="1"/>
          </p:cNvGraphicFramePr>
          <p:nvPr>
            <p:ph idx="1"/>
            <p:extLst>
              <p:ext uri="{D42A27DB-BD31-4B8C-83A1-F6EECF244321}">
                <p14:modId xmlns:p14="http://schemas.microsoft.com/office/powerpoint/2010/main" val="450306919"/>
              </p:ext>
            </p:extLst>
          </p:nvPr>
        </p:nvGraphicFramePr>
        <p:xfrm>
          <a:off x="481629" y="1423515"/>
          <a:ext cx="8229600" cy="286512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479639910"/>
                    </a:ext>
                  </a:extLst>
                </a:gridCol>
                <a:gridCol w="2743200">
                  <a:extLst>
                    <a:ext uri="{9D8B030D-6E8A-4147-A177-3AD203B41FA5}">
                      <a16:colId xmlns:a16="http://schemas.microsoft.com/office/drawing/2014/main" val="358246907"/>
                    </a:ext>
                  </a:extLst>
                </a:gridCol>
                <a:gridCol w="2743200">
                  <a:extLst>
                    <a:ext uri="{9D8B030D-6E8A-4147-A177-3AD203B41FA5}">
                      <a16:colId xmlns:a16="http://schemas.microsoft.com/office/drawing/2014/main" val="2531135304"/>
                    </a:ext>
                  </a:extLst>
                </a:gridCol>
              </a:tblGrid>
              <a:tr h="370840">
                <a:tc>
                  <a:txBody>
                    <a:bodyPr/>
                    <a:lstStyle/>
                    <a:p>
                      <a:r>
                        <a:rPr lang="en-US" dirty="0"/>
                        <a:t>Cause of Death</a:t>
                      </a:r>
                    </a:p>
                  </a:txBody>
                  <a:tcPr/>
                </a:tc>
                <a:tc>
                  <a:txBody>
                    <a:bodyPr/>
                    <a:lstStyle/>
                    <a:p>
                      <a:r>
                        <a:rPr lang="en-US" dirty="0"/>
                        <a:t>2006-2008  % (n)</a:t>
                      </a:r>
                    </a:p>
                    <a:p>
                      <a:r>
                        <a:rPr lang="en-US" dirty="0"/>
                        <a:t>(N=125)</a:t>
                      </a:r>
                    </a:p>
                  </a:txBody>
                  <a:tcPr/>
                </a:tc>
                <a:tc>
                  <a:txBody>
                    <a:bodyPr/>
                    <a:lstStyle/>
                    <a:p>
                      <a:r>
                        <a:rPr lang="en-US" dirty="0"/>
                        <a:t>2012-2014 % (n)</a:t>
                      </a:r>
                    </a:p>
                    <a:p>
                      <a:r>
                        <a:rPr lang="en-US" dirty="0"/>
                        <a:t> (N=89)</a:t>
                      </a:r>
                    </a:p>
                  </a:txBody>
                  <a:tcPr/>
                </a:tc>
                <a:extLst>
                  <a:ext uri="{0D108BD9-81ED-4DB2-BD59-A6C34878D82A}">
                    <a16:rowId xmlns:a16="http://schemas.microsoft.com/office/drawing/2014/main" val="550750258"/>
                  </a:ext>
                </a:extLst>
              </a:tr>
              <a:tr h="370840">
                <a:tc>
                  <a:txBody>
                    <a:bodyPr/>
                    <a:lstStyle/>
                    <a:p>
                      <a:r>
                        <a:rPr lang="en-US" dirty="0"/>
                        <a:t>Hemorrhage</a:t>
                      </a:r>
                    </a:p>
                  </a:txBody>
                  <a:tcPr/>
                </a:tc>
                <a:tc>
                  <a:txBody>
                    <a:bodyPr/>
                    <a:lstStyle/>
                    <a:p>
                      <a:r>
                        <a:rPr lang="en-US" b="1" dirty="0"/>
                        <a:t>23% (n=29)</a:t>
                      </a:r>
                    </a:p>
                  </a:txBody>
                  <a:tcPr/>
                </a:tc>
                <a:tc>
                  <a:txBody>
                    <a:bodyPr/>
                    <a:lstStyle/>
                    <a:p>
                      <a:r>
                        <a:rPr lang="en-US" b="1" dirty="0"/>
                        <a:t>16% (n=14)</a:t>
                      </a:r>
                    </a:p>
                  </a:txBody>
                  <a:tcPr/>
                </a:tc>
                <a:extLst>
                  <a:ext uri="{0D108BD9-81ED-4DB2-BD59-A6C34878D82A}">
                    <a16:rowId xmlns:a16="http://schemas.microsoft.com/office/drawing/2014/main" val="673872166"/>
                  </a:ext>
                </a:extLst>
              </a:tr>
              <a:tr h="370840">
                <a:tc>
                  <a:txBody>
                    <a:bodyPr/>
                    <a:lstStyle/>
                    <a:p>
                      <a:r>
                        <a:rPr lang="en-US" dirty="0"/>
                        <a:t>Hypertensive disorders</a:t>
                      </a:r>
                    </a:p>
                  </a:txBody>
                  <a:tcPr/>
                </a:tc>
                <a:tc>
                  <a:txBody>
                    <a:bodyPr/>
                    <a:lstStyle/>
                    <a:p>
                      <a:r>
                        <a:rPr lang="en-US" b="1" dirty="0"/>
                        <a:t>23% (n=29)</a:t>
                      </a:r>
                    </a:p>
                  </a:txBody>
                  <a:tcPr/>
                </a:tc>
                <a:tc>
                  <a:txBody>
                    <a:bodyPr/>
                    <a:lstStyle/>
                    <a:p>
                      <a:r>
                        <a:rPr lang="en-US" dirty="0"/>
                        <a:t>7% (n=6)</a:t>
                      </a:r>
                    </a:p>
                  </a:txBody>
                  <a:tcPr/>
                </a:tc>
                <a:extLst>
                  <a:ext uri="{0D108BD9-81ED-4DB2-BD59-A6C34878D82A}">
                    <a16:rowId xmlns:a16="http://schemas.microsoft.com/office/drawing/2014/main" val="1193034884"/>
                  </a:ext>
                </a:extLst>
              </a:tr>
              <a:tr h="370840">
                <a:tc>
                  <a:txBody>
                    <a:bodyPr/>
                    <a:lstStyle/>
                    <a:p>
                      <a:r>
                        <a:rPr lang="en-US" dirty="0"/>
                        <a:t>Embolism (not cerebral)</a:t>
                      </a:r>
                    </a:p>
                  </a:txBody>
                  <a:tcPr/>
                </a:tc>
                <a:tc>
                  <a:txBody>
                    <a:bodyPr/>
                    <a:lstStyle/>
                    <a:p>
                      <a:r>
                        <a:rPr lang="en-US" b="1" dirty="0"/>
                        <a:t>17% (n=21)</a:t>
                      </a:r>
                    </a:p>
                  </a:txBody>
                  <a:tcPr/>
                </a:tc>
                <a:tc>
                  <a:txBody>
                    <a:bodyPr/>
                    <a:lstStyle/>
                    <a:p>
                      <a:r>
                        <a:rPr lang="en-US" b="1" dirty="0"/>
                        <a:t>25% (n=22)</a:t>
                      </a:r>
                    </a:p>
                  </a:txBody>
                  <a:tcPr/>
                </a:tc>
                <a:extLst>
                  <a:ext uri="{0D108BD9-81ED-4DB2-BD59-A6C34878D82A}">
                    <a16:rowId xmlns:a16="http://schemas.microsoft.com/office/drawing/2014/main" val="3807311975"/>
                  </a:ext>
                </a:extLst>
              </a:tr>
              <a:tr h="370840">
                <a:tc>
                  <a:txBody>
                    <a:bodyPr/>
                    <a:lstStyle/>
                    <a:p>
                      <a:r>
                        <a:rPr lang="en-US" dirty="0"/>
                        <a:t>Cardiovascular conditions </a:t>
                      </a:r>
                    </a:p>
                  </a:txBody>
                  <a:tcPr/>
                </a:tc>
                <a:tc>
                  <a:txBody>
                    <a:bodyPr/>
                    <a:lstStyle/>
                    <a:p>
                      <a:r>
                        <a:rPr lang="en-US" dirty="0"/>
                        <a:t>10% (n=12)</a:t>
                      </a:r>
                    </a:p>
                  </a:txBody>
                  <a:tcPr/>
                </a:tc>
                <a:tc>
                  <a:txBody>
                    <a:bodyPr/>
                    <a:lstStyle/>
                    <a:p>
                      <a:r>
                        <a:rPr lang="en-US" dirty="0"/>
                        <a:t>7% (n=6)</a:t>
                      </a:r>
                    </a:p>
                  </a:txBody>
                  <a:tcPr/>
                </a:tc>
                <a:extLst>
                  <a:ext uri="{0D108BD9-81ED-4DB2-BD59-A6C34878D82A}">
                    <a16:rowId xmlns:a16="http://schemas.microsoft.com/office/drawing/2014/main" val="2844409172"/>
                  </a:ext>
                </a:extLst>
              </a:tr>
              <a:tr h="370840">
                <a:tc>
                  <a:txBody>
                    <a:bodyPr/>
                    <a:lstStyle/>
                    <a:p>
                      <a:r>
                        <a:rPr lang="en-US" dirty="0"/>
                        <a:t>Infection</a:t>
                      </a:r>
                    </a:p>
                  </a:txBody>
                  <a:tcPr/>
                </a:tc>
                <a:tc>
                  <a:txBody>
                    <a:bodyPr/>
                    <a:lstStyle/>
                    <a:p>
                      <a:r>
                        <a:rPr lang="en-US" dirty="0"/>
                        <a:t>3% (n=4)</a:t>
                      </a:r>
                    </a:p>
                  </a:txBody>
                  <a:tcPr/>
                </a:tc>
                <a:tc>
                  <a:txBody>
                    <a:bodyPr/>
                    <a:lstStyle/>
                    <a:p>
                      <a:r>
                        <a:rPr lang="en-US" b="1" dirty="0"/>
                        <a:t>17% (n=15)</a:t>
                      </a:r>
                    </a:p>
                  </a:txBody>
                  <a:tcPr/>
                </a:tc>
                <a:extLst>
                  <a:ext uri="{0D108BD9-81ED-4DB2-BD59-A6C34878D82A}">
                    <a16:rowId xmlns:a16="http://schemas.microsoft.com/office/drawing/2014/main" val="3103924635"/>
                  </a:ext>
                </a:extLst>
              </a:tr>
              <a:tr h="370840">
                <a:tc>
                  <a:txBody>
                    <a:bodyPr/>
                    <a:lstStyle/>
                    <a:p>
                      <a:r>
                        <a:rPr lang="en-US" dirty="0"/>
                        <a:t>Cardiomyopathy</a:t>
                      </a:r>
                    </a:p>
                  </a:txBody>
                  <a:tcPr/>
                </a:tc>
                <a:tc>
                  <a:txBody>
                    <a:bodyPr/>
                    <a:lstStyle/>
                    <a:p>
                      <a:r>
                        <a:rPr lang="en-US" dirty="0"/>
                        <a:t>2% (n=2)</a:t>
                      </a:r>
                    </a:p>
                  </a:txBody>
                  <a:tcPr/>
                </a:tc>
                <a:tc>
                  <a:txBody>
                    <a:bodyPr/>
                    <a:lstStyle/>
                    <a:p>
                      <a:r>
                        <a:rPr lang="en-US" dirty="0"/>
                        <a:t>11% (n=6)</a:t>
                      </a:r>
                    </a:p>
                  </a:txBody>
                  <a:tcPr/>
                </a:tc>
                <a:extLst>
                  <a:ext uri="{0D108BD9-81ED-4DB2-BD59-A6C34878D82A}">
                    <a16:rowId xmlns:a16="http://schemas.microsoft.com/office/drawing/2014/main" val="1005258298"/>
                  </a:ext>
                </a:extLst>
              </a:tr>
            </a:tbl>
          </a:graphicData>
        </a:graphic>
      </p:graphicFrame>
      <p:sp>
        <p:nvSpPr>
          <p:cNvPr id="2" name="Rectangle 1">
            <a:extLst>
              <a:ext uri="{FF2B5EF4-FFF2-40B4-BE49-F238E27FC236}">
                <a16:creationId xmlns:a16="http://schemas.microsoft.com/office/drawing/2014/main" id="{060F2827-93E2-42C7-A306-DF110FFA3D6A}"/>
              </a:ext>
            </a:extLst>
          </p:cNvPr>
          <p:cNvSpPr/>
          <p:nvPr/>
        </p:nvSpPr>
        <p:spPr>
          <a:xfrm>
            <a:off x="372290" y="4571872"/>
            <a:ext cx="2783134" cy="261610"/>
          </a:xfrm>
          <a:prstGeom prst="rect">
            <a:avLst/>
          </a:prstGeom>
        </p:spPr>
        <p:txBody>
          <a:bodyPr wrap="none">
            <a:spAutoFit/>
          </a:bodyPr>
          <a:lstStyle/>
          <a:p>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3982426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B6F0642-B919-497E-9EA2-98C838A321E6}"/>
              </a:ext>
            </a:extLst>
          </p:cNvPr>
          <p:cNvSpPr>
            <a:spLocks noGrp="1"/>
          </p:cNvSpPr>
          <p:nvPr>
            <p:ph type="title"/>
          </p:nvPr>
        </p:nvSpPr>
        <p:spPr>
          <a:xfrm>
            <a:off x="0" y="252158"/>
            <a:ext cx="9109099" cy="857250"/>
          </a:xfrm>
        </p:spPr>
        <p:txBody>
          <a:bodyPr>
            <a:noAutofit/>
          </a:bodyPr>
          <a:lstStyle/>
          <a:p>
            <a:r>
              <a:rPr lang="en-US" sz="2600" b="1" dirty="0">
                <a:solidFill>
                  <a:srgbClr val="002D73"/>
                </a:solidFill>
              </a:rPr>
              <a:t>Cause of Death by Maternal Mortality Review Cohort</a:t>
            </a:r>
            <a:endParaRPr lang="en-US" sz="2600" dirty="0"/>
          </a:p>
        </p:txBody>
      </p:sp>
      <p:graphicFrame>
        <p:nvGraphicFramePr>
          <p:cNvPr id="7" name="Content Placeholder 6">
            <a:extLst>
              <a:ext uri="{FF2B5EF4-FFF2-40B4-BE49-F238E27FC236}">
                <a16:creationId xmlns:a16="http://schemas.microsoft.com/office/drawing/2014/main" id="{3CC81EFF-19EA-4AE7-86B8-1DB93DBA4093}"/>
              </a:ext>
            </a:extLst>
          </p:cNvPr>
          <p:cNvGraphicFramePr>
            <a:graphicFrameLocks noGrp="1"/>
          </p:cNvGraphicFramePr>
          <p:nvPr>
            <p:ph idx="1"/>
            <p:extLst>
              <p:ext uri="{D42A27DB-BD31-4B8C-83A1-F6EECF244321}">
                <p14:modId xmlns:p14="http://schemas.microsoft.com/office/powerpoint/2010/main" val="3499257457"/>
              </p:ext>
            </p:extLst>
          </p:nvPr>
        </p:nvGraphicFramePr>
        <p:xfrm>
          <a:off x="488612" y="900004"/>
          <a:ext cx="8299401" cy="3931920"/>
        </p:xfrm>
        <a:graphic>
          <a:graphicData uri="http://schemas.openxmlformats.org/drawingml/2006/table">
            <a:tbl>
              <a:tblPr firstRow="1" bandRow="1">
                <a:tableStyleId>{5C22544A-7EE6-4342-B048-85BDC9FD1C3A}</a:tableStyleId>
              </a:tblPr>
              <a:tblGrid>
                <a:gridCol w="2766467">
                  <a:extLst>
                    <a:ext uri="{9D8B030D-6E8A-4147-A177-3AD203B41FA5}">
                      <a16:colId xmlns:a16="http://schemas.microsoft.com/office/drawing/2014/main" val="479639910"/>
                    </a:ext>
                  </a:extLst>
                </a:gridCol>
                <a:gridCol w="2766467">
                  <a:extLst>
                    <a:ext uri="{9D8B030D-6E8A-4147-A177-3AD203B41FA5}">
                      <a16:colId xmlns:a16="http://schemas.microsoft.com/office/drawing/2014/main" val="358246907"/>
                    </a:ext>
                  </a:extLst>
                </a:gridCol>
                <a:gridCol w="2766467">
                  <a:extLst>
                    <a:ext uri="{9D8B030D-6E8A-4147-A177-3AD203B41FA5}">
                      <a16:colId xmlns:a16="http://schemas.microsoft.com/office/drawing/2014/main" val="2531135304"/>
                    </a:ext>
                  </a:extLst>
                </a:gridCol>
              </a:tblGrid>
              <a:tr h="897731">
                <a:tc>
                  <a:txBody>
                    <a:bodyPr/>
                    <a:lstStyle/>
                    <a:p>
                      <a:r>
                        <a:rPr lang="en-US" dirty="0"/>
                        <a:t>Cause of Death</a:t>
                      </a:r>
                    </a:p>
                  </a:txBody>
                  <a:tcPr/>
                </a:tc>
                <a:tc>
                  <a:txBody>
                    <a:bodyPr/>
                    <a:lstStyle/>
                    <a:p>
                      <a:r>
                        <a:rPr lang="en-US" dirty="0"/>
                        <a:t>2006-2008  % (n)</a:t>
                      </a:r>
                    </a:p>
                    <a:p>
                      <a:r>
                        <a:rPr lang="en-US" dirty="0"/>
                        <a:t>(N=125)</a:t>
                      </a:r>
                    </a:p>
                    <a:p>
                      <a:endParaRPr lang="en-US" dirty="0"/>
                    </a:p>
                  </a:txBody>
                  <a:tcPr/>
                </a:tc>
                <a:tc>
                  <a:txBody>
                    <a:bodyPr/>
                    <a:lstStyle/>
                    <a:p>
                      <a:r>
                        <a:rPr lang="en-US" dirty="0"/>
                        <a:t>2012-2014  % (n)</a:t>
                      </a:r>
                    </a:p>
                    <a:p>
                      <a:r>
                        <a:rPr lang="en-US" dirty="0"/>
                        <a:t> (N=89)</a:t>
                      </a:r>
                    </a:p>
                    <a:p>
                      <a:endParaRPr lang="en-US" dirty="0"/>
                    </a:p>
                  </a:txBody>
                  <a:tcPr/>
                </a:tc>
                <a:extLst>
                  <a:ext uri="{0D108BD9-81ED-4DB2-BD59-A6C34878D82A}">
                    <a16:rowId xmlns:a16="http://schemas.microsoft.com/office/drawing/2014/main" val="550750258"/>
                  </a:ext>
                </a:extLst>
              </a:tr>
              <a:tr h="359092">
                <a:tc>
                  <a:txBody>
                    <a:bodyPr/>
                    <a:lstStyle/>
                    <a:p>
                      <a:r>
                        <a:rPr lang="en-US" sz="1800" dirty="0"/>
                        <a:t>Cardiac arrest/failure</a:t>
                      </a:r>
                      <a:endParaRPr lang="en-US" dirty="0"/>
                    </a:p>
                  </a:txBody>
                  <a:tcPr/>
                </a:tc>
                <a:tc>
                  <a:txBody>
                    <a:bodyPr/>
                    <a:lstStyle/>
                    <a:p>
                      <a:r>
                        <a:rPr lang="en-US" b="0" dirty="0"/>
                        <a:t>3% (n=4)</a:t>
                      </a:r>
                    </a:p>
                  </a:txBody>
                  <a:tcPr/>
                </a:tc>
                <a:tc>
                  <a:txBody>
                    <a:bodyPr/>
                    <a:lstStyle/>
                    <a:p>
                      <a:r>
                        <a:rPr lang="en-US" b="0" dirty="0"/>
                        <a:t>2% (n=2)</a:t>
                      </a:r>
                    </a:p>
                  </a:txBody>
                  <a:tcPr/>
                </a:tc>
                <a:extLst>
                  <a:ext uri="{0D108BD9-81ED-4DB2-BD59-A6C34878D82A}">
                    <a16:rowId xmlns:a16="http://schemas.microsoft.com/office/drawing/2014/main" val="673872166"/>
                  </a:ext>
                </a:extLst>
              </a:tr>
              <a:tr h="628412">
                <a:tc>
                  <a:txBody>
                    <a:bodyPr/>
                    <a:lstStyle/>
                    <a:p>
                      <a:r>
                        <a:rPr lang="en-US" sz="1800" dirty="0"/>
                        <a:t>Hematopoietic (sickle cell, thalassemia, ITP)</a:t>
                      </a:r>
                      <a:endParaRPr lang="en-US" dirty="0"/>
                    </a:p>
                  </a:txBody>
                  <a:tcPr/>
                </a:tc>
                <a:tc>
                  <a:txBody>
                    <a:bodyPr/>
                    <a:lstStyle/>
                    <a:p>
                      <a:r>
                        <a:rPr lang="en-US" b="0" dirty="0"/>
                        <a:t>2% (n=3)</a:t>
                      </a:r>
                    </a:p>
                  </a:txBody>
                  <a:tcPr/>
                </a:tc>
                <a:tc>
                  <a:txBody>
                    <a:bodyPr/>
                    <a:lstStyle/>
                    <a:p>
                      <a:r>
                        <a:rPr lang="en-US" b="0" dirty="0"/>
                        <a:t>2% (n=2)</a:t>
                      </a:r>
                    </a:p>
                  </a:txBody>
                  <a:tcPr/>
                </a:tc>
                <a:extLst>
                  <a:ext uri="{0D108BD9-81ED-4DB2-BD59-A6C34878D82A}">
                    <a16:rowId xmlns:a16="http://schemas.microsoft.com/office/drawing/2014/main" val="1193034884"/>
                  </a:ext>
                </a:extLst>
              </a:tr>
              <a:tr h="628412">
                <a:tc>
                  <a:txBody>
                    <a:bodyPr/>
                    <a:lstStyle/>
                    <a:p>
                      <a:r>
                        <a:rPr lang="en-US" sz="1800" dirty="0"/>
                        <a:t>Intracerebral hemorrhage </a:t>
                      </a:r>
                    </a:p>
                    <a:p>
                      <a:pPr marL="0" indent="0">
                        <a:buNone/>
                      </a:pPr>
                      <a:r>
                        <a:rPr lang="en-US" sz="1800" dirty="0"/>
                        <a:t>(not associated with PIH) </a:t>
                      </a:r>
                      <a:endParaRPr lang="en-US" dirty="0"/>
                    </a:p>
                  </a:txBody>
                  <a:tcPr/>
                </a:tc>
                <a:tc>
                  <a:txBody>
                    <a:bodyPr/>
                    <a:lstStyle/>
                    <a:p>
                      <a:r>
                        <a:rPr lang="en-US" b="0" dirty="0"/>
                        <a:t>4% (n=5)</a:t>
                      </a:r>
                    </a:p>
                  </a:txBody>
                  <a:tcPr/>
                </a:tc>
                <a:tc>
                  <a:txBody>
                    <a:bodyPr/>
                    <a:lstStyle/>
                    <a:p>
                      <a:r>
                        <a:rPr lang="en-US" b="0" dirty="0"/>
                        <a:t>5% (n=4)</a:t>
                      </a:r>
                    </a:p>
                  </a:txBody>
                  <a:tcPr/>
                </a:tc>
                <a:extLst>
                  <a:ext uri="{0D108BD9-81ED-4DB2-BD59-A6C34878D82A}">
                    <a16:rowId xmlns:a16="http://schemas.microsoft.com/office/drawing/2014/main" val="3807311975"/>
                  </a:ext>
                </a:extLst>
              </a:tr>
              <a:tr h="359092">
                <a:tc>
                  <a:txBody>
                    <a:bodyPr/>
                    <a:lstStyle/>
                    <a:p>
                      <a:r>
                        <a:rPr lang="en-US" sz="1800" dirty="0"/>
                        <a:t>Pulmonary problems</a:t>
                      </a:r>
                      <a:endParaRPr lang="en-US" dirty="0"/>
                    </a:p>
                  </a:txBody>
                  <a:tcPr/>
                </a:tc>
                <a:tc>
                  <a:txBody>
                    <a:bodyPr/>
                    <a:lstStyle/>
                    <a:p>
                      <a:r>
                        <a:rPr lang="en-US" b="0" dirty="0"/>
                        <a:t>2% (n=3)</a:t>
                      </a:r>
                    </a:p>
                  </a:txBody>
                  <a:tcPr/>
                </a:tc>
                <a:tc>
                  <a:txBody>
                    <a:bodyPr/>
                    <a:lstStyle/>
                    <a:p>
                      <a:r>
                        <a:rPr lang="en-US" b="0" dirty="0"/>
                        <a:t>3% (n=3)</a:t>
                      </a:r>
                    </a:p>
                  </a:txBody>
                  <a:tcPr/>
                </a:tc>
                <a:extLst>
                  <a:ext uri="{0D108BD9-81ED-4DB2-BD59-A6C34878D82A}">
                    <a16:rowId xmlns:a16="http://schemas.microsoft.com/office/drawing/2014/main" val="2844409172"/>
                  </a:ext>
                </a:extLst>
              </a:tr>
              <a:tr h="628412">
                <a:tc>
                  <a:txBody>
                    <a:bodyPr/>
                    <a:lstStyle/>
                    <a:p>
                      <a:r>
                        <a:rPr lang="en-US" sz="1800" dirty="0"/>
                        <a:t>Neurologic/neurovascular problems</a:t>
                      </a:r>
                      <a:endParaRPr lang="en-US" dirty="0"/>
                    </a:p>
                  </a:txBody>
                  <a:tcPr/>
                </a:tc>
                <a:tc>
                  <a:txBody>
                    <a:bodyPr/>
                    <a:lstStyle/>
                    <a:p>
                      <a:r>
                        <a:rPr lang="en-US" b="0" dirty="0"/>
                        <a:t>2% (n=3)</a:t>
                      </a:r>
                    </a:p>
                  </a:txBody>
                  <a:tcPr/>
                </a:tc>
                <a:tc>
                  <a:txBody>
                    <a:bodyPr/>
                    <a:lstStyle/>
                    <a:p>
                      <a:r>
                        <a:rPr lang="en-US" b="0" dirty="0"/>
                        <a:t>3% (n=3)</a:t>
                      </a:r>
                    </a:p>
                  </a:txBody>
                  <a:tcPr/>
                </a:tc>
                <a:extLst>
                  <a:ext uri="{0D108BD9-81ED-4DB2-BD59-A6C34878D82A}">
                    <a16:rowId xmlns:a16="http://schemas.microsoft.com/office/drawing/2014/main" val="3103924635"/>
                  </a:ext>
                </a:extLst>
              </a:tr>
              <a:tr h="359092">
                <a:tc>
                  <a:txBody>
                    <a:bodyPr/>
                    <a:lstStyle/>
                    <a:p>
                      <a:r>
                        <a:rPr lang="en-US" sz="1800" dirty="0"/>
                        <a:t>Other</a:t>
                      </a:r>
                      <a:endParaRPr lang="en-US" dirty="0"/>
                    </a:p>
                  </a:txBody>
                  <a:tcPr/>
                </a:tc>
                <a:tc>
                  <a:txBody>
                    <a:bodyPr/>
                    <a:lstStyle/>
                    <a:p>
                      <a:r>
                        <a:rPr lang="en-US" dirty="0"/>
                        <a:t>8% (n=10)</a:t>
                      </a:r>
                    </a:p>
                  </a:txBody>
                  <a:tcPr/>
                </a:tc>
                <a:tc>
                  <a:txBody>
                    <a:bodyPr/>
                    <a:lstStyle/>
                    <a:p>
                      <a:r>
                        <a:rPr lang="en-US" dirty="0"/>
                        <a:t>2% (n=2)</a:t>
                      </a:r>
                    </a:p>
                  </a:txBody>
                  <a:tcPr/>
                </a:tc>
                <a:extLst>
                  <a:ext uri="{0D108BD9-81ED-4DB2-BD59-A6C34878D82A}">
                    <a16:rowId xmlns:a16="http://schemas.microsoft.com/office/drawing/2014/main" val="1005258298"/>
                  </a:ext>
                </a:extLst>
              </a:tr>
            </a:tbl>
          </a:graphicData>
        </a:graphic>
      </p:graphicFrame>
      <p:sp>
        <p:nvSpPr>
          <p:cNvPr id="2" name="Rectangle 1">
            <a:extLst>
              <a:ext uri="{FF2B5EF4-FFF2-40B4-BE49-F238E27FC236}">
                <a16:creationId xmlns:a16="http://schemas.microsoft.com/office/drawing/2014/main" id="{369B32A3-2215-45A7-80EA-AEF21DA11E7D}"/>
              </a:ext>
            </a:extLst>
          </p:cNvPr>
          <p:cNvSpPr/>
          <p:nvPr/>
        </p:nvSpPr>
        <p:spPr>
          <a:xfrm>
            <a:off x="357181" y="4831924"/>
            <a:ext cx="2074607" cy="215444"/>
          </a:xfrm>
          <a:prstGeom prst="rect">
            <a:avLst/>
          </a:prstGeom>
        </p:spPr>
        <p:txBody>
          <a:bodyPr wrap="none">
            <a:spAutoFit/>
          </a:bodyPr>
          <a:lstStyle/>
          <a:p>
            <a:r>
              <a:rPr lang="en-US" sz="8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4023717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9EBD-C938-4163-B9A2-2163D75EA1C8}"/>
              </a:ext>
            </a:extLst>
          </p:cNvPr>
          <p:cNvSpPr>
            <a:spLocks noGrp="1"/>
          </p:cNvSpPr>
          <p:nvPr>
            <p:ph type="title"/>
          </p:nvPr>
        </p:nvSpPr>
        <p:spPr>
          <a:xfrm>
            <a:off x="457200" y="342900"/>
            <a:ext cx="8229600" cy="857250"/>
          </a:xfrm>
        </p:spPr>
        <p:txBody>
          <a:bodyPr>
            <a:noAutofit/>
          </a:bodyPr>
          <a:lstStyle/>
          <a:p>
            <a:r>
              <a:rPr lang="en-US" sz="2800" b="1" dirty="0">
                <a:solidFill>
                  <a:srgbClr val="002D73"/>
                </a:solidFill>
              </a:rPr>
              <a:t>Provider-Identified Prenatal Risk Factors</a:t>
            </a:r>
            <a:br>
              <a:rPr lang="en-US" sz="2800" b="1" dirty="0">
                <a:solidFill>
                  <a:srgbClr val="002D73"/>
                </a:solidFill>
              </a:rPr>
            </a:br>
            <a:r>
              <a:rPr lang="en-US" sz="2800" b="1" dirty="0">
                <a:solidFill>
                  <a:srgbClr val="002D73"/>
                </a:solidFill>
              </a:rPr>
              <a:t>Pregnancy-Related Deaths</a:t>
            </a:r>
          </a:p>
        </p:txBody>
      </p:sp>
      <p:graphicFrame>
        <p:nvGraphicFramePr>
          <p:cNvPr id="4" name="Content Placeholder 3">
            <a:extLst>
              <a:ext uri="{FF2B5EF4-FFF2-40B4-BE49-F238E27FC236}">
                <a16:creationId xmlns:a16="http://schemas.microsoft.com/office/drawing/2014/main" id="{2A77DBF3-45D9-437F-AE6B-E5B1915397EB}"/>
              </a:ext>
            </a:extLst>
          </p:cNvPr>
          <p:cNvGraphicFramePr>
            <a:graphicFrameLocks noGrp="1"/>
          </p:cNvGraphicFramePr>
          <p:nvPr>
            <p:ph idx="1"/>
            <p:extLst>
              <p:ext uri="{D42A27DB-BD31-4B8C-83A1-F6EECF244321}">
                <p14:modId xmlns:p14="http://schemas.microsoft.com/office/powerpoint/2010/main" val="2163800252"/>
              </p:ext>
            </p:extLst>
          </p:nvPr>
        </p:nvGraphicFramePr>
        <p:xfrm>
          <a:off x="1783976" y="1407459"/>
          <a:ext cx="5414685" cy="2779059"/>
        </p:xfrm>
        <a:graphic>
          <a:graphicData uri="http://schemas.openxmlformats.org/drawingml/2006/table">
            <a:tbl>
              <a:tblPr firstRow="1" bandRow="1">
                <a:tableStyleId>{5C22544A-7EE6-4342-B048-85BDC9FD1C3A}</a:tableStyleId>
              </a:tblPr>
              <a:tblGrid>
                <a:gridCol w="1804895">
                  <a:extLst>
                    <a:ext uri="{9D8B030D-6E8A-4147-A177-3AD203B41FA5}">
                      <a16:colId xmlns:a16="http://schemas.microsoft.com/office/drawing/2014/main" val="4002503316"/>
                    </a:ext>
                  </a:extLst>
                </a:gridCol>
                <a:gridCol w="1804895">
                  <a:extLst>
                    <a:ext uri="{9D8B030D-6E8A-4147-A177-3AD203B41FA5}">
                      <a16:colId xmlns:a16="http://schemas.microsoft.com/office/drawing/2014/main" val="3061433498"/>
                    </a:ext>
                  </a:extLst>
                </a:gridCol>
                <a:gridCol w="1804895">
                  <a:extLst>
                    <a:ext uri="{9D8B030D-6E8A-4147-A177-3AD203B41FA5}">
                      <a16:colId xmlns:a16="http://schemas.microsoft.com/office/drawing/2014/main" val="3339718763"/>
                    </a:ext>
                  </a:extLst>
                </a:gridCol>
              </a:tblGrid>
              <a:tr h="843725">
                <a:tc>
                  <a:txBody>
                    <a:bodyPr/>
                    <a:lstStyle/>
                    <a:p>
                      <a:pPr marL="0" marR="0" algn="l">
                        <a:lnSpc>
                          <a:spcPct val="115000"/>
                        </a:lnSpc>
                        <a:spcBef>
                          <a:spcPts val="0"/>
                        </a:spcBef>
                        <a:spcAft>
                          <a:spcPts val="0"/>
                        </a:spcAft>
                      </a:pPr>
                      <a:r>
                        <a:rPr lang="en-US" sz="1600" dirty="0">
                          <a:effectLst/>
                        </a:rPr>
                        <a:t>Number of risk factors (%)</a:t>
                      </a:r>
                    </a:p>
                  </a:txBody>
                  <a:tcPr marL="76789" marR="76789" marT="38395" marB="38395"/>
                </a:tc>
                <a:tc>
                  <a:txBody>
                    <a:bodyPr/>
                    <a:lstStyle/>
                    <a:p>
                      <a:pPr marL="0" marR="0" algn="l">
                        <a:lnSpc>
                          <a:spcPct val="115000"/>
                        </a:lnSpc>
                        <a:spcBef>
                          <a:spcPts val="0"/>
                        </a:spcBef>
                        <a:spcAft>
                          <a:spcPts val="0"/>
                        </a:spcAft>
                      </a:pPr>
                      <a:r>
                        <a:rPr lang="en-US" sz="1600" dirty="0">
                          <a:effectLst/>
                        </a:rPr>
                        <a:t>Number of cases</a:t>
                      </a:r>
                    </a:p>
                    <a:p>
                      <a:pPr marL="0" marR="0" algn="l">
                        <a:lnSpc>
                          <a:spcPct val="115000"/>
                        </a:lnSpc>
                        <a:spcBef>
                          <a:spcPts val="0"/>
                        </a:spcBef>
                        <a:spcAft>
                          <a:spcPts val="0"/>
                        </a:spcAft>
                      </a:pPr>
                      <a:r>
                        <a:rPr lang="en-US" sz="1600" dirty="0">
                          <a:effectLst/>
                        </a:rPr>
                        <a:t>2006-2008 (%)</a:t>
                      </a:r>
                    </a:p>
                  </a:txBody>
                  <a:tcPr marL="76789" marR="76789" marT="38395" marB="38395"/>
                </a:tc>
                <a:tc>
                  <a:txBody>
                    <a:bodyPr/>
                    <a:lstStyle/>
                    <a:p>
                      <a:pPr marL="0" marR="0" algn="l">
                        <a:lnSpc>
                          <a:spcPct val="115000"/>
                        </a:lnSpc>
                        <a:spcBef>
                          <a:spcPts val="0"/>
                        </a:spcBef>
                        <a:spcAft>
                          <a:spcPts val="0"/>
                        </a:spcAft>
                      </a:pPr>
                      <a:r>
                        <a:rPr lang="en-US" sz="1600" dirty="0">
                          <a:effectLst/>
                        </a:rPr>
                        <a:t>Number of cases</a:t>
                      </a:r>
                    </a:p>
                    <a:p>
                      <a:pPr marL="0" marR="0" algn="l">
                        <a:lnSpc>
                          <a:spcPct val="115000"/>
                        </a:lnSpc>
                        <a:spcBef>
                          <a:spcPts val="0"/>
                        </a:spcBef>
                        <a:spcAft>
                          <a:spcPts val="0"/>
                        </a:spcAft>
                      </a:pPr>
                      <a:r>
                        <a:rPr lang="en-US" sz="1600" dirty="0">
                          <a:effectLst/>
                        </a:rPr>
                        <a:t>2012-2013 (%)</a:t>
                      </a:r>
                    </a:p>
                  </a:txBody>
                  <a:tcPr marL="76789" marR="76789" marT="38395" marB="38395"/>
                </a:tc>
                <a:extLst>
                  <a:ext uri="{0D108BD9-81ED-4DB2-BD59-A6C34878D82A}">
                    <a16:rowId xmlns:a16="http://schemas.microsoft.com/office/drawing/2014/main" val="814975094"/>
                  </a:ext>
                </a:extLst>
              </a:tr>
              <a:tr h="472668">
                <a:tc>
                  <a:txBody>
                    <a:bodyPr/>
                    <a:lstStyle/>
                    <a:p>
                      <a:pPr marL="0" marR="0" algn="ctr">
                        <a:lnSpc>
                          <a:spcPct val="115000"/>
                        </a:lnSpc>
                        <a:spcBef>
                          <a:spcPts val="0"/>
                        </a:spcBef>
                        <a:spcAft>
                          <a:spcPts val="0"/>
                        </a:spcAft>
                      </a:pPr>
                      <a:r>
                        <a:rPr lang="en-US" sz="1600" dirty="0">
                          <a:effectLst/>
                        </a:rPr>
                        <a:t>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789" marR="76789" marT="38395" marB="38395" anchor="ctr"/>
                </a:tc>
                <a:tc>
                  <a:txBody>
                    <a:bodyPr/>
                    <a:lstStyle/>
                    <a:p>
                      <a:r>
                        <a:rPr lang="en-US" sz="1600" dirty="0">
                          <a:effectLst/>
                        </a:rPr>
                        <a:t>45 (36%)</a:t>
                      </a:r>
                      <a:endParaRPr lang="en-US" sz="1600" dirty="0"/>
                    </a:p>
                  </a:txBody>
                  <a:tcPr marL="76789" marR="76789" marT="38395" marB="38395" anchor="ctr"/>
                </a:tc>
                <a:tc>
                  <a:txBody>
                    <a:bodyPr/>
                    <a:lstStyle/>
                    <a:p>
                      <a:r>
                        <a:rPr lang="en-US" sz="1600" dirty="0">
                          <a:effectLst/>
                        </a:rPr>
                        <a:t>9 (14.5%)</a:t>
                      </a:r>
                      <a:endParaRPr lang="en-US" sz="1600" dirty="0"/>
                    </a:p>
                  </a:txBody>
                  <a:tcPr marL="76789" marR="76789" marT="38395" marB="38395" anchor="ctr"/>
                </a:tc>
                <a:extLst>
                  <a:ext uri="{0D108BD9-81ED-4DB2-BD59-A6C34878D82A}">
                    <a16:rowId xmlns:a16="http://schemas.microsoft.com/office/drawing/2014/main" val="3695285159"/>
                  </a:ext>
                </a:extLst>
              </a:tr>
              <a:tr h="472668">
                <a:tc>
                  <a:txBody>
                    <a:bodyPr/>
                    <a:lstStyle/>
                    <a:p>
                      <a:pPr marL="0" marR="0" algn="ctr">
                        <a:lnSpc>
                          <a:spcPct val="115000"/>
                        </a:lnSpc>
                        <a:spcBef>
                          <a:spcPts val="0"/>
                        </a:spcBef>
                        <a:spcAft>
                          <a:spcPts val="0"/>
                        </a:spcAft>
                      </a:pPr>
                      <a:r>
                        <a:rPr lang="en-US" sz="1600">
                          <a:effectLst/>
                        </a:rPr>
                        <a:t>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789" marR="76789" marT="38395" marB="38395" anchor="ctr"/>
                </a:tc>
                <a:tc>
                  <a:txBody>
                    <a:bodyPr/>
                    <a:lstStyle/>
                    <a:p>
                      <a:r>
                        <a:rPr lang="en-US" sz="1600" dirty="0">
                          <a:effectLst/>
                        </a:rPr>
                        <a:t>40 (32%)</a:t>
                      </a:r>
                      <a:endParaRPr lang="en-US" sz="1600" dirty="0"/>
                    </a:p>
                  </a:txBody>
                  <a:tcPr marL="76789" marR="76789" marT="38395" marB="38395" anchor="ctr"/>
                </a:tc>
                <a:tc>
                  <a:txBody>
                    <a:bodyPr/>
                    <a:lstStyle/>
                    <a:p>
                      <a:r>
                        <a:rPr lang="en-US" sz="1600" dirty="0">
                          <a:effectLst/>
                        </a:rPr>
                        <a:t>18 (29.0%)</a:t>
                      </a:r>
                      <a:endParaRPr lang="en-US" sz="1600" dirty="0"/>
                    </a:p>
                  </a:txBody>
                  <a:tcPr marL="76789" marR="76789" marT="38395" marB="38395" anchor="ctr"/>
                </a:tc>
                <a:extLst>
                  <a:ext uri="{0D108BD9-81ED-4DB2-BD59-A6C34878D82A}">
                    <a16:rowId xmlns:a16="http://schemas.microsoft.com/office/drawing/2014/main" val="1075288983"/>
                  </a:ext>
                </a:extLst>
              </a:tr>
              <a:tr h="517330">
                <a:tc>
                  <a:txBody>
                    <a:bodyPr/>
                    <a:lstStyle/>
                    <a:p>
                      <a:pPr marL="0" marR="0" algn="ctr">
                        <a:lnSpc>
                          <a:spcPct val="115000"/>
                        </a:lnSpc>
                        <a:spcBef>
                          <a:spcPts val="0"/>
                        </a:spcBef>
                        <a:spcAft>
                          <a:spcPts val="0"/>
                        </a:spcAft>
                      </a:pPr>
                      <a:r>
                        <a:rPr lang="en-US" sz="1600">
                          <a:effectLst/>
                        </a:rPr>
                        <a: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789" marR="76789" marT="38395" marB="38395" anchor="ctr"/>
                </a:tc>
                <a:tc>
                  <a:txBody>
                    <a:bodyPr/>
                    <a:lstStyle/>
                    <a:p>
                      <a:r>
                        <a:rPr lang="en-US" sz="1600" dirty="0">
                          <a:effectLst/>
                        </a:rPr>
                        <a:t>23 (18%)</a:t>
                      </a:r>
                      <a:endParaRPr lang="en-US" sz="1600" dirty="0"/>
                    </a:p>
                  </a:txBody>
                  <a:tcPr marL="76789" marR="76789" marT="38395" marB="38395" anchor="ctr"/>
                </a:tc>
                <a:tc>
                  <a:txBody>
                    <a:bodyPr/>
                    <a:lstStyle/>
                    <a:p>
                      <a:r>
                        <a:rPr lang="en-US" sz="1600" dirty="0">
                          <a:effectLst/>
                        </a:rPr>
                        <a:t>15 (24.2%)</a:t>
                      </a:r>
                      <a:endParaRPr lang="en-US" sz="1600" dirty="0"/>
                    </a:p>
                  </a:txBody>
                  <a:tcPr marL="76789" marR="76789" marT="38395" marB="38395" anchor="ctr"/>
                </a:tc>
                <a:extLst>
                  <a:ext uri="{0D108BD9-81ED-4DB2-BD59-A6C34878D82A}">
                    <a16:rowId xmlns:a16="http://schemas.microsoft.com/office/drawing/2014/main" val="869144195"/>
                  </a:ext>
                </a:extLst>
              </a:tr>
              <a:tr h="472668">
                <a:tc>
                  <a:txBody>
                    <a:bodyPr/>
                    <a:lstStyle/>
                    <a:p>
                      <a:pPr marL="0" marR="0" algn="ctr">
                        <a:lnSpc>
                          <a:spcPct val="115000"/>
                        </a:lnSpc>
                        <a:spcBef>
                          <a:spcPts val="0"/>
                        </a:spcBef>
                        <a:spcAft>
                          <a:spcPts val="0"/>
                        </a:spcAft>
                      </a:pPr>
                      <a:r>
                        <a:rPr lang="en-US" sz="1600" dirty="0">
                          <a:effectLst/>
                        </a:rPr>
                        <a:t>3 or more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6789" marR="76789" marT="38395" marB="38395" anchor="ctr"/>
                </a:tc>
                <a:tc>
                  <a:txBody>
                    <a:bodyPr/>
                    <a:lstStyle/>
                    <a:p>
                      <a:r>
                        <a:rPr lang="en-US" sz="1600" dirty="0">
                          <a:effectLst/>
                        </a:rPr>
                        <a:t>8 (14%)</a:t>
                      </a:r>
                      <a:endParaRPr lang="en-US" sz="1600" dirty="0"/>
                    </a:p>
                  </a:txBody>
                  <a:tcPr marL="76789" marR="76789" marT="38395" marB="38395" anchor="ctr"/>
                </a:tc>
                <a:tc>
                  <a:txBody>
                    <a:bodyPr/>
                    <a:lstStyle/>
                    <a:p>
                      <a:r>
                        <a:rPr lang="en-US" sz="1600" dirty="0">
                          <a:effectLst/>
                        </a:rPr>
                        <a:t>20 (32.3%)</a:t>
                      </a:r>
                      <a:endParaRPr lang="en-US" sz="1600" dirty="0"/>
                    </a:p>
                  </a:txBody>
                  <a:tcPr marL="76789" marR="76789" marT="38395" marB="38395" anchor="ctr"/>
                </a:tc>
                <a:extLst>
                  <a:ext uri="{0D108BD9-81ED-4DB2-BD59-A6C34878D82A}">
                    <a16:rowId xmlns:a16="http://schemas.microsoft.com/office/drawing/2014/main" val="1019391598"/>
                  </a:ext>
                </a:extLst>
              </a:tr>
            </a:tbl>
          </a:graphicData>
        </a:graphic>
      </p:graphicFrame>
      <p:sp>
        <p:nvSpPr>
          <p:cNvPr id="3" name="Rectangle 2">
            <a:extLst>
              <a:ext uri="{FF2B5EF4-FFF2-40B4-BE49-F238E27FC236}">
                <a16:creationId xmlns:a16="http://schemas.microsoft.com/office/drawing/2014/main" id="{CE1ADF41-F0ED-4A66-B7AA-99F868DBEB1B}"/>
              </a:ext>
            </a:extLst>
          </p:cNvPr>
          <p:cNvSpPr/>
          <p:nvPr/>
        </p:nvSpPr>
        <p:spPr>
          <a:xfrm>
            <a:off x="379270" y="4599793"/>
            <a:ext cx="2783134" cy="261610"/>
          </a:xfrm>
          <a:prstGeom prst="rect">
            <a:avLst/>
          </a:prstGeom>
        </p:spPr>
        <p:txBody>
          <a:bodyPr wrap="none">
            <a:spAutoFit/>
          </a:bodyPr>
          <a:lstStyle/>
          <a:p>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4155169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39816" y="1064172"/>
            <a:ext cx="6880861" cy="3530053"/>
          </a:xfrm>
        </p:spPr>
        <p:txBody>
          <a:bodyPr>
            <a:normAutofit fontScale="85000" lnSpcReduction="10000"/>
          </a:bodyPr>
          <a:lstStyle/>
          <a:p>
            <a:r>
              <a:rPr lang="en-US" sz="2600" dirty="0"/>
              <a:t>Injury				52% (n=77)</a:t>
            </a:r>
          </a:p>
          <a:p>
            <a:r>
              <a:rPr lang="en-US" sz="2600" dirty="0"/>
              <a:t>Cancer			       	10% (n=14)</a:t>
            </a:r>
          </a:p>
          <a:p>
            <a:r>
              <a:rPr lang="en-US" sz="2600" dirty="0"/>
              <a:t>Infection				  5% (n=7)</a:t>
            </a:r>
          </a:p>
          <a:p>
            <a:r>
              <a:rPr lang="en-US" sz="2600" dirty="0"/>
              <a:t>Cardiac arrhythmia			  5% (n=8)</a:t>
            </a:r>
          </a:p>
          <a:p>
            <a:r>
              <a:rPr lang="en-US" sz="2600" dirty="0"/>
              <a:t>Unknown     		              4% (n=6)</a:t>
            </a:r>
          </a:p>
          <a:p>
            <a:r>
              <a:rPr lang="en-US" sz="2600" dirty="0"/>
              <a:t>Pulmonary problems	           	  5% (n=8)</a:t>
            </a:r>
          </a:p>
          <a:p>
            <a:r>
              <a:rPr lang="en-US" sz="2600" dirty="0"/>
              <a:t>Cardiomyopathy			  2% (n=3)</a:t>
            </a:r>
          </a:p>
          <a:p>
            <a:r>
              <a:rPr lang="en-US" sz="2600" dirty="0"/>
              <a:t>Cardiovascular problems	  	  3% (n=4)</a:t>
            </a:r>
          </a:p>
          <a:p>
            <a:r>
              <a:rPr lang="en-US" sz="2600" dirty="0"/>
              <a:t>Other 				14% (n=20)</a:t>
            </a:r>
            <a:endParaRPr lang="en-US" sz="1400" dirty="0"/>
          </a:p>
        </p:txBody>
      </p:sp>
      <p:sp>
        <p:nvSpPr>
          <p:cNvPr id="6" name="TextBox 5"/>
          <p:cNvSpPr txBox="1"/>
          <p:nvPr/>
        </p:nvSpPr>
        <p:spPr>
          <a:xfrm>
            <a:off x="281354" y="391278"/>
            <a:ext cx="8528538" cy="892552"/>
          </a:xfrm>
          <a:prstGeom prst="rect">
            <a:avLst/>
          </a:prstGeom>
          <a:noFill/>
        </p:spPr>
        <p:txBody>
          <a:bodyPr wrap="square" rtlCol="0">
            <a:spAutoFit/>
          </a:bodyPr>
          <a:lstStyle/>
          <a:p>
            <a:pPr algn="ctr"/>
            <a:r>
              <a:rPr lang="en-US" sz="2800" b="1" dirty="0">
                <a:solidFill>
                  <a:srgbClr val="002D73"/>
                </a:solidFill>
              </a:rPr>
              <a:t>Causes of Death Among Pregnancy-Associated Deaths</a:t>
            </a:r>
          </a:p>
          <a:p>
            <a:pPr algn="ctr"/>
            <a:r>
              <a:rPr lang="en-US" sz="2400" b="1" dirty="0">
                <a:solidFill>
                  <a:srgbClr val="002D73"/>
                </a:solidFill>
              </a:rPr>
              <a:t>(n=147)</a:t>
            </a:r>
          </a:p>
        </p:txBody>
      </p:sp>
      <p:sp>
        <p:nvSpPr>
          <p:cNvPr id="7" name="Content Placeholder 2"/>
          <p:cNvSpPr txBox="1">
            <a:spLocks/>
          </p:cNvSpPr>
          <p:nvPr/>
        </p:nvSpPr>
        <p:spPr>
          <a:xfrm>
            <a:off x="0" y="1132160"/>
            <a:ext cx="2039816" cy="3394075"/>
          </a:xfrm>
          <a:prstGeom prst="rect">
            <a:avLst/>
          </a:prstGeom>
          <a:solidFill>
            <a:srgbClr val="002D73"/>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182880" indent="0">
              <a:lnSpc>
                <a:spcPct val="120000"/>
              </a:lnSpc>
              <a:spcBef>
                <a:spcPts val="0"/>
              </a:spcBef>
              <a:buFont typeface="Arial" panose="020B0604020202020204" pitchFamily="34" charset="0"/>
              <a:buNone/>
            </a:pPr>
            <a:r>
              <a:rPr lang="en-US" spc="-60" dirty="0">
                <a:solidFill>
                  <a:srgbClr val="FFFFFF"/>
                </a:solidFill>
                <a:ea typeface="+mj-ea"/>
              </a:rPr>
              <a:t>Maternal Mortality</a:t>
            </a:r>
          </a:p>
          <a:p>
            <a:pPr marL="182880" indent="0">
              <a:lnSpc>
                <a:spcPct val="120000"/>
              </a:lnSpc>
              <a:spcBef>
                <a:spcPts val="0"/>
              </a:spcBef>
              <a:buFont typeface="Arial" panose="020B0604020202020204" pitchFamily="34" charset="0"/>
              <a:buNone/>
            </a:pPr>
            <a:r>
              <a:rPr lang="en-US" spc="-60" dirty="0">
                <a:solidFill>
                  <a:srgbClr val="FFFFFF"/>
                </a:solidFill>
                <a:ea typeface="+mj-ea"/>
              </a:rPr>
              <a:t>Reviews, 2012-2014 </a:t>
            </a:r>
          </a:p>
        </p:txBody>
      </p:sp>
      <p:sp>
        <p:nvSpPr>
          <p:cNvPr id="2" name="Rectangle 1">
            <a:extLst>
              <a:ext uri="{FF2B5EF4-FFF2-40B4-BE49-F238E27FC236}">
                <a16:creationId xmlns:a16="http://schemas.microsoft.com/office/drawing/2014/main" id="{3CE9F69E-0F85-4F11-BC46-C03C4BA14C84}"/>
              </a:ext>
            </a:extLst>
          </p:cNvPr>
          <p:cNvSpPr/>
          <p:nvPr/>
        </p:nvSpPr>
        <p:spPr>
          <a:xfrm>
            <a:off x="204767" y="4662213"/>
            <a:ext cx="2783134" cy="261610"/>
          </a:xfrm>
          <a:prstGeom prst="rect">
            <a:avLst/>
          </a:prstGeom>
        </p:spPr>
        <p:txBody>
          <a:bodyPr wrap="none">
            <a:spAutoFit/>
          </a:bodyPr>
          <a:lstStyle/>
          <a:p>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4184339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039816" y="1200150"/>
            <a:ext cx="6880861" cy="3635619"/>
          </a:xfrm>
        </p:spPr>
        <p:txBody>
          <a:bodyPr>
            <a:normAutofit/>
          </a:bodyPr>
          <a:lstStyle/>
          <a:p>
            <a:r>
              <a:rPr lang="en-US" sz="2600" dirty="0"/>
              <a:t>Injury (n=77)</a:t>
            </a:r>
          </a:p>
          <a:p>
            <a:pPr lvl="1"/>
            <a:r>
              <a:rPr lang="en-US" sz="2200" dirty="0"/>
              <a:t>Substance abuse 	30% (n=23)</a:t>
            </a:r>
          </a:p>
          <a:p>
            <a:pPr lvl="1"/>
            <a:r>
              <a:rPr lang="en-US" sz="2200" dirty="0"/>
              <a:t>Suicide			17% (n=13)</a:t>
            </a:r>
          </a:p>
          <a:p>
            <a:pPr lvl="1"/>
            <a:r>
              <a:rPr lang="en-US" sz="2200" dirty="0"/>
              <a:t>MVA			22% (n=17)</a:t>
            </a:r>
          </a:p>
          <a:p>
            <a:pPr lvl="1"/>
            <a:r>
              <a:rPr lang="en-US" sz="2200" dirty="0"/>
              <a:t>Homicide		15% (n=15)</a:t>
            </a:r>
          </a:p>
          <a:p>
            <a:pPr lvl="1"/>
            <a:r>
              <a:rPr lang="en-US" sz="2200" dirty="0"/>
              <a:t>Undetermined injury	12% (n=9)</a:t>
            </a:r>
          </a:p>
          <a:p>
            <a:pPr marL="0" indent="0">
              <a:buNone/>
            </a:pPr>
            <a:r>
              <a:rPr lang="en-US" sz="1400" dirty="0"/>
              <a:t>	</a:t>
            </a:r>
          </a:p>
        </p:txBody>
      </p:sp>
      <p:sp>
        <p:nvSpPr>
          <p:cNvPr id="5" name="Content Placeholder 2"/>
          <p:cNvSpPr>
            <a:spLocks noGrp="1"/>
          </p:cNvSpPr>
          <p:nvPr>
            <p:ph sz="half" idx="1"/>
          </p:nvPr>
        </p:nvSpPr>
        <p:spPr>
          <a:xfrm>
            <a:off x="0" y="1200150"/>
            <a:ext cx="2039816" cy="3394075"/>
          </a:xfrm>
          <a:solidFill>
            <a:srgbClr val="002D73"/>
          </a:solidFill>
        </p:spPr>
        <p:txBody>
          <a:bodyPr anchor="ctr">
            <a:normAutofit/>
          </a:bodyPr>
          <a:lstStyle/>
          <a:p>
            <a:pPr marL="182880" indent="0">
              <a:lnSpc>
                <a:spcPct val="120000"/>
              </a:lnSpc>
              <a:spcBef>
                <a:spcPts val="0"/>
              </a:spcBef>
              <a:buNone/>
            </a:pPr>
            <a:r>
              <a:rPr lang="en-US" spc="-60" dirty="0">
                <a:solidFill>
                  <a:srgbClr val="FFFFFF"/>
                </a:solidFill>
                <a:ea typeface="+mj-ea"/>
              </a:rPr>
              <a:t>Maternal Mortality</a:t>
            </a:r>
          </a:p>
          <a:p>
            <a:pPr marL="182880" indent="0">
              <a:lnSpc>
                <a:spcPct val="120000"/>
              </a:lnSpc>
              <a:spcBef>
                <a:spcPts val="0"/>
              </a:spcBef>
              <a:buNone/>
            </a:pPr>
            <a:r>
              <a:rPr lang="en-US" spc="-60" dirty="0">
                <a:solidFill>
                  <a:srgbClr val="FFFFFF"/>
                </a:solidFill>
                <a:ea typeface="+mj-ea"/>
              </a:rPr>
              <a:t>Reviews, 2012-2014 </a:t>
            </a:r>
          </a:p>
        </p:txBody>
      </p:sp>
      <p:sp>
        <p:nvSpPr>
          <p:cNvPr id="6" name="TextBox 5"/>
          <p:cNvSpPr txBox="1"/>
          <p:nvPr/>
        </p:nvSpPr>
        <p:spPr>
          <a:xfrm>
            <a:off x="281354" y="391278"/>
            <a:ext cx="8528538" cy="523220"/>
          </a:xfrm>
          <a:prstGeom prst="rect">
            <a:avLst/>
          </a:prstGeom>
          <a:noFill/>
        </p:spPr>
        <p:txBody>
          <a:bodyPr wrap="square" rtlCol="0">
            <a:spAutoFit/>
          </a:bodyPr>
          <a:lstStyle/>
          <a:p>
            <a:pPr algn="ctr"/>
            <a:r>
              <a:rPr lang="en-US" sz="2800" b="1" dirty="0">
                <a:solidFill>
                  <a:srgbClr val="002D73"/>
                </a:solidFill>
                <a:latin typeface="Arial" panose="020B0604020202020204" pitchFamily="34" charset="0"/>
                <a:cs typeface="Arial" panose="020B0604020202020204" pitchFamily="34" charset="0"/>
              </a:rPr>
              <a:t>Pregnancy-Associated Deaths - Injury</a:t>
            </a:r>
          </a:p>
        </p:txBody>
      </p:sp>
      <p:sp>
        <p:nvSpPr>
          <p:cNvPr id="2" name="Rectangle 1">
            <a:extLst>
              <a:ext uri="{FF2B5EF4-FFF2-40B4-BE49-F238E27FC236}">
                <a16:creationId xmlns:a16="http://schemas.microsoft.com/office/drawing/2014/main" id="{FECFF222-3E94-4B09-ABF8-74752803AE87}"/>
              </a:ext>
            </a:extLst>
          </p:cNvPr>
          <p:cNvSpPr/>
          <p:nvPr/>
        </p:nvSpPr>
        <p:spPr>
          <a:xfrm>
            <a:off x="344369" y="4651103"/>
            <a:ext cx="2783134" cy="261610"/>
          </a:xfrm>
          <a:prstGeom prst="rect">
            <a:avLst/>
          </a:prstGeom>
        </p:spPr>
        <p:txBody>
          <a:bodyPr wrap="none">
            <a:spAutoFit/>
          </a:bodyPr>
          <a:lstStyle/>
          <a:p>
            <a:r>
              <a:rPr lang="en-US" sz="11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846416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14313" indent="-214313">
              <a:spcBef>
                <a:spcPts val="0"/>
              </a:spcBef>
            </a:pPr>
            <a:r>
              <a:rPr lang="en-US" sz="3200" b="1" dirty="0">
                <a:solidFill>
                  <a:schemeClr val="tx2"/>
                </a:solidFill>
              </a:rPr>
              <a:t>Maternal Mortality in New York State</a:t>
            </a:r>
          </a:p>
        </p:txBody>
      </p:sp>
      <p:sp>
        <p:nvSpPr>
          <p:cNvPr id="3" name="TextBox 2"/>
          <p:cNvSpPr txBox="1"/>
          <p:nvPr/>
        </p:nvSpPr>
        <p:spPr>
          <a:xfrm>
            <a:off x="1410101" y="1028701"/>
            <a:ext cx="6343650" cy="507831"/>
          </a:xfrm>
          <a:prstGeom prst="rect">
            <a:avLst/>
          </a:prstGeom>
          <a:noFill/>
        </p:spPr>
        <p:txBody>
          <a:bodyPr wrap="square" rtlCol="0">
            <a:spAutoFit/>
          </a:bodyPr>
          <a:lstStyle/>
          <a:p>
            <a:pPr lvl="3"/>
            <a:endParaRPr lang="en-US" sz="1350" dirty="0">
              <a:solidFill>
                <a:prstClr val="black"/>
              </a:solidFill>
            </a:endParaRPr>
          </a:p>
          <a:p>
            <a:endParaRPr lang="en-US" sz="1350" dirty="0">
              <a:solidFill>
                <a:prstClr val="black"/>
              </a:solidFill>
            </a:endParaRPr>
          </a:p>
        </p:txBody>
      </p:sp>
      <p:sp>
        <p:nvSpPr>
          <p:cNvPr id="4" name="Slide Number Placeholder 3"/>
          <p:cNvSpPr>
            <a:spLocks noGrp="1"/>
          </p:cNvSpPr>
          <p:nvPr>
            <p:ph type="sldNum" sz="quarter" idx="12"/>
          </p:nvPr>
        </p:nvSpPr>
        <p:spPr/>
        <p:txBody>
          <a:bodyPr/>
          <a:lstStyle/>
          <a:p>
            <a:fld id="{AF3D27DC-BD05-4EEE-BC61-D58A5D673C1C}" type="slidenum">
              <a:rPr lang="en-US" smtClean="0"/>
              <a:pPr/>
              <a:t>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323791924"/>
              </p:ext>
            </p:extLst>
          </p:nvPr>
        </p:nvGraphicFramePr>
        <p:xfrm>
          <a:off x="1086201" y="953162"/>
          <a:ext cx="7673889" cy="3924564"/>
        </p:xfrm>
        <a:graphic>
          <a:graphicData uri="http://schemas.openxmlformats.org/drawingml/2006/table">
            <a:tbl>
              <a:tblPr firstRow="1" bandRow="1">
                <a:tableStyleId>{5C22544A-7EE6-4342-B048-85BDC9FD1C3A}</a:tableStyleId>
              </a:tblPr>
              <a:tblGrid>
                <a:gridCol w="2103784">
                  <a:extLst>
                    <a:ext uri="{9D8B030D-6E8A-4147-A177-3AD203B41FA5}">
                      <a16:colId xmlns:a16="http://schemas.microsoft.com/office/drawing/2014/main" val="20000"/>
                    </a:ext>
                  </a:extLst>
                </a:gridCol>
                <a:gridCol w="2668941">
                  <a:extLst>
                    <a:ext uri="{9D8B030D-6E8A-4147-A177-3AD203B41FA5}">
                      <a16:colId xmlns:a16="http://schemas.microsoft.com/office/drawing/2014/main" val="20001"/>
                    </a:ext>
                  </a:extLst>
                </a:gridCol>
                <a:gridCol w="2901164">
                  <a:extLst>
                    <a:ext uri="{9D8B030D-6E8A-4147-A177-3AD203B41FA5}">
                      <a16:colId xmlns:a16="http://schemas.microsoft.com/office/drawing/2014/main" val="20002"/>
                    </a:ext>
                  </a:extLst>
                </a:gridCol>
              </a:tblGrid>
              <a:tr h="548595">
                <a:tc>
                  <a:txBody>
                    <a:bodyPr/>
                    <a:lstStyle/>
                    <a:p>
                      <a:r>
                        <a:rPr lang="en-US" sz="1400" dirty="0"/>
                        <a:t>Pregnancy-related deaths</a:t>
                      </a:r>
                    </a:p>
                  </a:txBody>
                  <a:tcPr marL="68580" marR="68580" marT="34290" marB="34290"/>
                </a:tc>
                <a:tc>
                  <a:txBody>
                    <a:bodyPr/>
                    <a:lstStyle/>
                    <a:p>
                      <a:r>
                        <a:rPr lang="en-US" sz="1400" dirty="0"/>
                        <a:t>NYS MMR 2006-2008</a:t>
                      </a:r>
                    </a:p>
                  </a:txBody>
                  <a:tcPr marL="68580" marR="68580" marT="34290" marB="34290"/>
                </a:tc>
                <a:tc>
                  <a:txBody>
                    <a:bodyPr/>
                    <a:lstStyle/>
                    <a:p>
                      <a:r>
                        <a:rPr lang="en-US" sz="1400" dirty="0"/>
                        <a:t>NYS MMR 2012-2014</a:t>
                      </a:r>
                    </a:p>
                  </a:txBody>
                  <a:tcPr marL="68580" marR="68580" marT="34290" marB="34290"/>
                </a:tc>
                <a:extLst>
                  <a:ext uri="{0D108BD9-81ED-4DB2-BD59-A6C34878D82A}">
                    <a16:rowId xmlns:a16="http://schemas.microsoft.com/office/drawing/2014/main" val="10000"/>
                  </a:ext>
                </a:extLst>
              </a:tr>
              <a:tr h="987471">
                <a:tc>
                  <a:txBody>
                    <a:bodyPr/>
                    <a:lstStyle/>
                    <a:p>
                      <a:r>
                        <a:rPr lang="en-US" sz="1400" dirty="0"/>
                        <a:t>Race disparities:</a:t>
                      </a:r>
                    </a:p>
                    <a:p>
                      <a:r>
                        <a:rPr lang="en-US" sz="1400" dirty="0"/>
                        <a:t>Deaths</a:t>
                      </a:r>
                      <a:r>
                        <a:rPr lang="en-US" sz="1400" baseline="0" dirty="0"/>
                        <a:t> per 100,000 live births</a:t>
                      </a:r>
                      <a:endParaRPr lang="en-US" sz="1400" dirty="0"/>
                    </a:p>
                  </a:txBody>
                  <a:tcPr marL="68580" marR="68580" marT="34290" marB="34290"/>
                </a:tc>
                <a:tc>
                  <a:txBody>
                    <a:bodyPr/>
                    <a:lstStyle/>
                    <a:p>
                      <a:r>
                        <a:rPr lang="en-US" sz="1400" dirty="0"/>
                        <a:t>48.9 Black</a:t>
                      </a:r>
                    </a:p>
                    <a:p>
                      <a:r>
                        <a:rPr lang="en-US" sz="1400" dirty="0"/>
                        <a:t>14.5 Hispanic</a:t>
                      </a:r>
                    </a:p>
                    <a:p>
                      <a:r>
                        <a:rPr lang="en-US" sz="1400" dirty="0"/>
                        <a:t>6.9 White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34.0 Black</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9.0 Hispanic</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6.6 White</a:t>
                      </a:r>
                    </a:p>
                  </a:txBody>
                  <a:tcPr marL="68580" marR="68580" marT="34290" marB="34290"/>
                </a:tc>
                <a:extLst>
                  <a:ext uri="{0D108BD9-81ED-4DB2-BD59-A6C34878D82A}">
                    <a16:rowId xmlns:a16="http://schemas.microsoft.com/office/drawing/2014/main" val="10001"/>
                  </a:ext>
                </a:extLst>
              </a:tr>
              <a:tr h="759593">
                <a:tc>
                  <a:txBody>
                    <a:bodyPr/>
                    <a:lstStyle/>
                    <a:p>
                      <a:r>
                        <a:rPr lang="en-US" sz="1400" dirty="0"/>
                        <a:t>Pre-pregnancy weight: overweight</a:t>
                      </a:r>
                      <a:r>
                        <a:rPr lang="en-US" sz="1400" baseline="0" dirty="0"/>
                        <a:t> or obese</a:t>
                      </a:r>
                      <a:endParaRPr lang="en-US" sz="1400" dirty="0"/>
                    </a:p>
                  </a:txBody>
                  <a:tcPr marL="68580" marR="68580" marT="34290" marB="34290"/>
                </a:tc>
                <a:tc>
                  <a:txBody>
                    <a:bodyPr/>
                    <a:lstStyle/>
                    <a:p>
                      <a:r>
                        <a:rPr lang="en-US" sz="1400" dirty="0"/>
                        <a:t>15% overweight</a:t>
                      </a:r>
                    </a:p>
                    <a:p>
                      <a:r>
                        <a:rPr lang="en-US" sz="1400" dirty="0"/>
                        <a:t>30%</a:t>
                      </a:r>
                      <a:r>
                        <a:rPr lang="en-US" sz="1400" baseline="0" dirty="0"/>
                        <a:t> obese</a:t>
                      </a:r>
                      <a:endParaRPr lang="en-US" sz="1400" dirty="0"/>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9%</a:t>
                      </a:r>
                      <a:r>
                        <a:rPr lang="en-US" sz="1400" baseline="0" dirty="0"/>
                        <a:t> overweight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t>51% obese</a:t>
                      </a:r>
                      <a:endParaRPr lang="en-US" sz="1400" dirty="0"/>
                    </a:p>
                  </a:txBody>
                  <a:tcPr marL="68580" marR="68580" marT="34290" marB="34290"/>
                </a:tc>
                <a:extLst>
                  <a:ext uri="{0D108BD9-81ED-4DB2-BD59-A6C34878D82A}">
                    <a16:rowId xmlns:a16="http://schemas.microsoft.com/office/drawing/2014/main" val="10002"/>
                  </a:ext>
                </a:extLst>
              </a:tr>
              <a:tr h="531715">
                <a:tc>
                  <a:txBody>
                    <a:bodyPr/>
                    <a:lstStyle/>
                    <a:p>
                      <a:r>
                        <a:rPr lang="en-US" sz="1400" dirty="0"/>
                        <a:t>Low Income</a:t>
                      </a:r>
                    </a:p>
                  </a:txBody>
                  <a:tcPr marL="68580" marR="68580" marT="34290" marB="34290"/>
                </a:tc>
                <a:tc>
                  <a:txBody>
                    <a:bodyPr/>
                    <a:lstStyle/>
                    <a:p>
                      <a:r>
                        <a:rPr lang="en-US" sz="1400" dirty="0"/>
                        <a:t>45% Medicaid</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64% Medicaid</a:t>
                      </a:r>
                    </a:p>
                  </a:txBody>
                  <a:tcPr marL="68580" marR="68580" marT="34290" marB="34290"/>
                </a:tc>
                <a:extLst>
                  <a:ext uri="{0D108BD9-81ED-4DB2-BD59-A6C34878D82A}">
                    <a16:rowId xmlns:a16="http://schemas.microsoft.com/office/drawing/2014/main" val="3847760384"/>
                  </a:ext>
                </a:extLst>
              </a:tr>
              <a:tr h="548595">
                <a:tc>
                  <a:txBody>
                    <a:bodyPr/>
                    <a:lstStyle/>
                    <a:p>
                      <a:r>
                        <a:rPr lang="en-US" sz="1400" dirty="0"/>
                        <a:t>Method of delivery:</a:t>
                      </a:r>
                    </a:p>
                    <a:p>
                      <a:r>
                        <a:rPr lang="en-US" sz="1400" dirty="0"/>
                        <a:t>C-section</a:t>
                      </a:r>
                    </a:p>
                  </a:txBody>
                  <a:tcPr marL="68580" marR="68580" marT="34290" marB="34290"/>
                </a:tc>
                <a:tc>
                  <a:txBody>
                    <a:bodyPr/>
                    <a:lstStyle/>
                    <a:p>
                      <a:r>
                        <a:rPr lang="en-US" sz="1400" dirty="0"/>
                        <a:t>63%</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66%</a:t>
                      </a:r>
                    </a:p>
                  </a:txBody>
                  <a:tcPr marL="68580" marR="68580" marT="34290" marB="34290"/>
                </a:tc>
                <a:extLst>
                  <a:ext uri="{0D108BD9-81ED-4DB2-BD59-A6C34878D82A}">
                    <a16:rowId xmlns:a16="http://schemas.microsoft.com/office/drawing/2014/main" val="10004"/>
                  </a:ext>
                </a:extLst>
              </a:tr>
              <a:tr h="548595">
                <a:tc>
                  <a:txBody>
                    <a:bodyPr/>
                    <a:lstStyle/>
                    <a:p>
                      <a:r>
                        <a:rPr lang="en-US" sz="1400" dirty="0"/>
                        <a:t>Education:</a:t>
                      </a:r>
                    </a:p>
                  </a:txBody>
                  <a:tcPr marL="68580" marR="68580" marT="34290" marB="34290"/>
                </a:tc>
                <a:tc>
                  <a:txBody>
                    <a:bodyPr/>
                    <a:lstStyle/>
                    <a:p>
                      <a:r>
                        <a:rPr lang="en-US" sz="1400" dirty="0"/>
                        <a:t>14% high school graduate</a:t>
                      </a:r>
                    </a:p>
                    <a:p>
                      <a:r>
                        <a:rPr lang="en-US" sz="1400" dirty="0"/>
                        <a:t>11% some college, no degree</a:t>
                      </a:r>
                    </a:p>
                  </a:txBody>
                  <a:tcPr marL="68580" marR="68580"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24% high school graduate</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11% some college, no degree </a:t>
                      </a:r>
                    </a:p>
                  </a:txBody>
                  <a:tcPr marL="68580" marR="68580" marT="34290" marB="34290"/>
                </a:tc>
                <a:extLst>
                  <a:ext uri="{0D108BD9-81ED-4DB2-BD59-A6C34878D82A}">
                    <a16:rowId xmlns:a16="http://schemas.microsoft.com/office/drawing/2014/main" val="568593001"/>
                  </a:ext>
                </a:extLst>
              </a:tr>
            </a:tbl>
          </a:graphicData>
        </a:graphic>
      </p:graphicFrame>
      <p:sp>
        <p:nvSpPr>
          <p:cNvPr id="6" name="Rectangle 5">
            <a:extLst>
              <a:ext uri="{FF2B5EF4-FFF2-40B4-BE49-F238E27FC236}">
                <a16:creationId xmlns:a16="http://schemas.microsoft.com/office/drawing/2014/main" id="{D65E58AD-F42B-492A-8EDF-DA4EDF7F9A0B}"/>
              </a:ext>
            </a:extLst>
          </p:cNvPr>
          <p:cNvSpPr/>
          <p:nvPr/>
        </p:nvSpPr>
        <p:spPr>
          <a:xfrm>
            <a:off x="232687" y="4858890"/>
            <a:ext cx="2074607" cy="215444"/>
          </a:xfrm>
          <a:prstGeom prst="rect">
            <a:avLst/>
          </a:prstGeom>
        </p:spPr>
        <p:txBody>
          <a:bodyPr wrap="none">
            <a:spAutoFit/>
          </a:bodyPr>
          <a:lstStyle/>
          <a:p>
            <a:r>
              <a:rPr lang="en-US" sz="800" dirty="0">
                <a:solidFill>
                  <a:prstClr val="black"/>
                </a:solidFill>
                <a:latin typeface="Times New Roman" panose="02020603050405020304" pitchFamily="18" charset="0"/>
                <a:cs typeface="Times New Roman" panose="02020603050405020304" pitchFamily="18" charset="0"/>
              </a:rPr>
              <a:t>Data source: NYS Maternal Mortality Review</a:t>
            </a:r>
          </a:p>
        </p:txBody>
      </p:sp>
    </p:spTree>
    <p:extLst>
      <p:ext uri="{BB962C8B-B14F-4D97-AF65-F5344CB8AC3E}">
        <p14:creationId xmlns:p14="http://schemas.microsoft.com/office/powerpoint/2010/main" val="1667875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8BE1F-1433-4E21-A101-6410AC5770BC}"/>
              </a:ext>
            </a:extLst>
          </p:cNvPr>
          <p:cNvSpPr>
            <a:spLocks noGrp="1"/>
          </p:cNvSpPr>
          <p:nvPr>
            <p:ph type="title"/>
          </p:nvPr>
        </p:nvSpPr>
        <p:spPr>
          <a:xfrm>
            <a:off x="533982" y="499541"/>
            <a:ext cx="8229600" cy="857250"/>
          </a:xfrm>
        </p:spPr>
        <p:txBody>
          <a:bodyPr>
            <a:normAutofit/>
          </a:bodyPr>
          <a:lstStyle/>
          <a:p>
            <a:r>
              <a:rPr lang="en-US" sz="3200" b="1" dirty="0">
                <a:solidFill>
                  <a:srgbClr val="002D73"/>
                </a:solidFill>
              </a:rPr>
              <a:t>Severe Maternal Morbidity (SMM)</a:t>
            </a:r>
          </a:p>
        </p:txBody>
      </p:sp>
      <p:sp>
        <p:nvSpPr>
          <p:cNvPr id="3" name="Content Placeholder 2">
            <a:extLst>
              <a:ext uri="{FF2B5EF4-FFF2-40B4-BE49-F238E27FC236}">
                <a16:creationId xmlns:a16="http://schemas.microsoft.com/office/drawing/2014/main" id="{26830338-69DA-4265-A2D2-7DCA658F152B}"/>
              </a:ext>
            </a:extLst>
          </p:cNvPr>
          <p:cNvSpPr>
            <a:spLocks noGrp="1"/>
          </p:cNvSpPr>
          <p:nvPr>
            <p:ph idx="1"/>
          </p:nvPr>
        </p:nvSpPr>
        <p:spPr>
          <a:xfrm>
            <a:off x="533982" y="1749425"/>
            <a:ext cx="8229600" cy="3394075"/>
          </a:xfrm>
        </p:spPr>
        <p:txBody>
          <a:bodyPr/>
          <a:lstStyle/>
          <a:p>
            <a:pPr marL="0" indent="0" algn="ctr">
              <a:buNone/>
            </a:pPr>
            <a:r>
              <a:rPr lang="en-US" sz="2800" dirty="0"/>
              <a:t>“Severe maternal morbidity can be thought of as unintended outcomes of the process of labor and delivery that result in significant short-term or long-term consequences to a woman’s health.”</a:t>
            </a:r>
          </a:p>
          <a:p>
            <a:endParaRPr lang="en-US" dirty="0"/>
          </a:p>
        </p:txBody>
      </p:sp>
    </p:spTree>
    <p:extLst>
      <p:ext uri="{BB962C8B-B14F-4D97-AF65-F5344CB8AC3E}">
        <p14:creationId xmlns:p14="http://schemas.microsoft.com/office/powerpoint/2010/main" val="15371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3A2CA-384F-46B1-BAB2-73673619925C}"/>
              </a:ext>
            </a:extLst>
          </p:cNvPr>
          <p:cNvSpPr>
            <a:spLocks noGrp="1"/>
          </p:cNvSpPr>
          <p:nvPr>
            <p:ph type="title"/>
          </p:nvPr>
        </p:nvSpPr>
        <p:spPr>
          <a:xfrm>
            <a:off x="457200" y="206375"/>
            <a:ext cx="8229600" cy="857250"/>
          </a:xfrm>
        </p:spPr>
        <p:txBody>
          <a:bodyPr>
            <a:normAutofit/>
          </a:bodyPr>
          <a:lstStyle/>
          <a:p>
            <a:r>
              <a:rPr lang="en-US" sz="2400" b="1" dirty="0">
                <a:solidFill>
                  <a:srgbClr val="002D73"/>
                </a:solidFill>
              </a:rPr>
              <a:t>SMM by Method of Delivery, New York State, 2008-2014</a:t>
            </a:r>
          </a:p>
        </p:txBody>
      </p:sp>
      <p:pic>
        <p:nvPicPr>
          <p:cNvPr id="4" name="Content Placeholder 3">
            <a:extLst>
              <a:ext uri="{FF2B5EF4-FFF2-40B4-BE49-F238E27FC236}">
                <a16:creationId xmlns:a16="http://schemas.microsoft.com/office/drawing/2014/main" id="{148AC10D-E580-4160-AC96-7CFABD5FFC53}"/>
              </a:ext>
            </a:extLst>
          </p:cNvPr>
          <p:cNvPicPr>
            <a:picLocks noGrp="1" noChangeAspect="1"/>
          </p:cNvPicPr>
          <p:nvPr>
            <p:ph idx="1"/>
          </p:nvPr>
        </p:nvPicPr>
        <p:blipFill>
          <a:blip r:embed="rId2"/>
          <a:stretch>
            <a:fillRect/>
          </a:stretch>
        </p:blipFill>
        <p:spPr>
          <a:xfrm>
            <a:off x="2133041" y="1063625"/>
            <a:ext cx="4877917" cy="3394075"/>
          </a:xfrm>
          <a:prstGeom prst="rect">
            <a:avLst/>
          </a:prstGeom>
        </p:spPr>
      </p:pic>
      <p:sp>
        <p:nvSpPr>
          <p:cNvPr id="5" name="Rectangle 4">
            <a:extLst>
              <a:ext uri="{FF2B5EF4-FFF2-40B4-BE49-F238E27FC236}">
                <a16:creationId xmlns:a16="http://schemas.microsoft.com/office/drawing/2014/main" id="{06EAC54B-5B55-43BA-A6A1-1085FD3747CD}"/>
              </a:ext>
            </a:extLst>
          </p:cNvPr>
          <p:cNvSpPr/>
          <p:nvPr/>
        </p:nvSpPr>
        <p:spPr>
          <a:xfrm>
            <a:off x="50273" y="4730907"/>
            <a:ext cx="6311423" cy="369332"/>
          </a:xfrm>
          <a:prstGeom prst="rect">
            <a:avLst/>
          </a:prstGeom>
        </p:spPr>
        <p:txBody>
          <a:bodyPr wrap="square">
            <a:spAutoFit/>
          </a:bodyPr>
          <a:lstStyle/>
          <a:p>
            <a:pPr hangingPunct="0"/>
            <a:r>
              <a:rPr lang="en-US" sz="900" dirty="0">
                <a:cs typeface="Times New Roman" panose="02020603050405020304" pitchFamily="18" charset="0"/>
              </a:rPr>
              <a:t>Lazariu V, Nguyen T, McNutt L-A, Jeffrey J, Kacica M (2017) Severe maternal morbidity: A population-based study of an expanded measure and associated factors. </a:t>
            </a:r>
            <a:r>
              <a:rPr lang="en-US" sz="900" dirty="0" err="1">
                <a:cs typeface="Times New Roman" panose="02020603050405020304" pitchFamily="18" charset="0"/>
              </a:rPr>
              <a:t>PLoS</a:t>
            </a:r>
            <a:r>
              <a:rPr lang="en-US" sz="900" dirty="0">
                <a:cs typeface="Times New Roman" panose="02020603050405020304" pitchFamily="18" charset="0"/>
              </a:rPr>
              <a:t> ONE 12(8): e0182343. </a:t>
            </a:r>
            <a:r>
              <a:rPr lang="en-US" sz="900" u="sng" dirty="0">
                <a:cs typeface="Times New Roman" panose="02020603050405020304" pitchFamily="18" charset="0"/>
                <a:hlinkClick r:id="rId3"/>
              </a:rPr>
              <a:t>https://doi.org/10.1371/journal.pone.0182343</a:t>
            </a:r>
            <a:endParaRPr lang="en-US" sz="900" dirty="0">
              <a:cs typeface="Times New Roman" panose="02020603050405020304" pitchFamily="18" charset="0"/>
            </a:endParaRPr>
          </a:p>
        </p:txBody>
      </p:sp>
      <p:sp>
        <p:nvSpPr>
          <p:cNvPr id="6" name="TextBox 5">
            <a:extLst>
              <a:ext uri="{FF2B5EF4-FFF2-40B4-BE49-F238E27FC236}">
                <a16:creationId xmlns:a16="http://schemas.microsoft.com/office/drawing/2014/main" id="{5013EDAB-E0AF-4EC8-980B-36582D85B4F1}"/>
              </a:ext>
            </a:extLst>
          </p:cNvPr>
          <p:cNvSpPr txBox="1"/>
          <p:nvPr/>
        </p:nvSpPr>
        <p:spPr>
          <a:xfrm>
            <a:off x="5846109" y="1476013"/>
            <a:ext cx="1535998"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Cesarean deliveries</a:t>
            </a:r>
          </a:p>
        </p:txBody>
      </p:sp>
      <p:sp>
        <p:nvSpPr>
          <p:cNvPr id="7" name="TextBox 6">
            <a:extLst>
              <a:ext uri="{FF2B5EF4-FFF2-40B4-BE49-F238E27FC236}">
                <a16:creationId xmlns:a16="http://schemas.microsoft.com/office/drawing/2014/main" id="{6E51C27C-F5E1-41FB-A6D7-FB7756B037BF}"/>
              </a:ext>
            </a:extLst>
          </p:cNvPr>
          <p:cNvSpPr txBox="1"/>
          <p:nvPr/>
        </p:nvSpPr>
        <p:spPr>
          <a:xfrm>
            <a:off x="5888535" y="2500464"/>
            <a:ext cx="1122423"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All deliveries</a:t>
            </a:r>
          </a:p>
        </p:txBody>
      </p:sp>
      <p:sp>
        <p:nvSpPr>
          <p:cNvPr id="8" name="TextBox 7">
            <a:extLst>
              <a:ext uri="{FF2B5EF4-FFF2-40B4-BE49-F238E27FC236}">
                <a16:creationId xmlns:a16="http://schemas.microsoft.com/office/drawing/2014/main" id="{ACA7B43E-B42C-4C30-9B6B-80F93116BFEB}"/>
              </a:ext>
            </a:extLst>
          </p:cNvPr>
          <p:cNvSpPr txBox="1"/>
          <p:nvPr/>
        </p:nvSpPr>
        <p:spPr>
          <a:xfrm>
            <a:off x="6115050" y="3224833"/>
            <a:ext cx="1407693" cy="300082"/>
          </a:xfrm>
          <a:prstGeom prst="rect">
            <a:avLst/>
          </a:prstGeom>
          <a:noFill/>
        </p:spPr>
        <p:txBody>
          <a:bodyPr wrap="none" rtlCol="0">
            <a:spAutoFit/>
          </a:bodyPr>
          <a:lstStyle/>
          <a:p>
            <a:r>
              <a:rPr lang="en-US" sz="1350" dirty="0"/>
              <a:t>Vaginal deliveries</a:t>
            </a:r>
          </a:p>
        </p:txBody>
      </p:sp>
    </p:spTree>
    <p:extLst>
      <p:ext uri="{BB962C8B-B14F-4D97-AF65-F5344CB8AC3E}">
        <p14:creationId xmlns:p14="http://schemas.microsoft.com/office/powerpoint/2010/main" val="286429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8711" y="1854200"/>
            <a:ext cx="8229600" cy="850900"/>
          </a:xfrm>
        </p:spPr>
        <p:txBody>
          <a:bodyPr>
            <a:normAutofit/>
          </a:bodyPr>
          <a:lstStyle/>
          <a:p>
            <a:endParaRPr lang="en-US" dirty="0"/>
          </a:p>
          <a:p>
            <a:pPr marL="457200" lvl="1" indent="0">
              <a:buNone/>
            </a:pPr>
            <a:endParaRPr lang="en-US" dirty="0"/>
          </a:p>
        </p:txBody>
      </p:sp>
      <p:sp>
        <p:nvSpPr>
          <p:cNvPr id="4" name="Title 3">
            <a:extLst>
              <a:ext uri="{FF2B5EF4-FFF2-40B4-BE49-F238E27FC236}">
                <a16:creationId xmlns:a16="http://schemas.microsoft.com/office/drawing/2014/main" id="{DF304C07-7BE0-4AD7-96DE-FD706AC190F7}"/>
              </a:ext>
            </a:extLst>
          </p:cNvPr>
          <p:cNvSpPr txBox="1">
            <a:spLocks/>
          </p:cNvSpPr>
          <p:nvPr/>
        </p:nvSpPr>
        <p:spPr>
          <a:xfrm>
            <a:off x="667311" y="1937012"/>
            <a:ext cx="7772400" cy="10223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b="1" dirty="0">
                <a:solidFill>
                  <a:srgbClr val="002D73"/>
                </a:solidFill>
                <a:latin typeface="+mn-lt"/>
              </a:rPr>
              <a:t>Surveillance</a:t>
            </a:r>
          </a:p>
        </p:txBody>
      </p:sp>
    </p:spTree>
    <p:extLst>
      <p:ext uri="{BB962C8B-B14F-4D97-AF65-F5344CB8AC3E}">
        <p14:creationId xmlns:p14="http://schemas.microsoft.com/office/powerpoint/2010/main" val="496177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25AE5-F2A0-458D-AA38-E2E338527D9A}"/>
              </a:ext>
            </a:extLst>
          </p:cNvPr>
          <p:cNvSpPr>
            <a:spLocks noGrp="1"/>
          </p:cNvSpPr>
          <p:nvPr>
            <p:ph type="title"/>
          </p:nvPr>
        </p:nvSpPr>
        <p:spPr/>
        <p:txBody>
          <a:bodyPr>
            <a:normAutofit/>
          </a:bodyPr>
          <a:lstStyle/>
          <a:p>
            <a:r>
              <a:rPr lang="en-US" sz="3200" b="1" dirty="0">
                <a:solidFill>
                  <a:srgbClr val="002D73"/>
                </a:solidFill>
              </a:rPr>
              <a:t>SMM and Race/Ethnicity</a:t>
            </a:r>
          </a:p>
        </p:txBody>
      </p:sp>
      <p:sp>
        <p:nvSpPr>
          <p:cNvPr id="3" name="Content Placeholder 2">
            <a:extLst>
              <a:ext uri="{FF2B5EF4-FFF2-40B4-BE49-F238E27FC236}">
                <a16:creationId xmlns:a16="http://schemas.microsoft.com/office/drawing/2014/main" id="{AB1D03C4-309A-44BB-A965-9D7523676384}"/>
              </a:ext>
            </a:extLst>
          </p:cNvPr>
          <p:cNvSpPr>
            <a:spLocks noGrp="1"/>
          </p:cNvSpPr>
          <p:nvPr>
            <p:ph idx="1"/>
          </p:nvPr>
        </p:nvSpPr>
        <p:spPr/>
        <p:txBody>
          <a:bodyPr>
            <a:normAutofit fontScale="70000" lnSpcReduction="20000"/>
          </a:bodyPr>
          <a:lstStyle/>
          <a:p>
            <a:r>
              <a:rPr lang="en-US" dirty="0"/>
              <a:t>15% of live births are born to Black, non-Hispanic mothers.</a:t>
            </a:r>
          </a:p>
          <a:p>
            <a:pPr marL="900113" lvl="1" indent="-342900"/>
            <a:r>
              <a:rPr lang="en-US" b="1" dirty="0"/>
              <a:t>27% of women experiencing SMM during delivery are Black, non-Hispanic</a:t>
            </a:r>
          </a:p>
          <a:p>
            <a:endParaRPr lang="en-US" dirty="0"/>
          </a:p>
          <a:p>
            <a:r>
              <a:rPr lang="en-US" dirty="0"/>
              <a:t>23% of live births are born to Hispanic mothers</a:t>
            </a:r>
          </a:p>
          <a:p>
            <a:pPr marL="900113" lvl="1" indent="-342900"/>
            <a:r>
              <a:rPr lang="en-US" b="1" dirty="0"/>
              <a:t>29% of women with SMM during delivery are Hispanic</a:t>
            </a:r>
          </a:p>
          <a:p>
            <a:pPr marL="500063"/>
            <a:endParaRPr lang="en-US" dirty="0"/>
          </a:p>
          <a:p>
            <a:pPr marL="500063"/>
            <a:r>
              <a:rPr lang="en-US" dirty="0"/>
              <a:t>Black non-Hispanic women more likely to experience SMM during delivery</a:t>
            </a:r>
          </a:p>
          <a:p>
            <a:pPr marL="900113" lvl="1"/>
            <a:r>
              <a:rPr lang="en-US" b="1" dirty="0"/>
              <a:t>Most of the disparity is among cesarean births</a:t>
            </a:r>
          </a:p>
          <a:p>
            <a:endParaRPr lang="en-US" dirty="0"/>
          </a:p>
        </p:txBody>
      </p:sp>
    </p:spTree>
    <p:extLst>
      <p:ext uri="{BB962C8B-B14F-4D97-AF65-F5344CB8AC3E}">
        <p14:creationId xmlns:p14="http://schemas.microsoft.com/office/powerpoint/2010/main" val="3913300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3A2F-F1F3-4D18-99B5-4E9E1DAEBD75}"/>
              </a:ext>
            </a:extLst>
          </p:cNvPr>
          <p:cNvSpPr>
            <a:spLocks noGrp="1"/>
          </p:cNvSpPr>
          <p:nvPr>
            <p:ph type="title"/>
          </p:nvPr>
        </p:nvSpPr>
        <p:spPr>
          <a:xfrm>
            <a:off x="0" y="329622"/>
            <a:ext cx="8775700" cy="618448"/>
          </a:xfrm>
        </p:spPr>
        <p:txBody>
          <a:bodyPr>
            <a:noAutofit/>
          </a:bodyPr>
          <a:lstStyle/>
          <a:p>
            <a:r>
              <a:rPr lang="en-US" sz="2800" b="1" dirty="0">
                <a:solidFill>
                  <a:srgbClr val="002D73"/>
                </a:solidFill>
              </a:rPr>
              <a:t>SMM by Race/Ethnicity, New York State, 2008-2014</a:t>
            </a:r>
          </a:p>
        </p:txBody>
      </p:sp>
      <p:pic>
        <p:nvPicPr>
          <p:cNvPr id="4" name="Picture 3">
            <a:extLst>
              <a:ext uri="{FF2B5EF4-FFF2-40B4-BE49-F238E27FC236}">
                <a16:creationId xmlns:a16="http://schemas.microsoft.com/office/drawing/2014/main" id="{2F7872F8-CE5C-4A39-90ED-795972DB55C8}"/>
              </a:ext>
            </a:extLst>
          </p:cNvPr>
          <p:cNvPicPr>
            <a:picLocks noChangeAspect="1"/>
          </p:cNvPicPr>
          <p:nvPr/>
        </p:nvPicPr>
        <p:blipFill>
          <a:blip r:embed="rId2"/>
          <a:stretch>
            <a:fillRect/>
          </a:stretch>
        </p:blipFill>
        <p:spPr>
          <a:xfrm>
            <a:off x="222249" y="996166"/>
            <a:ext cx="6237115" cy="4089734"/>
          </a:xfrm>
          <a:prstGeom prst="rect">
            <a:avLst/>
          </a:prstGeom>
        </p:spPr>
      </p:pic>
      <p:sp>
        <p:nvSpPr>
          <p:cNvPr id="5" name="TextBox 4">
            <a:extLst>
              <a:ext uri="{FF2B5EF4-FFF2-40B4-BE49-F238E27FC236}">
                <a16:creationId xmlns:a16="http://schemas.microsoft.com/office/drawing/2014/main" id="{864E9A57-A54F-45AB-8761-94D3AC1B0FD1}"/>
              </a:ext>
            </a:extLst>
          </p:cNvPr>
          <p:cNvSpPr txBox="1"/>
          <p:nvPr/>
        </p:nvSpPr>
        <p:spPr>
          <a:xfrm>
            <a:off x="5552421" y="1092165"/>
            <a:ext cx="1608133"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Black, non-Hispanic</a:t>
            </a:r>
          </a:p>
        </p:txBody>
      </p:sp>
      <p:sp>
        <p:nvSpPr>
          <p:cNvPr id="6" name="TextBox 5">
            <a:extLst>
              <a:ext uri="{FF2B5EF4-FFF2-40B4-BE49-F238E27FC236}">
                <a16:creationId xmlns:a16="http://schemas.microsoft.com/office/drawing/2014/main" id="{7B177F9E-E7BC-4745-B1F1-AE2A4AC7A920}"/>
              </a:ext>
            </a:extLst>
          </p:cNvPr>
          <p:cNvSpPr txBox="1"/>
          <p:nvPr/>
        </p:nvSpPr>
        <p:spPr>
          <a:xfrm>
            <a:off x="6307892" y="2114598"/>
            <a:ext cx="800219"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Hispanic</a:t>
            </a:r>
          </a:p>
        </p:txBody>
      </p:sp>
      <p:sp>
        <p:nvSpPr>
          <p:cNvPr id="7" name="TextBox 6">
            <a:extLst>
              <a:ext uri="{FF2B5EF4-FFF2-40B4-BE49-F238E27FC236}">
                <a16:creationId xmlns:a16="http://schemas.microsoft.com/office/drawing/2014/main" id="{1134E58E-5EC9-4556-9ACC-50B28A3B92D1}"/>
              </a:ext>
            </a:extLst>
          </p:cNvPr>
          <p:cNvSpPr txBox="1"/>
          <p:nvPr/>
        </p:nvSpPr>
        <p:spPr>
          <a:xfrm>
            <a:off x="5525898" y="3291025"/>
            <a:ext cx="1627369" cy="300082"/>
          </a:xfrm>
          <a:prstGeom prst="rect">
            <a:avLst/>
          </a:prstGeom>
          <a:noFill/>
        </p:spPr>
        <p:txBody>
          <a:bodyPr wrap="none" rtlCol="0">
            <a:spAutoFit/>
          </a:bodyPr>
          <a:lstStyle/>
          <a:p>
            <a:r>
              <a:rPr lang="en-US" sz="1350" dirty="0">
                <a:latin typeface="Times New Roman" panose="02020603050405020304" pitchFamily="18" charset="0"/>
                <a:cs typeface="Times New Roman" panose="02020603050405020304" pitchFamily="18" charset="0"/>
              </a:rPr>
              <a:t>White, non-Hispanic</a:t>
            </a:r>
          </a:p>
        </p:txBody>
      </p:sp>
    </p:spTree>
    <p:extLst>
      <p:ext uri="{BB962C8B-B14F-4D97-AF65-F5344CB8AC3E}">
        <p14:creationId xmlns:p14="http://schemas.microsoft.com/office/powerpoint/2010/main" val="2812133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E4E608-E4CC-455C-89E8-DD12B4C4AF76}"/>
              </a:ext>
            </a:extLst>
          </p:cNvPr>
          <p:cNvSpPr>
            <a:spLocks noGrp="1"/>
          </p:cNvSpPr>
          <p:nvPr>
            <p:ph type="title"/>
          </p:nvPr>
        </p:nvSpPr>
        <p:spPr>
          <a:xfrm>
            <a:off x="667311" y="1937012"/>
            <a:ext cx="7772400" cy="1022350"/>
          </a:xfrm>
        </p:spPr>
        <p:txBody>
          <a:bodyPr/>
          <a:lstStyle/>
          <a:p>
            <a:pPr algn="ctr"/>
            <a:r>
              <a:rPr lang="en-US" cap="none" dirty="0">
                <a:solidFill>
                  <a:srgbClr val="002D73"/>
                </a:solidFill>
                <a:latin typeface="+mn-lt"/>
              </a:rPr>
              <a:t>Action</a:t>
            </a:r>
            <a:endParaRPr lang="en-US" dirty="0">
              <a:solidFill>
                <a:srgbClr val="002D73"/>
              </a:solidFill>
              <a:latin typeface="+mn-lt"/>
            </a:endParaRPr>
          </a:p>
        </p:txBody>
      </p:sp>
    </p:spTree>
    <p:extLst>
      <p:ext uri="{BB962C8B-B14F-4D97-AF65-F5344CB8AC3E}">
        <p14:creationId xmlns:p14="http://schemas.microsoft.com/office/powerpoint/2010/main" val="2388264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25" y="311438"/>
            <a:ext cx="8229600" cy="857250"/>
          </a:xfrm>
        </p:spPr>
        <p:txBody>
          <a:bodyPr>
            <a:normAutofit/>
          </a:bodyPr>
          <a:lstStyle/>
          <a:p>
            <a:r>
              <a:rPr lang="en-US" b="1" dirty="0">
                <a:solidFill>
                  <a:srgbClr val="002D73"/>
                </a:solidFill>
                <a:latin typeface="+mn-lt"/>
              </a:rPr>
              <a:t>NYS MMR Translation to Action</a:t>
            </a:r>
          </a:p>
        </p:txBody>
      </p:sp>
      <p:sp>
        <p:nvSpPr>
          <p:cNvPr id="3" name="Content Placeholder 2"/>
          <p:cNvSpPr>
            <a:spLocks noGrp="1"/>
          </p:cNvSpPr>
          <p:nvPr>
            <p:ph idx="1"/>
          </p:nvPr>
        </p:nvSpPr>
        <p:spPr>
          <a:xfrm>
            <a:off x="4523349" y="1104256"/>
            <a:ext cx="3592773" cy="3657600"/>
          </a:xfrm>
        </p:spPr>
        <p:txBody>
          <a:bodyPr>
            <a:noAutofit/>
          </a:bodyPr>
          <a:lstStyle/>
          <a:p>
            <a:r>
              <a:rPr lang="en-US" sz="2100" dirty="0">
                <a:latin typeface="+mn-lt"/>
              </a:rPr>
              <a:t>Hypertensive Disorders in Pregnancy Guideline Summary released in 2013</a:t>
            </a:r>
            <a:br>
              <a:rPr lang="en-US" sz="2100" dirty="0">
                <a:latin typeface="+mn-lt"/>
              </a:rPr>
            </a:br>
            <a:endParaRPr lang="en-US" sz="2100" dirty="0">
              <a:latin typeface="+mn-lt"/>
            </a:endParaRPr>
          </a:p>
          <a:p>
            <a:r>
              <a:rPr lang="en-US" sz="2100" dirty="0">
                <a:latin typeface="+mn-lt"/>
              </a:rPr>
              <a:t>Posted on NYSDOH and NYSPQC websites and widely disseminated to hospitals across state</a:t>
            </a:r>
          </a:p>
          <a:p>
            <a:pPr lvl="4"/>
            <a:endParaRPr lang="en-US" dirty="0">
              <a:latin typeface="+mn-lt"/>
            </a:endParaRPr>
          </a:p>
          <a:p>
            <a:endParaRPr lang="en-US" dirty="0">
              <a:latin typeface="+mn-lt"/>
            </a:endParaRPr>
          </a:p>
        </p:txBody>
      </p:sp>
      <p:pic>
        <p:nvPicPr>
          <p:cNvPr id="8" name="Picture 7"/>
          <p:cNvPicPr>
            <a:picLocks noChangeAspect="1"/>
          </p:cNvPicPr>
          <p:nvPr/>
        </p:nvPicPr>
        <p:blipFill>
          <a:blip r:embed="rId3"/>
          <a:stretch>
            <a:fillRect/>
          </a:stretch>
        </p:blipFill>
        <p:spPr>
          <a:xfrm>
            <a:off x="1485901" y="991278"/>
            <a:ext cx="2813144" cy="3381183"/>
          </a:xfrm>
          <a:prstGeom prst="rect">
            <a:avLst/>
          </a:prstGeom>
        </p:spPr>
      </p:pic>
      <p:sp>
        <p:nvSpPr>
          <p:cNvPr id="5" name="TextBox 4"/>
          <p:cNvSpPr txBox="1"/>
          <p:nvPr/>
        </p:nvSpPr>
        <p:spPr>
          <a:xfrm>
            <a:off x="1828801" y="4300511"/>
            <a:ext cx="6366680" cy="323165"/>
          </a:xfrm>
          <a:prstGeom prst="rect">
            <a:avLst/>
          </a:prstGeom>
          <a:noFill/>
        </p:spPr>
        <p:txBody>
          <a:bodyPr wrap="square" rtlCol="0">
            <a:spAutoFit/>
          </a:bodyPr>
          <a:lstStyle/>
          <a:p>
            <a:pPr marL="0" lvl="1">
              <a:buClr>
                <a:schemeClr val="accent1">
                  <a:lumMod val="60000"/>
                  <a:lumOff val="40000"/>
                </a:schemeClr>
              </a:buClr>
            </a:pPr>
            <a:r>
              <a:rPr lang="en-US" sz="1500" dirty="0">
                <a:hlinkClick r:id="rId4"/>
              </a:rPr>
              <a:t>http://www.health.ny.gov/professionals/patients/women.htm</a:t>
            </a:r>
            <a:endParaRPr lang="en-US" sz="1500" dirty="0"/>
          </a:p>
        </p:txBody>
      </p:sp>
    </p:spTree>
    <p:extLst>
      <p:ext uri="{BB962C8B-B14F-4D97-AF65-F5344CB8AC3E}">
        <p14:creationId xmlns:p14="http://schemas.microsoft.com/office/powerpoint/2010/main" val="3556681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B326A7-BE23-4635-8A53-C5055AE1AEB5}"/>
              </a:ext>
            </a:extLst>
          </p:cNvPr>
          <p:cNvPicPr>
            <a:picLocks noChangeAspect="1"/>
          </p:cNvPicPr>
          <p:nvPr/>
        </p:nvPicPr>
        <p:blipFill>
          <a:blip r:embed="rId2"/>
          <a:stretch>
            <a:fillRect/>
          </a:stretch>
        </p:blipFill>
        <p:spPr>
          <a:xfrm>
            <a:off x="4791808" y="944165"/>
            <a:ext cx="2265403" cy="2949484"/>
          </a:xfrm>
          <a:prstGeom prst="rect">
            <a:avLst/>
          </a:prstGeom>
        </p:spPr>
      </p:pic>
      <p:pic>
        <p:nvPicPr>
          <p:cNvPr id="8" name="Picture 7">
            <a:extLst>
              <a:ext uri="{FF2B5EF4-FFF2-40B4-BE49-F238E27FC236}">
                <a16:creationId xmlns:a16="http://schemas.microsoft.com/office/drawing/2014/main" id="{98D884AD-E7CA-402B-A2F2-C0437BCB138E}"/>
              </a:ext>
            </a:extLst>
          </p:cNvPr>
          <p:cNvPicPr>
            <a:picLocks noChangeAspect="1"/>
          </p:cNvPicPr>
          <p:nvPr/>
        </p:nvPicPr>
        <p:blipFill>
          <a:blip r:embed="rId3"/>
          <a:stretch>
            <a:fillRect/>
          </a:stretch>
        </p:blipFill>
        <p:spPr>
          <a:xfrm>
            <a:off x="7149522" y="1060885"/>
            <a:ext cx="1943100" cy="4082615"/>
          </a:xfrm>
          <a:prstGeom prst="rect">
            <a:avLst/>
          </a:prstGeom>
        </p:spPr>
      </p:pic>
      <p:sp>
        <p:nvSpPr>
          <p:cNvPr id="9" name="Title 1">
            <a:extLst>
              <a:ext uri="{FF2B5EF4-FFF2-40B4-BE49-F238E27FC236}">
                <a16:creationId xmlns:a16="http://schemas.microsoft.com/office/drawing/2014/main" id="{159866E9-8177-4C64-A985-628AB847E619}"/>
              </a:ext>
            </a:extLst>
          </p:cNvPr>
          <p:cNvSpPr>
            <a:spLocks noGrp="1"/>
          </p:cNvSpPr>
          <p:nvPr>
            <p:ph type="title"/>
          </p:nvPr>
        </p:nvSpPr>
        <p:spPr>
          <a:xfrm>
            <a:off x="0" y="290328"/>
            <a:ext cx="9144000" cy="653837"/>
          </a:xfrm>
        </p:spPr>
        <p:txBody>
          <a:bodyPr>
            <a:noAutofit/>
          </a:bodyPr>
          <a:lstStyle/>
          <a:p>
            <a:r>
              <a:rPr lang="en-US" altLang="en-US" sz="3600" b="1" dirty="0">
                <a:solidFill>
                  <a:srgbClr val="002D73"/>
                </a:solidFill>
                <a:latin typeface="+mn-lt"/>
              </a:rPr>
              <a:t>Resources Developed from Guidelines</a:t>
            </a:r>
          </a:p>
        </p:txBody>
      </p:sp>
      <p:pic>
        <p:nvPicPr>
          <p:cNvPr id="6" name="Picture 5">
            <a:extLst>
              <a:ext uri="{FF2B5EF4-FFF2-40B4-BE49-F238E27FC236}">
                <a16:creationId xmlns:a16="http://schemas.microsoft.com/office/drawing/2014/main" id="{5857A4F1-4563-4736-BA33-015A2CD8CDCA}"/>
              </a:ext>
            </a:extLst>
          </p:cNvPr>
          <p:cNvPicPr>
            <a:picLocks noChangeAspect="1"/>
          </p:cNvPicPr>
          <p:nvPr/>
        </p:nvPicPr>
        <p:blipFill rotWithShape="1">
          <a:blip r:embed="rId4"/>
          <a:srcRect b="5154"/>
          <a:stretch/>
        </p:blipFill>
        <p:spPr>
          <a:xfrm>
            <a:off x="2263425" y="2851267"/>
            <a:ext cx="3019387" cy="2221894"/>
          </a:xfrm>
          <a:prstGeom prst="rect">
            <a:avLst/>
          </a:prstGeom>
        </p:spPr>
      </p:pic>
      <p:pic>
        <p:nvPicPr>
          <p:cNvPr id="2" name="Picture 1"/>
          <p:cNvPicPr>
            <a:picLocks noChangeAspect="1"/>
          </p:cNvPicPr>
          <p:nvPr/>
        </p:nvPicPr>
        <p:blipFill>
          <a:blip r:embed="rId5"/>
          <a:stretch>
            <a:fillRect/>
          </a:stretch>
        </p:blipFill>
        <p:spPr>
          <a:xfrm>
            <a:off x="255437" y="944165"/>
            <a:ext cx="2253919" cy="2924267"/>
          </a:xfrm>
          <a:prstGeom prst="rect">
            <a:avLst/>
          </a:prstGeom>
        </p:spPr>
      </p:pic>
    </p:spTree>
    <p:extLst>
      <p:ext uri="{BB962C8B-B14F-4D97-AF65-F5344CB8AC3E}">
        <p14:creationId xmlns:p14="http://schemas.microsoft.com/office/powerpoint/2010/main" val="31318480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402199" y="1719611"/>
            <a:ext cx="8229600" cy="2465527"/>
          </a:xfrm>
        </p:spPr>
        <p:txBody>
          <a:bodyPr>
            <a:normAutofit/>
          </a:bodyPr>
          <a:lstStyle/>
          <a:p>
            <a:pPr marL="0" indent="0" algn="ctr">
              <a:buNone/>
            </a:pPr>
            <a:r>
              <a:rPr lang="en-US" sz="2400" dirty="0">
                <a:latin typeface="+mn-lt"/>
              </a:rPr>
              <a:t>The NYSPQC aims to provide the best and safest care </a:t>
            </a:r>
            <a:br>
              <a:rPr lang="en-US" sz="2400" dirty="0">
                <a:latin typeface="+mn-lt"/>
              </a:rPr>
            </a:br>
            <a:r>
              <a:rPr lang="en-US" sz="2400" dirty="0">
                <a:latin typeface="+mn-lt"/>
              </a:rPr>
              <a:t>for women and infants in NYS by collaborating with </a:t>
            </a:r>
            <a:br>
              <a:rPr lang="en-US" sz="2400" dirty="0">
                <a:latin typeface="+mn-lt"/>
              </a:rPr>
            </a:br>
            <a:r>
              <a:rPr lang="en-US" sz="2400" dirty="0">
                <a:latin typeface="+mn-lt"/>
              </a:rPr>
              <a:t>birthing hospitals, perinatal care providers, professional organizations and other key stakeholders to prevent </a:t>
            </a:r>
            <a:br>
              <a:rPr lang="en-US" sz="2400" dirty="0">
                <a:latin typeface="+mn-lt"/>
              </a:rPr>
            </a:br>
            <a:r>
              <a:rPr lang="en-US" sz="2400" dirty="0">
                <a:latin typeface="+mn-lt"/>
              </a:rPr>
              <a:t>and minimize harm through the translation of </a:t>
            </a:r>
            <a:br>
              <a:rPr lang="en-US" sz="2400" dirty="0">
                <a:latin typeface="+mn-lt"/>
              </a:rPr>
            </a:br>
            <a:r>
              <a:rPr lang="en-US" sz="2400" dirty="0">
                <a:latin typeface="+mn-lt"/>
              </a:rPr>
              <a:t>evidence-based guidelines to clinical practice.</a:t>
            </a:r>
            <a:endParaRPr lang="en-US" sz="2400" b="1" dirty="0">
              <a:latin typeface="+mn-lt"/>
            </a:endParaRPr>
          </a:p>
        </p:txBody>
      </p:sp>
      <p:sp>
        <p:nvSpPr>
          <p:cNvPr id="2" name="Slide Number Placeholder 1"/>
          <p:cNvSpPr>
            <a:spLocks noGrp="1"/>
          </p:cNvSpPr>
          <p:nvPr>
            <p:ph type="sldNum" sz="quarter" idx="12"/>
          </p:nvPr>
        </p:nvSpPr>
        <p:spPr/>
        <p:txBody>
          <a:bodyPr/>
          <a:lstStyle/>
          <a:p>
            <a:fld id="{AF3D27DC-BD05-4EEE-BC61-D58A5D673C1C}" type="slidenum">
              <a:rPr lang="en-US" smtClean="0"/>
              <a:pPr/>
              <a:t>35</a:t>
            </a:fld>
            <a:endParaRPr lang="en-US"/>
          </a:p>
        </p:txBody>
      </p:sp>
      <p:sp>
        <p:nvSpPr>
          <p:cNvPr id="4" name="Title 3">
            <a:extLst>
              <a:ext uri="{FF2B5EF4-FFF2-40B4-BE49-F238E27FC236}">
                <a16:creationId xmlns:a16="http://schemas.microsoft.com/office/drawing/2014/main" id="{1AE98500-77EE-4BC7-BE58-27EB43EBD14D}"/>
              </a:ext>
            </a:extLst>
          </p:cNvPr>
          <p:cNvSpPr>
            <a:spLocks noGrp="1"/>
          </p:cNvSpPr>
          <p:nvPr>
            <p:ph type="title"/>
          </p:nvPr>
        </p:nvSpPr>
        <p:spPr>
          <a:xfrm>
            <a:off x="402199" y="749515"/>
            <a:ext cx="8229600" cy="857250"/>
          </a:xfrm>
        </p:spPr>
        <p:txBody>
          <a:bodyPr>
            <a:noAutofit/>
          </a:bodyPr>
          <a:lstStyle/>
          <a:p>
            <a:r>
              <a:rPr lang="en-US" sz="3200" b="1" dirty="0">
                <a:solidFill>
                  <a:srgbClr val="002D73"/>
                </a:solidFill>
                <a:latin typeface="Arial" panose="020B0604020202020204" pitchFamily="34" charset="0"/>
              </a:rPr>
              <a:t>New York State Perinatal Quality Collaborative (NYSPQC)</a:t>
            </a:r>
            <a:br>
              <a:rPr lang="en-US" sz="3200" b="1" dirty="0">
                <a:solidFill>
                  <a:srgbClr val="002D73"/>
                </a:solidFill>
                <a:latin typeface="Arial" panose="020B0604020202020204" pitchFamily="34" charset="0"/>
              </a:rPr>
            </a:br>
            <a:endParaRPr lang="en-US" sz="3200" dirty="0">
              <a:solidFill>
                <a:srgbClr val="002D73"/>
              </a:solidFill>
              <a:latin typeface="Arial" panose="020B0604020202020204" pitchFamily="34" charset="0"/>
            </a:endParaRPr>
          </a:p>
        </p:txBody>
      </p:sp>
    </p:spTree>
    <p:extLst>
      <p:ext uri="{BB962C8B-B14F-4D97-AF65-F5344CB8AC3E}">
        <p14:creationId xmlns:p14="http://schemas.microsoft.com/office/powerpoint/2010/main" val="1856430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04A444-6B22-4029-9210-48C3B428511F}"/>
              </a:ext>
            </a:extLst>
          </p:cNvPr>
          <p:cNvPicPr>
            <a:picLocks noChangeAspect="1"/>
          </p:cNvPicPr>
          <p:nvPr/>
        </p:nvPicPr>
        <p:blipFill rotWithShape="1">
          <a:blip r:embed="rId3"/>
          <a:srcRect t="1880" r="428"/>
          <a:stretch/>
        </p:blipFill>
        <p:spPr>
          <a:xfrm>
            <a:off x="985999" y="688768"/>
            <a:ext cx="6533661" cy="4118084"/>
          </a:xfrm>
          <a:prstGeom prst="rect">
            <a:avLst/>
          </a:prstGeom>
        </p:spPr>
      </p:pic>
    </p:spTree>
    <p:extLst>
      <p:ext uri="{BB962C8B-B14F-4D97-AF65-F5344CB8AC3E}">
        <p14:creationId xmlns:p14="http://schemas.microsoft.com/office/powerpoint/2010/main" val="3079465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70870EC-53A8-4761-9CF1-4F8F16CF4420}"/>
              </a:ext>
            </a:extLst>
          </p:cNvPr>
          <p:cNvSpPr>
            <a:spLocks noGrp="1"/>
          </p:cNvSpPr>
          <p:nvPr>
            <p:ph type="title"/>
          </p:nvPr>
        </p:nvSpPr>
        <p:spPr>
          <a:xfrm>
            <a:off x="345550" y="371380"/>
            <a:ext cx="8334375" cy="857250"/>
          </a:xfrm>
        </p:spPr>
        <p:txBody>
          <a:bodyPr>
            <a:noAutofit/>
          </a:bodyPr>
          <a:lstStyle/>
          <a:p>
            <a:r>
              <a:rPr lang="en-US" sz="4000" b="1" dirty="0">
                <a:solidFill>
                  <a:srgbClr val="002D73"/>
                </a:solidFill>
                <a:latin typeface="Arial" panose="020B0604020202020204" pitchFamily="34" charset="0"/>
              </a:rPr>
              <a:t>Promoting Well Woman Care</a:t>
            </a:r>
            <a:endParaRPr lang="en-US" sz="4000" dirty="0">
              <a:solidFill>
                <a:srgbClr val="002D73"/>
              </a:solidFill>
              <a:latin typeface="Arial" panose="020B0604020202020204" pitchFamily="34" charset="0"/>
            </a:endParaRPr>
          </a:p>
        </p:txBody>
      </p:sp>
      <p:sp>
        <p:nvSpPr>
          <p:cNvPr id="6" name="Content Placeholder 3">
            <a:extLst>
              <a:ext uri="{FF2B5EF4-FFF2-40B4-BE49-F238E27FC236}">
                <a16:creationId xmlns:a16="http://schemas.microsoft.com/office/drawing/2014/main" id="{71B20186-C68E-4048-A427-A02ED44DA992}"/>
              </a:ext>
            </a:extLst>
          </p:cNvPr>
          <p:cNvSpPr txBox="1">
            <a:spLocks/>
          </p:cNvSpPr>
          <p:nvPr/>
        </p:nvSpPr>
        <p:spPr>
          <a:xfrm>
            <a:off x="413569" y="1279843"/>
            <a:ext cx="8340132" cy="365000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Times New Roman" panose="020206030504050203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Times New Roman" panose="020206030504050203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j-lt"/>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j-lt"/>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j-lt"/>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n-lt"/>
              </a:rPr>
              <a:t>Certain medical conditions, personal behaviors, psychosocial risks, and environmental exposures associated with negative pregnancy outcomes can be identified and modified before conception through clinical interventions.</a:t>
            </a:r>
          </a:p>
          <a:p>
            <a:r>
              <a:rPr lang="en-US" dirty="0">
                <a:latin typeface="+mn-lt"/>
              </a:rPr>
              <a:t>Chronic conditions contribute to increased maternal mortality rates in NYS </a:t>
            </a:r>
          </a:p>
          <a:p>
            <a:r>
              <a:rPr lang="en-US" dirty="0">
                <a:latin typeface="+mn-lt"/>
              </a:rPr>
              <a:t>Every Woman, Every Time.</a:t>
            </a:r>
          </a:p>
          <a:p>
            <a:pPr marL="800100" lvl="1" indent="-342900">
              <a:buFont typeface="Arial" panose="020B0604020202020204" pitchFamily="34" charset="0"/>
              <a:buChar char="•"/>
            </a:pPr>
            <a:r>
              <a:rPr lang="en-US" sz="2800" dirty="0">
                <a:latin typeface="+mn-lt"/>
              </a:rPr>
              <a:t>Discuss reproductive plans</a:t>
            </a:r>
          </a:p>
          <a:p>
            <a:pPr marL="800100" lvl="1" indent="-342900">
              <a:buFont typeface="Arial" panose="020B0604020202020204" pitchFamily="34" charset="0"/>
              <a:buChar char="•"/>
            </a:pPr>
            <a:r>
              <a:rPr lang="en-US" sz="2800" dirty="0">
                <a:latin typeface="+mn-lt"/>
              </a:rPr>
              <a:t>Prescribe contraception, if appropriate</a:t>
            </a:r>
          </a:p>
          <a:p>
            <a:pPr marL="800100" lvl="1" indent="-342900">
              <a:buFont typeface="Arial" panose="020B0604020202020204" pitchFamily="34" charset="0"/>
              <a:buChar char="•"/>
            </a:pPr>
            <a:r>
              <a:rPr lang="en-US" sz="2800" dirty="0">
                <a:latin typeface="+mn-lt"/>
              </a:rPr>
              <a:t>Address risk factors and chronic conditions that could compromise maternal health</a:t>
            </a:r>
          </a:p>
          <a:p>
            <a:pPr marL="0" indent="0">
              <a:buFont typeface="Arial" panose="020B0604020202020204" pitchFamily="34" charset="0"/>
              <a:buNone/>
            </a:pPr>
            <a:endParaRPr lang="en-US" dirty="0">
              <a:latin typeface="+mn-lt"/>
            </a:endParaRPr>
          </a:p>
        </p:txBody>
      </p:sp>
    </p:spTree>
    <p:extLst>
      <p:ext uri="{BB962C8B-B14F-4D97-AF65-F5344CB8AC3E}">
        <p14:creationId xmlns:p14="http://schemas.microsoft.com/office/powerpoint/2010/main" val="1789276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70870EC-53A8-4761-9CF1-4F8F16CF4420}"/>
              </a:ext>
            </a:extLst>
          </p:cNvPr>
          <p:cNvSpPr>
            <a:spLocks noGrp="1"/>
          </p:cNvSpPr>
          <p:nvPr>
            <p:ph type="title"/>
          </p:nvPr>
        </p:nvSpPr>
        <p:spPr>
          <a:xfrm>
            <a:off x="457200" y="373673"/>
            <a:ext cx="8229600" cy="857250"/>
          </a:xfrm>
        </p:spPr>
        <p:txBody>
          <a:bodyPr>
            <a:noAutofit/>
          </a:bodyPr>
          <a:lstStyle/>
          <a:p>
            <a:r>
              <a:rPr lang="en-US" sz="4000" b="1" dirty="0">
                <a:solidFill>
                  <a:srgbClr val="002D73"/>
                </a:solidFill>
                <a:latin typeface="Arial" panose="020B0604020202020204" pitchFamily="34" charset="0"/>
              </a:rPr>
              <a:t>Partnership for Maternal Health</a:t>
            </a:r>
            <a:endParaRPr lang="en-US" sz="4000" dirty="0">
              <a:solidFill>
                <a:srgbClr val="002D73"/>
              </a:solidFill>
              <a:latin typeface="Arial" panose="020B0604020202020204" pitchFamily="34" charset="0"/>
            </a:endParaRPr>
          </a:p>
        </p:txBody>
      </p:sp>
      <p:sp>
        <p:nvSpPr>
          <p:cNvPr id="8" name="Content Placeholder 2"/>
          <p:cNvSpPr>
            <a:spLocks noGrp="1"/>
          </p:cNvSpPr>
          <p:nvPr>
            <p:ph idx="1"/>
          </p:nvPr>
        </p:nvSpPr>
        <p:spPr>
          <a:xfrm>
            <a:off x="457200" y="1230923"/>
            <a:ext cx="8229600" cy="3363302"/>
          </a:xfrm>
        </p:spPr>
        <p:txBody>
          <a:bodyPr>
            <a:noAutofit/>
          </a:bodyPr>
          <a:lstStyle/>
          <a:p>
            <a:r>
              <a:rPr lang="en-US" sz="2400" b="1" dirty="0">
                <a:latin typeface="+mn-lt"/>
              </a:rPr>
              <a:t>Goal:</a:t>
            </a:r>
            <a:r>
              <a:rPr lang="en-US" sz="2400" dirty="0">
                <a:latin typeface="+mn-lt"/>
              </a:rPr>
              <a:t> promote equity in maternal health outcomes within at-risk populations, to reduce ethnic and economic disparities, and preventable maternal mortality and morbidity in NYS.  </a:t>
            </a:r>
          </a:p>
          <a:p>
            <a:endParaRPr lang="en-US" sz="2400" dirty="0">
              <a:latin typeface="+mn-lt"/>
            </a:endParaRPr>
          </a:p>
          <a:p>
            <a:r>
              <a:rPr lang="en-US" sz="2400" dirty="0">
                <a:latin typeface="+mn-lt"/>
              </a:rPr>
              <a:t>Collaboration among public health organizations, professional societies, hospital associations, and providers</a:t>
            </a:r>
            <a:br>
              <a:rPr lang="en-US" sz="2400" dirty="0">
                <a:latin typeface="+mn-lt"/>
              </a:rPr>
            </a:br>
            <a:endParaRPr lang="en-US" sz="2400" dirty="0">
              <a:latin typeface="+mn-lt"/>
            </a:endParaRPr>
          </a:p>
        </p:txBody>
      </p:sp>
    </p:spTree>
    <p:extLst>
      <p:ext uri="{BB962C8B-B14F-4D97-AF65-F5344CB8AC3E}">
        <p14:creationId xmlns:p14="http://schemas.microsoft.com/office/powerpoint/2010/main" val="3477495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46185" y="1116624"/>
            <a:ext cx="5530362" cy="3916350"/>
          </a:xfrm>
        </p:spPr>
        <p:txBody>
          <a:bodyPr>
            <a:normAutofit/>
          </a:bodyPr>
          <a:lstStyle/>
          <a:p>
            <a:pPr marL="0" indent="0">
              <a:buNone/>
            </a:pPr>
            <a:r>
              <a:rPr lang="en-US" sz="1800" dirty="0">
                <a:latin typeface="+mn-lt"/>
              </a:rPr>
              <a:t>DOH Commissioner, Dr. Howard Zucker sent a “Dear Colleague” letter recognizing well woman care as key to improving maternal health:</a:t>
            </a:r>
          </a:p>
          <a:p>
            <a:r>
              <a:rPr lang="en-US" sz="1800" dirty="0">
                <a:latin typeface="+mn-lt"/>
              </a:rPr>
              <a:t>Recognized the formation of the New York State Partnership for Maternal Health </a:t>
            </a:r>
          </a:p>
          <a:p>
            <a:r>
              <a:rPr lang="en-US" sz="1800" dirty="0">
                <a:latin typeface="+mn-lt"/>
              </a:rPr>
              <a:t>Asked all clinicians to initiate conversations with all female patients of reproductive age : </a:t>
            </a:r>
            <a:r>
              <a:rPr lang="en-US" sz="1800" i="1" dirty="0">
                <a:latin typeface="+mn-lt"/>
              </a:rPr>
              <a:t>“Would you like to become pregnant within the next year?”</a:t>
            </a:r>
          </a:p>
          <a:p>
            <a:r>
              <a:rPr lang="en-US" sz="1800" dirty="0">
                <a:latin typeface="+mn-lt"/>
              </a:rPr>
              <a:t>Identified resources to support their practice- </a:t>
            </a:r>
            <a:r>
              <a:rPr lang="en-US" sz="1800" u="sng" dirty="0">
                <a:latin typeface="+mn-lt"/>
              </a:rPr>
              <a:t>“Before and Beyond”</a:t>
            </a:r>
            <a:r>
              <a:rPr lang="en-US" sz="1800" dirty="0">
                <a:latin typeface="+mn-lt"/>
              </a:rPr>
              <a:t> CME-accredited educational modules developed by the National Preconception Health and Health Care Initiative</a:t>
            </a:r>
          </a:p>
          <a:p>
            <a:pPr marL="457200" lvl="1" indent="0">
              <a:buNone/>
            </a:pPr>
            <a:endParaRPr lang="en-US" sz="1800" dirty="0">
              <a:solidFill>
                <a:prstClr val="black"/>
              </a:solidFill>
              <a:latin typeface="+mn-lt"/>
            </a:endParaRPr>
          </a:p>
          <a:p>
            <a:pPr marL="0" indent="0">
              <a:buNone/>
            </a:pPr>
            <a:endParaRPr lang="en-US" sz="1800" dirty="0">
              <a:latin typeface="+mn-lt"/>
            </a:endParaRPr>
          </a:p>
        </p:txBody>
      </p:sp>
      <p:sp>
        <p:nvSpPr>
          <p:cNvPr id="3" name="Title 3">
            <a:extLst>
              <a:ext uri="{FF2B5EF4-FFF2-40B4-BE49-F238E27FC236}">
                <a16:creationId xmlns:a16="http://schemas.microsoft.com/office/drawing/2014/main" id="{E0735CFC-706A-4CE6-B525-ABDF08DA7E2F}"/>
              </a:ext>
            </a:extLst>
          </p:cNvPr>
          <p:cNvSpPr>
            <a:spLocks noGrp="1"/>
          </p:cNvSpPr>
          <p:nvPr>
            <p:ph type="title"/>
          </p:nvPr>
        </p:nvSpPr>
        <p:spPr>
          <a:xfrm>
            <a:off x="345550" y="371380"/>
            <a:ext cx="8334375" cy="745243"/>
          </a:xfrm>
        </p:spPr>
        <p:txBody>
          <a:bodyPr>
            <a:noAutofit/>
          </a:bodyPr>
          <a:lstStyle/>
          <a:p>
            <a:r>
              <a:rPr lang="en-US" sz="4000" b="1" dirty="0">
                <a:solidFill>
                  <a:srgbClr val="002D73"/>
                </a:solidFill>
                <a:latin typeface="Arial" panose="020B0604020202020204" pitchFamily="34" charset="0"/>
              </a:rPr>
              <a:t>Promoting Well Woman Care</a:t>
            </a:r>
            <a:endParaRPr lang="en-US" sz="4000" dirty="0">
              <a:solidFill>
                <a:srgbClr val="002D73"/>
              </a:solidFill>
              <a:latin typeface="Arial" panose="020B0604020202020204" pitchFamily="34" charset="0"/>
            </a:endParaRPr>
          </a:p>
        </p:txBody>
      </p:sp>
      <p:pic>
        <p:nvPicPr>
          <p:cNvPr id="5" name="Picture 4">
            <a:extLst>
              <a:ext uri="{FF2B5EF4-FFF2-40B4-BE49-F238E27FC236}">
                <a16:creationId xmlns:a16="http://schemas.microsoft.com/office/drawing/2014/main" id="{B5ECEE02-B5CB-46DC-9402-BA1FBD67C9CA}"/>
              </a:ext>
            </a:extLst>
          </p:cNvPr>
          <p:cNvPicPr>
            <a:picLocks noChangeAspect="1"/>
          </p:cNvPicPr>
          <p:nvPr/>
        </p:nvPicPr>
        <p:blipFill rotWithShape="1">
          <a:blip r:embed="rId3"/>
          <a:srcRect t="1778"/>
          <a:stretch/>
        </p:blipFill>
        <p:spPr>
          <a:xfrm>
            <a:off x="5966338" y="1145956"/>
            <a:ext cx="3039322" cy="3887018"/>
          </a:xfrm>
          <a:prstGeom prst="rect">
            <a:avLst/>
          </a:prstGeom>
        </p:spPr>
      </p:pic>
    </p:spTree>
    <p:extLst>
      <p:ext uri="{BB962C8B-B14F-4D97-AF65-F5344CB8AC3E}">
        <p14:creationId xmlns:p14="http://schemas.microsoft.com/office/powerpoint/2010/main" val="3422768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46583" y="414590"/>
            <a:ext cx="8997417" cy="4105127"/>
          </a:xfrm>
        </p:spPr>
        <p:txBody>
          <a:bodyPr>
            <a:normAutofit/>
          </a:bodyPr>
          <a:lstStyle/>
          <a:p>
            <a:pPr marL="57150" indent="0" algn="ctr">
              <a:buNone/>
            </a:pPr>
            <a:r>
              <a:rPr lang="en-US" sz="4000" b="1" dirty="0">
                <a:solidFill>
                  <a:srgbClr val="002D73"/>
                </a:solidFill>
              </a:rPr>
              <a:t>Maternal Mortality </a:t>
            </a:r>
          </a:p>
          <a:p>
            <a:pPr marL="57150" indent="0" algn="ctr">
              <a:buNone/>
            </a:pPr>
            <a:endParaRPr lang="en-US" sz="1000" dirty="0"/>
          </a:p>
          <a:p>
            <a:pPr>
              <a:spcBef>
                <a:spcPts val="0"/>
              </a:spcBef>
            </a:pPr>
            <a:r>
              <a:rPr lang="en-US" sz="2400" dirty="0"/>
              <a:t>US ranks 47</a:t>
            </a:r>
            <a:r>
              <a:rPr lang="en-US" sz="2400" baseline="30000" dirty="0"/>
              <a:t>th</a:t>
            </a:r>
            <a:r>
              <a:rPr lang="en-US" sz="2400" dirty="0"/>
              <a:t> in the world behind all other developed nations in maternal mortality </a:t>
            </a:r>
          </a:p>
          <a:p>
            <a:pPr marL="0" indent="0">
              <a:spcBef>
                <a:spcPts val="0"/>
              </a:spcBef>
              <a:buNone/>
            </a:pPr>
            <a:endParaRPr lang="en-US" sz="2000" dirty="0"/>
          </a:p>
          <a:p>
            <a:r>
              <a:rPr lang="en-US" sz="2400" dirty="0"/>
              <a:t>2010: NY ranks  46</a:t>
            </a:r>
            <a:r>
              <a:rPr lang="en-US" sz="2400" baseline="30000" dirty="0"/>
              <a:t>th</a:t>
            </a:r>
            <a:r>
              <a:rPr lang="en-US" sz="2400" dirty="0"/>
              <a:t> among  50 states with a rate of </a:t>
            </a:r>
            <a:r>
              <a:rPr lang="en-US" sz="2400" b="1" dirty="0"/>
              <a:t>18.9</a:t>
            </a:r>
          </a:p>
          <a:p>
            <a:pPr marL="0" indent="0">
              <a:buNone/>
            </a:pPr>
            <a:r>
              <a:rPr lang="en-US" sz="900" dirty="0"/>
              <a:t>           Center, </a:t>
            </a:r>
            <a:r>
              <a:rPr lang="en-US" sz="900" dirty="0" err="1"/>
              <a:t>N.W.s.L</a:t>
            </a:r>
            <a:r>
              <a:rPr lang="en-US" sz="900" dirty="0"/>
              <a:t>., </a:t>
            </a:r>
            <a:r>
              <a:rPr lang="en-US" sz="900" i="1" dirty="0"/>
              <a:t>Health Care Making the Grade on Women's Health: A National and State by State Report Card</a:t>
            </a:r>
            <a:r>
              <a:rPr lang="en-US" sz="900" dirty="0"/>
              <a:t>. 2010. </a:t>
            </a:r>
          </a:p>
          <a:p>
            <a:pPr marL="0" indent="0">
              <a:buNone/>
            </a:pPr>
            <a:r>
              <a:rPr lang="en-US" sz="900" dirty="0"/>
              <a:t>           Available from: </a:t>
            </a:r>
            <a:r>
              <a:rPr lang="en-US" sz="1000" u="sng" dirty="0">
                <a:hlinkClick r:id="rId3"/>
              </a:rPr>
              <a:t>http://hrc.nwlc.org/status-indicators/maternal-mortality-rate-100000</a:t>
            </a:r>
            <a:endParaRPr lang="en-US" sz="1000" u="sng" dirty="0"/>
          </a:p>
          <a:p>
            <a:pPr marL="0" indent="0">
              <a:buNone/>
            </a:pPr>
            <a:endParaRPr lang="en-US" sz="1000" u="sng" dirty="0"/>
          </a:p>
          <a:p>
            <a:r>
              <a:rPr lang="en-US" sz="2400" dirty="0"/>
              <a:t>2016: NY ranks 30</a:t>
            </a:r>
            <a:r>
              <a:rPr lang="en-US" sz="2400" baseline="30000" dirty="0"/>
              <a:t>th</a:t>
            </a:r>
            <a:r>
              <a:rPr lang="en-US" sz="2400" dirty="0"/>
              <a:t> with a rate of </a:t>
            </a:r>
            <a:r>
              <a:rPr lang="en-US" sz="2400" b="1" dirty="0"/>
              <a:t>20.9</a:t>
            </a:r>
          </a:p>
          <a:p>
            <a:pPr marL="0" indent="0">
              <a:buNone/>
            </a:pPr>
            <a:r>
              <a:rPr lang="en-US" sz="1000" i="1" dirty="0"/>
              <a:t>         </a:t>
            </a:r>
            <a:r>
              <a:rPr lang="en-US" sz="900" i="1" dirty="0"/>
              <a:t>Explore Maternal Mortality in New York | 2016 Health of Women and Children Report</a:t>
            </a:r>
            <a:r>
              <a:rPr lang="en-US" sz="900" dirty="0"/>
              <a:t>. 2017; </a:t>
            </a:r>
          </a:p>
          <a:p>
            <a:pPr marL="0" indent="0">
              <a:buNone/>
            </a:pPr>
            <a:r>
              <a:rPr lang="en-US" sz="900" dirty="0"/>
              <a:t>          Available from: </a:t>
            </a:r>
            <a:r>
              <a:rPr lang="en-US" sz="900" u="sng" dirty="0">
                <a:hlinkClick r:id="rId4"/>
              </a:rPr>
              <a:t>http://www.americashealthrankings.org/explore/2016-health-of-women-and-children-report/measure/maternal_mortality/state/NY</a:t>
            </a:r>
            <a:r>
              <a:rPr lang="en-US" sz="900" dirty="0"/>
              <a:t>.</a:t>
            </a:r>
            <a:endParaRPr lang="en-US" sz="900" u="sng" dirty="0"/>
          </a:p>
          <a:p>
            <a:pPr marL="0" indent="0">
              <a:buNone/>
            </a:pPr>
            <a:endParaRPr lang="en-US" sz="1000" dirty="0"/>
          </a:p>
        </p:txBody>
      </p:sp>
    </p:spTree>
    <p:extLst>
      <p:ext uri="{BB962C8B-B14F-4D97-AF65-F5344CB8AC3E}">
        <p14:creationId xmlns:p14="http://schemas.microsoft.com/office/powerpoint/2010/main" val="1613026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0325" y="739513"/>
            <a:ext cx="8229600" cy="3394075"/>
          </a:xfrm>
        </p:spPr>
        <p:txBody>
          <a:bodyPr>
            <a:noAutofit/>
          </a:bodyPr>
          <a:lstStyle/>
          <a:p>
            <a:pPr marL="0" indent="0">
              <a:buNone/>
            </a:pPr>
            <a:endParaRPr lang="en-US" sz="2400" dirty="0">
              <a:latin typeface="Arial" panose="020B0604020202020204" pitchFamily="34" charset="0"/>
            </a:endParaRPr>
          </a:p>
          <a:p>
            <a:r>
              <a:rPr lang="en-US" sz="2400" dirty="0">
                <a:latin typeface="Arial" panose="020B0604020202020204" pitchFamily="34" charset="0"/>
              </a:rPr>
              <a:t>Currently developing a multi-pronged provider education campaign</a:t>
            </a:r>
          </a:p>
          <a:p>
            <a:pPr lvl="1"/>
            <a:r>
              <a:rPr lang="en-US" sz="2400" dirty="0">
                <a:latin typeface="Arial" panose="020B0604020202020204" pitchFamily="34" charset="0"/>
              </a:rPr>
              <a:t>Creating webinar for continuing education credits on well woman care targeting all health care providers</a:t>
            </a:r>
          </a:p>
          <a:p>
            <a:pPr lvl="2"/>
            <a:r>
              <a:rPr lang="en-US" sz="2000" dirty="0">
                <a:latin typeface="Arial" panose="020B0604020202020204" pitchFamily="34" charset="0"/>
              </a:rPr>
              <a:t>Available for CMEs in Summer 2018</a:t>
            </a:r>
          </a:p>
          <a:p>
            <a:pPr lvl="1"/>
            <a:r>
              <a:rPr lang="en-US" sz="2400" dirty="0">
                <a:latin typeface="Arial" panose="020B0604020202020204" pitchFamily="34" charset="0"/>
              </a:rPr>
              <a:t>Develop educational pieces for email lists/newsletters</a:t>
            </a:r>
          </a:p>
          <a:p>
            <a:pPr lvl="1"/>
            <a:r>
              <a:rPr lang="en-US" sz="2400" dirty="0">
                <a:latin typeface="Arial" panose="020B0604020202020204" pitchFamily="34" charset="0"/>
              </a:rPr>
              <a:t>Design material for offices on pregnancy intendedness and contraception</a:t>
            </a:r>
          </a:p>
          <a:p>
            <a:pPr marL="0" indent="0">
              <a:buNone/>
            </a:pPr>
            <a:endParaRPr lang="en-US" sz="2400" dirty="0">
              <a:latin typeface="Arial" panose="020B0604020202020204" pitchFamily="34" charset="0"/>
            </a:endParaRPr>
          </a:p>
        </p:txBody>
      </p:sp>
      <p:sp>
        <p:nvSpPr>
          <p:cNvPr id="7" name="Title 3">
            <a:extLst>
              <a:ext uri="{FF2B5EF4-FFF2-40B4-BE49-F238E27FC236}">
                <a16:creationId xmlns:a16="http://schemas.microsoft.com/office/drawing/2014/main" id="{C4EEDFB1-963F-49F1-BC1A-144AF8E8DF15}"/>
              </a:ext>
            </a:extLst>
          </p:cNvPr>
          <p:cNvSpPr>
            <a:spLocks noGrp="1"/>
          </p:cNvSpPr>
          <p:nvPr>
            <p:ph type="title"/>
          </p:nvPr>
        </p:nvSpPr>
        <p:spPr>
          <a:xfrm>
            <a:off x="345550" y="371380"/>
            <a:ext cx="8334375" cy="857250"/>
          </a:xfrm>
        </p:spPr>
        <p:txBody>
          <a:bodyPr>
            <a:noAutofit/>
          </a:bodyPr>
          <a:lstStyle/>
          <a:p>
            <a:r>
              <a:rPr lang="en-US" sz="4000" b="1" dirty="0">
                <a:solidFill>
                  <a:srgbClr val="002D73"/>
                </a:solidFill>
                <a:latin typeface="Arial" panose="020B0604020202020204" pitchFamily="34" charset="0"/>
              </a:rPr>
              <a:t>Partnership for Maternal Health</a:t>
            </a:r>
            <a:endParaRPr lang="en-US" sz="4000" dirty="0">
              <a:solidFill>
                <a:srgbClr val="002D73"/>
              </a:solidFill>
              <a:latin typeface="Arial" panose="020B0604020202020204" pitchFamily="34" charset="0"/>
            </a:endParaRPr>
          </a:p>
        </p:txBody>
      </p:sp>
    </p:spTree>
    <p:extLst>
      <p:ext uri="{BB962C8B-B14F-4D97-AF65-F5344CB8AC3E}">
        <p14:creationId xmlns:p14="http://schemas.microsoft.com/office/powerpoint/2010/main" val="2317366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5550" y="1292469"/>
            <a:ext cx="8591341" cy="3696696"/>
          </a:xfrm>
        </p:spPr>
        <p:txBody>
          <a:bodyPr>
            <a:normAutofit/>
          </a:bodyPr>
          <a:lstStyle/>
          <a:p>
            <a:pPr marL="0" indent="0">
              <a:buNone/>
            </a:pPr>
            <a:r>
              <a:rPr lang="en-US" sz="2000" dirty="0">
                <a:latin typeface="Arial" panose="020B0604020202020204" pitchFamily="34" charset="0"/>
              </a:rPr>
              <a:t>Through NYS’s work on the </a:t>
            </a:r>
            <a:r>
              <a:rPr lang="en-US" sz="2000" b="1" dirty="0">
                <a:latin typeface="Arial" panose="020B0604020202020204" pitchFamily="34" charset="0"/>
              </a:rPr>
              <a:t>national CoIIN to reduce infant mortality (IM CoIIN)</a:t>
            </a:r>
            <a:r>
              <a:rPr lang="en-US" sz="2000" dirty="0">
                <a:latin typeface="Arial" panose="020B0604020202020204" pitchFamily="34" charset="0"/>
              </a:rPr>
              <a:t>, the NYSDOH facilitated three initiatives, which have:</a:t>
            </a:r>
          </a:p>
          <a:p>
            <a:r>
              <a:rPr lang="en-US" sz="2000" dirty="0">
                <a:latin typeface="Arial" panose="020B0604020202020204" pitchFamily="34" charset="0"/>
              </a:rPr>
              <a:t>Engaged six MICHCs and three FQHCs across the state to work collaboratively on goals such as: </a:t>
            </a:r>
          </a:p>
          <a:p>
            <a:pPr lvl="1"/>
            <a:r>
              <a:rPr lang="en-US" sz="2000" dirty="0">
                <a:solidFill>
                  <a:prstClr val="black"/>
                </a:solidFill>
                <a:latin typeface="Arial" panose="020B0604020202020204" pitchFamily="34" charset="0"/>
              </a:rPr>
              <a:t>Improving birth spacing/intention by increasing adherence to the post-partum visit, and increasing selection and use of an effective contraceptive method; and</a:t>
            </a:r>
          </a:p>
          <a:p>
            <a:pPr lvl="1"/>
            <a:r>
              <a:rPr lang="en-US" sz="2000" dirty="0">
                <a:latin typeface="Arial" panose="020B0604020202020204" pitchFamily="34" charset="0"/>
              </a:rPr>
              <a:t>Improving the integration of evidence-based preconception messages into routine preventive care services.</a:t>
            </a:r>
          </a:p>
          <a:p>
            <a:pPr lvl="2"/>
            <a:r>
              <a:rPr lang="en-US" b="1" i="1" dirty="0">
                <a:latin typeface="Arial" panose="020B0604020202020204" pitchFamily="34" charset="0"/>
              </a:rPr>
              <a:t>Would you like to become pregnant in the next year?</a:t>
            </a:r>
            <a:endParaRPr lang="en-US" sz="2000" dirty="0">
              <a:latin typeface="Arial" panose="020B0604020202020204" pitchFamily="34" charset="0"/>
            </a:endParaRPr>
          </a:p>
        </p:txBody>
      </p:sp>
      <p:sp>
        <p:nvSpPr>
          <p:cNvPr id="3" name="Title 3">
            <a:extLst>
              <a:ext uri="{FF2B5EF4-FFF2-40B4-BE49-F238E27FC236}">
                <a16:creationId xmlns:a16="http://schemas.microsoft.com/office/drawing/2014/main" id="{689327B2-3FA2-49BA-9467-A0BC3289C998}"/>
              </a:ext>
            </a:extLst>
          </p:cNvPr>
          <p:cNvSpPr>
            <a:spLocks noGrp="1"/>
          </p:cNvSpPr>
          <p:nvPr>
            <p:ph type="title"/>
          </p:nvPr>
        </p:nvSpPr>
        <p:spPr>
          <a:xfrm>
            <a:off x="345550" y="371380"/>
            <a:ext cx="8334375" cy="857250"/>
          </a:xfrm>
        </p:spPr>
        <p:txBody>
          <a:bodyPr>
            <a:noAutofit/>
          </a:bodyPr>
          <a:lstStyle/>
          <a:p>
            <a:r>
              <a:rPr lang="en-US" sz="2400" b="1" dirty="0">
                <a:solidFill>
                  <a:srgbClr val="002D73"/>
                </a:solidFill>
                <a:latin typeface="Arial" panose="020B0604020202020204" pitchFamily="34" charset="0"/>
              </a:rPr>
              <a:t>NYS Infant Mortality Collaborative Improvement &amp; Innovation Network (NYS IM CoIIN)</a:t>
            </a:r>
            <a:endParaRPr lang="en-US" sz="2400" dirty="0">
              <a:solidFill>
                <a:srgbClr val="002D73"/>
              </a:solidFill>
              <a:latin typeface="Arial" panose="020B0604020202020204" pitchFamily="34" charset="0"/>
            </a:endParaRPr>
          </a:p>
        </p:txBody>
      </p:sp>
    </p:spTree>
    <p:extLst>
      <p:ext uri="{BB962C8B-B14F-4D97-AF65-F5344CB8AC3E}">
        <p14:creationId xmlns:p14="http://schemas.microsoft.com/office/powerpoint/2010/main" val="15075095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0467" y="1474815"/>
            <a:ext cx="7603066" cy="3192116"/>
          </a:xfrm>
        </p:spPr>
        <p:txBody>
          <a:bodyPr>
            <a:normAutofit/>
          </a:bodyPr>
          <a:lstStyle/>
          <a:p>
            <a:pPr marL="0" indent="0" algn="ctr">
              <a:buNone/>
            </a:pPr>
            <a:r>
              <a:rPr lang="en-US" sz="2400" dirty="0">
                <a:latin typeface="+mn-lt"/>
              </a:rPr>
              <a:t>A comprehensive, coordinated geographically structured system of care organized around a series of Regional Perinatal Centers (RPCs), each supporting and providing clinical expertise, education and quality improvement to a group of affiliate hospitals. </a:t>
            </a:r>
          </a:p>
        </p:txBody>
      </p:sp>
      <p:sp>
        <p:nvSpPr>
          <p:cNvPr id="3" name="Title 3">
            <a:extLst>
              <a:ext uri="{FF2B5EF4-FFF2-40B4-BE49-F238E27FC236}">
                <a16:creationId xmlns:a16="http://schemas.microsoft.com/office/drawing/2014/main" id="{C965590B-1194-4002-A33F-83715CD0F8F3}"/>
              </a:ext>
            </a:extLst>
          </p:cNvPr>
          <p:cNvSpPr>
            <a:spLocks noGrp="1"/>
          </p:cNvSpPr>
          <p:nvPr>
            <p:ph type="title"/>
          </p:nvPr>
        </p:nvSpPr>
        <p:spPr>
          <a:xfrm>
            <a:off x="345550" y="371380"/>
            <a:ext cx="8334375" cy="857250"/>
          </a:xfrm>
        </p:spPr>
        <p:txBody>
          <a:bodyPr>
            <a:noAutofit/>
          </a:bodyPr>
          <a:lstStyle/>
          <a:p>
            <a:r>
              <a:rPr lang="en-US" sz="4000" b="1" dirty="0">
                <a:solidFill>
                  <a:srgbClr val="002D73"/>
                </a:solidFill>
                <a:latin typeface="Arial" panose="020B0604020202020204" pitchFamily="34" charset="0"/>
              </a:rPr>
              <a:t>Perinatal Regionalization</a:t>
            </a:r>
            <a:endParaRPr lang="en-US" sz="4000" dirty="0">
              <a:solidFill>
                <a:srgbClr val="002D73"/>
              </a:solidFill>
              <a:latin typeface="Arial" panose="020B0604020202020204" pitchFamily="34" charset="0"/>
            </a:endParaRPr>
          </a:p>
        </p:txBody>
      </p:sp>
    </p:spTree>
    <p:extLst>
      <p:ext uri="{BB962C8B-B14F-4D97-AF65-F5344CB8AC3E}">
        <p14:creationId xmlns:p14="http://schemas.microsoft.com/office/powerpoint/2010/main" val="3666165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46074" y="1331844"/>
            <a:ext cx="8333851" cy="3204796"/>
          </a:xfrm>
        </p:spPr>
        <p:txBody>
          <a:bodyPr>
            <a:normAutofit fontScale="92500" lnSpcReduction="10000"/>
          </a:bodyPr>
          <a:lstStyle/>
          <a:p>
            <a:r>
              <a:rPr lang="en-US" sz="2400" dirty="0">
                <a:latin typeface="+mn-lt"/>
              </a:rPr>
              <a:t>To ensure that women and their babies will have ready access to the services they need through:</a:t>
            </a:r>
          </a:p>
          <a:p>
            <a:pPr marL="800100" lvl="1" indent="-342900">
              <a:buFont typeface="Arial" panose="020B0604020202020204" pitchFamily="34" charset="0"/>
              <a:buChar char="•"/>
            </a:pPr>
            <a:r>
              <a:rPr lang="en-US" dirty="0">
                <a:latin typeface="+mn-lt"/>
              </a:rPr>
              <a:t>Ensuring access to an expert health care team</a:t>
            </a:r>
          </a:p>
          <a:p>
            <a:pPr marL="800100" lvl="1" indent="-342900">
              <a:buFont typeface="Arial" panose="020B0604020202020204" pitchFamily="34" charset="0"/>
              <a:buChar char="•"/>
            </a:pPr>
            <a:r>
              <a:rPr lang="en-US" dirty="0">
                <a:latin typeface="+mn-lt"/>
              </a:rPr>
              <a:t>Ensuring high quality, comprehensive care for women and babies</a:t>
            </a:r>
          </a:p>
          <a:p>
            <a:pPr marL="800100" lvl="1" indent="-342900">
              <a:buFont typeface="Arial" panose="020B0604020202020204" pitchFamily="34" charset="0"/>
              <a:buChar char="•"/>
            </a:pPr>
            <a:r>
              <a:rPr lang="en-US" dirty="0">
                <a:latin typeface="+mn-lt"/>
              </a:rPr>
              <a:t>Maximizing resources of the various facilities across the state – centralizes technology</a:t>
            </a:r>
          </a:p>
          <a:p>
            <a:pPr marL="800100" lvl="1" indent="-342900">
              <a:buFont typeface="Arial" panose="020B0604020202020204" pitchFamily="34" charset="0"/>
              <a:buChar char="•"/>
            </a:pPr>
            <a:r>
              <a:rPr lang="en-US" dirty="0">
                <a:latin typeface="+mn-lt"/>
              </a:rPr>
              <a:t>Allows for ongoing quality improvement to better ensure quality services across all levels of perinatal care</a:t>
            </a:r>
          </a:p>
          <a:p>
            <a:pPr marL="0" indent="0">
              <a:buNone/>
            </a:pPr>
            <a:endParaRPr lang="en-US" dirty="0">
              <a:latin typeface="+mn-lt"/>
            </a:endParaRPr>
          </a:p>
        </p:txBody>
      </p:sp>
      <p:sp>
        <p:nvSpPr>
          <p:cNvPr id="3" name="Title 3">
            <a:extLst>
              <a:ext uri="{FF2B5EF4-FFF2-40B4-BE49-F238E27FC236}">
                <a16:creationId xmlns:a16="http://schemas.microsoft.com/office/drawing/2014/main" id="{75940FFD-96F7-4975-B2B2-EBB1F163F855}"/>
              </a:ext>
            </a:extLst>
          </p:cNvPr>
          <p:cNvSpPr>
            <a:spLocks noGrp="1"/>
          </p:cNvSpPr>
          <p:nvPr>
            <p:ph type="title"/>
          </p:nvPr>
        </p:nvSpPr>
        <p:spPr>
          <a:xfrm>
            <a:off x="345550" y="371380"/>
            <a:ext cx="8334375" cy="857250"/>
          </a:xfrm>
        </p:spPr>
        <p:txBody>
          <a:bodyPr>
            <a:noAutofit/>
          </a:bodyPr>
          <a:lstStyle/>
          <a:p>
            <a:r>
              <a:rPr lang="en-US" sz="4000" b="1" dirty="0">
                <a:solidFill>
                  <a:srgbClr val="002D73"/>
                </a:solidFill>
                <a:latin typeface="Arial" panose="020B0604020202020204" pitchFamily="34" charset="0"/>
              </a:rPr>
              <a:t>Perinatal Regionalization</a:t>
            </a:r>
            <a:endParaRPr lang="en-US" sz="4000" dirty="0">
              <a:solidFill>
                <a:srgbClr val="002D73"/>
              </a:solidFill>
              <a:latin typeface="Arial" panose="020B0604020202020204" pitchFamily="34" charset="0"/>
            </a:endParaRPr>
          </a:p>
        </p:txBody>
      </p:sp>
    </p:spTree>
    <p:extLst>
      <p:ext uri="{BB962C8B-B14F-4D97-AF65-F5344CB8AC3E}">
        <p14:creationId xmlns:p14="http://schemas.microsoft.com/office/powerpoint/2010/main" val="1480202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72757" y="1087438"/>
            <a:ext cx="8066925" cy="4056062"/>
          </a:xfrm>
        </p:spPr>
        <p:txBody>
          <a:bodyPr>
            <a:normAutofit/>
          </a:bodyPr>
          <a:lstStyle/>
          <a:p>
            <a:r>
              <a:rPr lang="en-US" sz="1700" dirty="0">
                <a:latin typeface="+mn-lt"/>
              </a:rPr>
              <a:t>Priority of the Council on Women and Girls</a:t>
            </a:r>
          </a:p>
          <a:p>
            <a:r>
              <a:rPr lang="en-US" sz="1700" dirty="0">
                <a:latin typeface="+mn-lt"/>
              </a:rPr>
              <a:t>A multidisciplinary review of each maternal death</a:t>
            </a:r>
          </a:p>
          <a:p>
            <a:r>
              <a:rPr lang="en-US" sz="1700" dirty="0">
                <a:latin typeface="+mn-lt"/>
              </a:rPr>
              <a:t>A more complete assessment of:</a:t>
            </a:r>
          </a:p>
          <a:p>
            <a:pPr lvl="1"/>
            <a:r>
              <a:rPr lang="en-US" sz="1700" dirty="0">
                <a:latin typeface="+mn-lt"/>
              </a:rPr>
              <a:t> Causes of death</a:t>
            </a:r>
          </a:p>
          <a:p>
            <a:pPr lvl="1"/>
            <a:r>
              <a:rPr lang="en-US" sz="1700" dirty="0">
                <a:latin typeface="+mn-lt"/>
              </a:rPr>
              <a:t> Factors leading to death</a:t>
            </a:r>
          </a:p>
          <a:p>
            <a:pPr lvl="1"/>
            <a:r>
              <a:rPr lang="en-US" sz="1700" dirty="0">
                <a:latin typeface="+mn-lt"/>
              </a:rPr>
              <a:t> Preventability</a:t>
            </a:r>
          </a:p>
          <a:p>
            <a:pPr lvl="1"/>
            <a:r>
              <a:rPr lang="en-US" sz="1700" dirty="0">
                <a:latin typeface="+mn-lt"/>
              </a:rPr>
              <a:t> Opportunities for intervention</a:t>
            </a:r>
          </a:p>
          <a:p>
            <a:r>
              <a:rPr lang="en-US" sz="1700" dirty="0">
                <a:latin typeface="+mn-lt"/>
              </a:rPr>
              <a:t>Translate trends and issues to action</a:t>
            </a:r>
          </a:p>
          <a:p>
            <a:pPr lvl="1"/>
            <a:r>
              <a:rPr lang="en-US" sz="1700" dirty="0">
                <a:latin typeface="+mn-lt"/>
              </a:rPr>
              <a:t>Collaborate to develop Issue Briefs, Grand Rounds</a:t>
            </a:r>
          </a:p>
          <a:p>
            <a:pPr lvl="1"/>
            <a:r>
              <a:rPr lang="en-US" sz="1700" dirty="0">
                <a:latin typeface="+mn-lt"/>
              </a:rPr>
              <a:t>Quality improvement projects</a:t>
            </a:r>
          </a:p>
          <a:p>
            <a:pPr lvl="2"/>
            <a:r>
              <a:rPr lang="en-US" sz="1300" dirty="0">
                <a:latin typeface="+mn-lt"/>
              </a:rPr>
              <a:t>Working collaboratively with partners (NYSDOH, ACOG, GNYHA, HANYS, RPCs) </a:t>
            </a:r>
          </a:p>
          <a:p>
            <a:pPr lvl="1"/>
            <a:r>
              <a:rPr lang="en-US" sz="1700" dirty="0">
                <a:latin typeface="+mn-lt"/>
              </a:rPr>
              <a:t>Issue maternal mortality report</a:t>
            </a:r>
          </a:p>
          <a:p>
            <a:pPr lvl="1"/>
            <a:endParaRPr lang="en-US" sz="2600" dirty="0">
              <a:latin typeface="+mn-lt"/>
            </a:endParaRPr>
          </a:p>
          <a:p>
            <a:pPr lvl="1"/>
            <a:endParaRPr lang="en-US" sz="2600" dirty="0">
              <a:latin typeface="+mn-lt"/>
            </a:endParaRPr>
          </a:p>
          <a:p>
            <a:endParaRPr lang="en-US" sz="2800" dirty="0">
              <a:latin typeface="+mn-lt"/>
            </a:endParaRPr>
          </a:p>
        </p:txBody>
      </p:sp>
      <p:sp>
        <p:nvSpPr>
          <p:cNvPr id="6" name="TextBox 5">
            <a:extLst>
              <a:ext uri="{FF2B5EF4-FFF2-40B4-BE49-F238E27FC236}">
                <a16:creationId xmlns:a16="http://schemas.microsoft.com/office/drawing/2014/main" id="{972AADCD-54BE-4F90-879F-9137DB936D8A}"/>
              </a:ext>
            </a:extLst>
          </p:cNvPr>
          <p:cNvSpPr txBox="1"/>
          <p:nvPr/>
        </p:nvSpPr>
        <p:spPr>
          <a:xfrm>
            <a:off x="572757" y="441428"/>
            <a:ext cx="7986539" cy="646331"/>
          </a:xfrm>
          <a:prstGeom prst="rect">
            <a:avLst/>
          </a:prstGeom>
          <a:noFill/>
        </p:spPr>
        <p:txBody>
          <a:bodyPr wrap="square" rtlCol="0">
            <a:spAutoFit/>
          </a:bodyPr>
          <a:lstStyle/>
          <a:p>
            <a:pPr algn="ctr"/>
            <a:r>
              <a:rPr lang="en-US" sz="3600" b="1" dirty="0">
                <a:solidFill>
                  <a:srgbClr val="002D73"/>
                </a:solidFill>
                <a:latin typeface="Arial" panose="020B0604020202020204" pitchFamily="34" charset="0"/>
                <a:cs typeface="Arial" panose="020B0604020202020204" pitchFamily="34" charset="0"/>
              </a:rPr>
              <a:t>Maternal Mortality Review Board</a:t>
            </a:r>
          </a:p>
        </p:txBody>
      </p:sp>
    </p:spTree>
    <p:extLst>
      <p:ext uri="{BB962C8B-B14F-4D97-AF65-F5344CB8AC3E}">
        <p14:creationId xmlns:p14="http://schemas.microsoft.com/office/powerpoint/2010/main" val="2044127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C60C-6B6A-4CAA-980C-6618DDA19514}"/>
              </a:ext>
            </a:extLst>
          </p:cNvPr>
          <p:cNvSpPr>
            <a:spLocks noGrp="1"/>
          </p:cNvSpPr>
          <p:nvPr>
            <p:ph type="title"/>
          </p:nvPr>
        </p:nvSpPr>
        <p:spPr>
          <a:xfrm>
            <a:off x="457200" y="206374"/>
            <a:ext cx="8229600" cy="993775"/>
          </a:xfrm>
        </p:spPr>
        <p:txBody>
          <a:bodyPr>
            <a:normAutofit/>
          </a:bodyPr>
          <a:lstStyle/>
          <a:p>
            <a:r>
              <a:rPr lang="en-US" sz="2400" dirty="0">
                <a:solidFill>
                  <a:schemeClr val="tx2"/>
                </a:solidFill>
              </a:rPr>
              <a:t>Governor Cuomo’s Initiative</a:t>
            </a:r>
            <a:br>
              <a:rPr lang="en-US" sz="2400" dirty="0">
                <a:solidFill>
                  <a:schemeClr val="tx2"/>
                </a:solidFill>
              </a:rPr>
            </a:br>
            <a:r>
              <a:rPr lang="en-US" sz="2400" dirty="0">
                <a:solidFill>
                  <a:schemeClr val="tx2"/>
                </a:solidFill>
              </a:rPr>
              <a:t>Maternal Mortality and Reduce Racial Disparities</a:t>
            </a:r>
          </a:p>
        </p:txBody>
      </p:sp>
      <p:sp>
        <p:nvSpPr>
          <p:cNvPr id="3" name="Content Placeholder 2">
            <a:extLst>
              <a:ext uri="{FF2B5EF4-FFF2-40B4-BE49-F238E27FC236}">
                <a16:creationId xmlns:a16="http://schemas.microsoft.com/office/drawing/2014/main" id="{F567EBA1-E7CF-4F06-A3B8-8CA66215EAE8}"/>
              </a:ext>
            </a:extLst>
          </p:cNvPr>
          <p:cNvSpPr>
            <a:spLocks noGrp="1"/>
          </p:cNvSpPr>
          <p:nvPr>
            <p:ph idx="1"/>
          </p:nvPr>
        </p:nvSpPr>
        <p:spPr/>
        <p:txBody>
          <a:bodyPr>
            <a:normAutofit lnSpcReduction="10000"/>
          </a:bodyPr>
          <a:lstStyle/>
          <a:p>
            <a:r>
              <a:rPr lang="en-US" sz="2000" dirty="0"/>
              <a:t>Taskforce on Maternal Mortality and Disparate Racial Outcomes</a:t>
            </a:r>
          </a:p>
          <a:p>
            <a:r>
              <a:rPr lang="en-US" sz="2000" dirty="0"/>
              <a:t>Establish Maternal Mortality Review Board</a:t>
            </a:r>
          </a:p>
          <a:p>
            <a:r>
              <a:rPr lang="en-US" sz="2000" dirty="0"/>
              <a:t>Best Practice Summit with Hospitals and OB-GYNs</a:t>
            </a:r>
          </a:p>
          <a:p>
            <a:r>
              <a:rPr lang="en-US" sz="2000" dirty="0"/>
              <a:t>Pilot the Expansion of Medicaid Coverage for Doulas</a:t>
            </a:r>
          </a:p>
          <a:p>
            <a:r>
              <a:rPr lang="en-US" sz="2000" dirty="0"/>
              <a:t>Support Centering Pregnancy Demonstrations</a:t>
            </a:r>
          </a:p>
          <a:p>
            <a:r>
              <a:rPr lang="en-US" sz="2000" dirty="0"/>
              <a:t>Require Continuing Medical Education and Curriculum Development</a:t>
            </a:r>
          </a:p>
          <a:p>
            <a:r>
              <a:rPr lang="en-US" sz="2000" dirty="0"/>
              <a:t>Expand the New York State Perinatal Quality Collaborative</a:t>
            </a:r>
          </a:p>
          <a:p>
            <a:r>
              <a:rPr lang="en-US" sz="2000" dirty="0"/>
              <a:t>Launch Commissioner Listening Sessions</a:t>
            </a:r>
          </a:p>
          <a:p>
            <a:pPr marL="0" indent="0">
              <a:buNone/>
            </a:pPr>
            <a:endParaRPr lang="en-US" sz="1200" dirty="0"/>
          </a:p>
          <a:p>
            <a:pPr marL="0" indent="0">
              <a:buNone/>
            </a:pPr>
            <a:r>
              <a:rPr lang="en-US" sz="1200" dirty="0"/>
              <a:t>Press Release April 23, 2018. Governor Cuomo Announces Comprehensive Initiative to Target Maternal</a:t>
            </a:r>
          </a:p>
          <a:p>
            <a:pPr marL="0" indent="0">
              <a:buNone/>
            </a:pPr>
            <a:r>
              <a:rPr lang="en-US" sz="1200" dirty="0"/>
              <a:t>Mortality and Reduce Racial Disparities in Outcomes</a:t>
            </a:r>
          </a:p>
        </p:txBody>
      </p:sp>
    </p:spTree>
    <p:extLst>
      <p:ext uri="{BB962C8B-B14F-4D97-AF65-F5344CB8AC3E}">
        <p14:creationId xmlns:p14="http://schemas.microsoft.com/office/powerpoint/2010/main" val="2851240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654D9E-EF3C-481D-89F6-C445483A7063}"/>
              </a:ext>
            </a:extLst>
          </p:cNvPr>
          <p:cNvSpPr/>
          <p:nvPr/>
        </p:nvSpPr>
        <p:spPr>
          <a:xfrm>
            <a:off x="435356" y="300932"/>
            <a:ext cx="8351197" cy="769441"/>
          </a:xfrm>
          <a:prstGeom prst="rect">
            <a:avLst/>
          </a:prstGeom>
        </p:spPr>
        <p:txBody>
          <a:bodyPr wrap="none">
            <a:spAutoFit/>
          </a:bodyPr>
          <a:lstStyle/>
          <a:p>
            <a:r>
              <a:rPr lang="en-US" sz="4400" b="1" dirty="0">
                <a:solidFill>
                  <a:srgbClr val="002D73"/>
                </a:solidFill>
                <a:latin typeface="Arial" panose="020B0604020202020204" pitchFamily="34" charset="0"/>
                <a:cs typeface="Arial" panose="020B0604020202020204" pitchFamily="34" charset="0"/>
              </a:rPr>
              <a:t>Maternal Mortality in New York</a:t>
            </a:r>
          </a:p>
        </p:txBody>
      </p:sp>
      <p:graphicFrame>
        <p:nvGraphicFramePr>
          <p:cNvPr id="3" name="Object 2">
            <a:extLst>
              <a:ext uri="{FF2B5EF4-FFF2-40B4-BE49-F238E27FC236}">
                <a16:creationId xmlns:a16="http://schemas.microsoft.com/office/drawing/2014/main" id="{E1349C0D-C891-4409-92DE-A2D6AEBD0005}"/>
              </a:ext>
            </a:extLst>
          </p:cNvPr>
          <p:cNvGraphicFramePr>
            <a:graphicFrameLocks noChangeAspect="1"/>
          </p:cNvGraphicFramePr>
          <p:nvPr>
            <p:extLst>
              <p:ext uri="{D42A27DB-BD31-4B8C-83A1-F6EECF244321}">
                <p14:modId xmlns:p14="http://schemas.microsoft.com/office/powerpoint/2010/main" val="2761989406"/>
              </p:ext>
            </p:extLst>
          </p:nvPr>
        </p:nvGraphicFramePr>
        <p:xfrm>
          <a:off x="435356" y="1041900"/>
          <a:ext cx="2638435" cy="3414500"/>
        </p:xfrm>
        <a:graphic>
          <a:graphicData uri="http://schemas.openxmlformats.org/presentationml/2006/ole">
            <mc:AlternateContent xmlns:mc="http://schemas.openxmlformats.org/markup-compatibility/2006">
              <mc:Choice xmlns:v="urn:schemas-microsoft-com:vml" Requires="v">
                <p:oleObj spid="_x0000_s1126" name="Acrobat Document" r:id="rId4" imgW="5829108" imgH="7543672" progId="AcroExch.Document.DC">
                  <p:embed/>
                </p:oleObj>
              </mc:Choice>
              <mc:Fallback>
                <p:oleObj name="Acrobat Document" r:id="rId4" imgW="5829108" imgH="7543672" progId="AcroExch.Document.DC">
                  <p:embed/>
                  <p:pic>
                    <p:nvPicPr>
                      <p:cNvPr id="3" name="Object 2">
                        <a:extLst>
                          <a:ext uri="{FF2B5EF4-FFF2-40B4-BE49-F238E27FC236}">
                            <a16:creationId xmlns:a16="http://schemas.microsoft.com/office/drawing/2014/main" id="{E1349C0D-C891-4409-92DE-A2D6AEBD0005}"/>
                          </a:ext>
                        </a:extLst>
                      </p:cNvPr>
                      <p:cNvPicPr/>
                      <p:nvPr/>
                    </p:nvPicPr>
                    <p:blipFill>
                      <a:blip r:embed="rId5"/>
                      <a:stretch>
                        <a:fillRect/>
                      </a:stretch>
                    </p:blipFill>
                    <p:spPr>
                      <a:xfrm>
                        <a:off x="435356" y="1041900"/>
                        <a:ext cx="2638435" cy="3414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3AA1C5E7-BDAB-4B80-9E1F-EB2C23ECC2AB}"/>
              </a:ext>
            </a:extLst>
          </p:cNvPr>
          <p:cNvGraphicFramePr>
            <a:graphicFrameLocks noChangeAspect="1"/>
          </p:cNvGraphicFramePr>
          <p:nvPr>
            <p:extLst>
              <p:ext uri="{D42A27DB-BD31-4B8C-83A1-F6EECF244321}">
                <p14:modId xmlns:p14="http://schemas.microsoft.com/office/powerpoint/2010/main" val="4192914534"/>
              </p:ext>
            </p:extLst>
          </p:nvPr>
        </p:nvGraphicFramePr>
        <p:xfrm>
          <a:off x="3777437" y="1070373"/>
          <a:ext cx="2594432" cy="3357554"/>
        </p:xfrm>
        <a:graphic>
          <a:graphicData uri="http://schemas.openxmlformats.org/presentationml/2006/ole">
            <mc:AlternateContent xmlns:mc="http://schemas.openxmlformats.org/markup-compatibility/2006">
              <mc:Choice xmlns:v="urn:schemas-microsoft-com:vml" Requires="v">
                <p:oleObj spid="_x0000_s1127" name="Acrobat Document" r:id="rId6" imgW="5829108" imgH="7543672" progId="AcroExch.Document.DC">
                  <p:embed/>
                </p:oleObj>
              </mc:Choice>
              <mc:Fallback>
                <p:oleObj name="Acrobat Document" r:id="rId6" imgW="5829108" imgH="7543672" progId="AcroExch.Document.DC">
                  <p:embed/>
                  <p:pic>
                    <p:nvPicPr>
                      <p:cNvPr id="5" name="Object 4">
                        <a:extLst>
                          <a:ext uri="{FF2B5EF4-FFF2-40B4-BE49-F238E27FC236}">
                            <a16:creationId xmlns:a16="http://schemas.microsoft.com/office/drawing/2014/main" id="{3AA1C5E7-BDAB-4B80-9E1F-EB2C23ECC2AB}"/>
                          </a:ext>
                        </a:extLst>
                      </p:cNvPr>
                      <p:cNvPicPr/>
                      <p:nvPr/>
                    </p:nvPicPr>
                    <p:blipFill>
                      <a:blip r:embed="rId7"/>
                      <a:stretch>
                        <a:fillRect/>
                      </a:stretch>
                    </p:blipFill>
                    <p:spPr>
                      <a:xfrm>
                        <a:off x="3777437" y="1070373"/>
                        <a:ext cx="2594432" cy="3357554"/>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A763BCE-B518-4821-B571-B57B484255CC}"/>
              </a:ext>
            </a:extLst>
          </p:cNvPr>
          <p:cNvSpPr txBox="1"/>
          <p:nvPr/>
        </p:nvSpPr>
        <p:spPr>
          <a:xfrm>
            <a:off x="309723" y="4561073"/>
            <a:ext cx="3084123" cy="400110"/>
          </a:xfrm>
          <a:prstGeom prst="rect">
            <a:avLst/>
          </a:prstGeom>
          <a:noFill/>
        </p:spPr>
        <p:txBody>
          <a:bodyPr wrap="square" rtlCol="0">
            <a:spAutoFit/>
          </a:bodyPr>
          <a:lstStyle/>
          <a:p>
            <a:r>
              <a:rPr lang="en-US" sz="1000" dirty="0">
                <a:hlinkClick r:id="rId8"/>
              </a:rPr>
              <a:t>https://www.health.ny.gov/community/adults/women/docs/maternal_mortality_review_2006-2008.pdf</a:t>
            </a:r>
            <a:endParaRPr lang="en-US" sz="1000" dirty="0"/>
          </a:p>
        </p:txBody>
      </p:sp>
      <p:sp>
        <p:nvSpPr>
          <p:cNvPr id="8" name="TextBox 7">
            <a:extLst>
              <a:ext uri="{FF2B5EF4-FFF2-40B4-BE49-F238E27FC236}">
                <a16:creationId xmlns:a16="http://schemas.microsoft.com/office/drawing/2014/main" id="{CB103797-B341-45B8-A2F5-9675F74FFAE4}"/>
              </a:ext>
            </a:extLst>
          </p:cNvPr>
          <p:cNvSpPr txBox="1"/>
          <p:nvPr/>
        </p:nvSpPr>
        <p:spPr>
          <a:xfrm>
            <a:off x="3546059" y="4547073"/>
            <a:ext cx="3057188" cy="400110"/>
          </a:xfrm>
          <a:prstGeom prst="rect">
            <a:avLst/>
          </a:prstGeom>
          <a:noFill/>
        </p:spPr>
        <p:txBody>
          <a:bodyPr wrap="square" rtlCol="0">
            <a:spAutoFit/>
          </a:bodyPr>
          <a:lstStyle/>
          <a:p>
            <a:r>
              <a:rPr lang="en-US" sz="1000" dirty="0">
                <a:hlinkClick r:id="rId9"/>
              </a:rPr>
              <a:t>https://www.health.ny.gov/community/adults/women/docs/maternal_mortality_review_2012-2013.pdf</a:t>
            </a:r>
            <a:r>
              <a:rPr lang="en-US" sz="1000" dirty="0"/>
              <a:t> </a:t>
            </a:r>
          </a:p>
        </p:txBody>
      </p:sp>
    </p:spTree>
    <p:extLst>
      <p:ext uri="{BB962C8B-B14F-4D97-AF65-F5344CB8AC3E}">
        <p14:creationId xmlns:p14="http://schemas.microsoft.com/office/powerpoint/2010/main" val="212437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3880" y="440225"/>
            <a:ext cx="8658011" cy="461665"/>
          </a:xfrm>
          <a:prstGeom prst="rect">
            <a:avLst/>
          </a:prstGeom>
          <a:noFill/>
        </p:spPr>
        <p:txBody>
          <a:bodyPr wrap="none" rtlCol="0">
            <a:spAutoFit/>
          </a:bodyPr>
          <a:lstStyle/>
          <a:p>
            <a:r>
              <a:rPr lang="en-US" sz="2400" b="1" dirty="0">
                <a:solidFill>
                  <a:srgbClr val="002D73"/>
                </a:solidFill>
                <a:latin typeface="Arial" panose="020B0604020202020204" pitchFamily="34" charset="0"/>
                <a:cs typeface="Arial" panose="020B0604020202020204" pitchFamily="34" charset="0"/>
              </a:rPr>
              <a:t>Trends in Maternal Mortality as Reported in Vital Records*</a:t>
            </a:r>
          </a:p>
        </p:txBody>
      </p:sp>
      <p:sp>
        <p:nvSpPr>
          <p:cNvPr id="7" name="TextBox 6"/>
          <p:cNvSpPr txBox="1"/>
          <p:nvPr/>
        </p:nvSpPr>
        <p:spPr>
          <a:xfrm>
            <a:off x="117446" y="4662347"/>
            <a:ext cx="6870583"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*Causes of death from death records A34, O00-O95,O98-O99. </a:t>
            </a:r>
          </a:p>
          <a:p>
            <a:r>
              <a:rPr lang="en-US" sz="1000" dirty="0">
                <a:latin typeface="Arial" panose="020B0604020202020204" pitchFamily="34" charset="0"/>
                <a:cs typeface="Arial" panose="020B0604020202020204" pitchFamily="34" charset="0"/>
              </a:rPr>
              <a:t>2000-2014 data from NY Vital Records. 2015 NY and national data from CDC Wonder database.</a:t>
            </a:r>
          </a:p>
        </p:txBody>
      </p:sp>
      <p:pic>
        <p:nvPicPr>
          <p:cNvPr id="2" name="Picture 1">
            <a:extLst>
              <a:ext uri="{FF2B5EF4-FFF2-40B4-BE49-F238E27FC236}">
                <a16:creationId xmlns:a16="http://schemas.microsoft.com/office/drawing/2014/main" id="{03CAAC6E-BB24-4365-855B-28669FB1C5BF}"/>
              </a:ext>
            </a:extLst>
          </p:cNvPr>
          <p:cNvPicPr>
            <a:picLocks noChangeAspect="1"/>
          </p:cNvPicPr>
          <p:nvPr/>
        </p:nvPicPr>
        <p:blipFill>
          <a:blip r:embed="rId3"/>
          <a:stretch>
            <a:fillRect/>
          </a:stretch>
        </p:blipFill>
        <p:spPr>
          <a:xfrm>
            <a:off x="603160" y="999759"/>
            <a:ext cx="7509899" cy="3333887"/>
          </a:xfrm>
          <a:prstGeom prst="rect">
            <a:avLst/>
          </a:prstGeom>
        </p:spPr>
      </p:pic>
    </p:spTree>
    <p:extLst>
      <p:ext uri="{BB962C8B-B14F-4D97-AF65-F5344CB8AC3E}">
        <p14:creationId xmlns:p14="http://schemas.microsoft.com/office/powerpoint/2010/main" val="1932154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9C794F-89F1-4B37-8C26-90E2C9D08276}"/>
              </a:ext>
            </a:extLst>
          </p:cNvPr>
          <p:cNvSpPr/>
          <p:nvPr/>
        </p:nvSpPr>
        <p:spPr>
          <a:xfrm>
            <a:off x="-1" y="388035"/>
            <a:ext cx="8927615" cy="830997"/>
          </a:xfrm>
          <a:prstGeom prst="rect">
            <a:avLst/>
          </a:prstGeom>
        </p:spPr>
        <p:txBody>
          <a:bodyPr wrap="square">
            <a:spAutoFit/>
          </a:bodyPr>
          <a:lstStyle/>
          <a:p>
            <a:pPr algn="ctr"/>
            <a:r>
              <a:rPr lang="en-US" sz="2400" b="1" dirty="0">
                <a:solidFill>
                  <a:srgbClr val="002D73"/>
                </a:solidFill>
                <a:latin typeface="Arial" panose="020B0604020202020204" pitchFamily="34" charset="0"/>
                <a:cs typeface="Arial" panose="020B0604020202020204" pitchFamily="34" charset="0"/>
              </a:rPr>
              <a:t>Trends in Maternal Mortality as Reported in Vital Records* by Race</a:t>
            </a:r>
          </a:p>
        </p:txBody>
      </p:sp>
      <p:pic>
        <p:nvPicPr>
          <p:cNvPr id="8" name="Picture 7">
            <a:extLst>
              <a:ext uri="{FF2B5EF4-FFF2-40B4-BE49-F238E27FC236}">
                <a16:creationId xmlns:a16="http://schemas.microsoft.com/office/drawing/2014/main" id="{3D523005-9B2F-4F84-80F2-3377FF6E6FB8}"/>
              </a:ext>
            </a:extLst>
          </p:cNvPr>
          <p:cNvPicPr>
            <a:picLocks noChangeAspect="1"/>
          </p:cNvPicPr>
          <p:nvPr/>
        </p:nvPicPr>
        <p:blipFill>
          <a:blip r:embed="rId3"/>
          <a:stretch>
            <a:fillRect/>
          </a:stretch>
        </p:blipFill>
        <p:spPr>
          <a:xfrm>
            <a:off x="666979" y="1219032"/>
            <a:ext cx="5845569" cy="3480744"/>
          </a:xfrm>
          <a:prstGeom prst="rect">
            <a:avLst/>
          </a:prstGeom>
        </p:spPr>
      </p:pic>
      <p:sp>
        <p:nvSpPr>
          <p:cNvPr id="10" name="TextBox 9">
            <a:extLst>
              <a:ext uri="{FF2B5EF4-FFF2-40B4-BE49-F238E27FC236}">
                <a16:creationId xmlns:a16="http://schemas.microsoft.com/office/drawing/2014/main" id="{77FCD297-36DB-4920-A9F7-640FF8DC2768}"/>
              </a:ext>
            </a:extLst>
          </p:cNvPr>
          <p:cNvSpPr txBox="1"/>
          <p:nvPr/>
        </p:nvSpPr>
        <p:spPr>
          <a:xfrm>
            <a:off x="0" y="4743390"/>
            <a:ext cx="6870583"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*Causes of death from death records A34, O00-O95,O98-O99. </a:t>
            </a:r>
          </a:p>
          <a:p>
            <a:r>
              <a:rPr lang="en-US" sz="1000" dirty="0">
                <a:latin typeface="Arial" panose="020B0604020202020204" pitchFamily="34" charset="0"/>
                <a:cs typeface="Arial" panose="020B0604020202020204" pitchFamily="34" charset="0"/>
              </a:rPr>
              <a:t>National maternal mortality trends derived from CDC Wonder Database available at https://wonder.cdc.gov/</a:t>
            </a:r>
          </a:p>
        </p:txBody>
      </p:sp>
    </p:spTree>
    <p:extLst>
      <p:ext uri="{BB962C8B-B14F-4D97-AF65-F5344CB8AC3E}">
        <p14:creationId xmlns:p14="http://schemas.microsoft.com/office/powerpoint/2010/main" val="3280878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47" y="402028"/>
            <a:ext cx="9323294" cy="857250"/>
          </a:xfrm>
        </p:spPr>
        <p:txBody>
          <a:bodyPr>
            <a:normAutofit/>
          </a:bodyPr>
          <a:lstStyle/>
          <a:p>
            <a:r>
              <a:rPr lang="en-US" sz="2400" b="1" dirty="0">
                <a:solidFill>
                  <a:srgbClr val="002D73"/>
                </a:solidFill>
              </a:rPr>
              <a:t>NYS Maternal Deaths: MMR vs Vital Statistics 2013</a:t>
            </a:r>
          </a:p>
        </p:txBody>
      </p:sp>
      <p:graphicFrame>
        <p:nvGraphicFramePr>
          <p:cNvPr id="4" name="Table 3">
            <a:extLst>
              <a:ext uri="{FF2B5EF4-FFF2-40B4-BE49-F238E27FC236}">
                <a16:creationId xmlns:a16="http://schemas.microsoft.com/office/drawing/2014/main" id="{73E7C572-B0B7-426A-A6C9-A0F5A2D5954E}"/>
              </a:ext>
            </a:extLst>
          </p:cNvPr>
          <p:cNvGraphicFramePr>
            <a:graphicFrameLocks noGrp="1"/>
          </p:cNvGraphicFramePr>
          <p:nvPr>
            <p:extLst>
              <p:ext uri="{D42A27DB-BD31-4B8C-83A1-F6EECF244321}">
                <p14:modId xmlns:p14="http://schemas.microsoft.com/office/powerpoint/2010/main" val="560159560"/>
              </p:ext>
            </p:extLst>
          </p:nvPr>
        </p:nvGraphicFramePr>
        <p:xfrm>
          <a:off x="349624" y="1561726"/>
          <a:ext cx="8561294" cy="2026920"/>
        </p:xfrm>
        <a:graphic>
          <a:graphicData uri="http://schemas.openxmlformats.org/drawingml/2006/table">
            <a:tbl>
              <a:tblPr firstRow="1" bandRow="1">
                <a:tableStyleId>{5C22544A-7EE6-4342-B048-85BDC9FD1C3A}</a:tableStyleId>
              </a:tblPr>
              <a:tblGrid>
                <a:gridCol w="1676238">
                  <a:extLst>
                    <a:ext uri="{9D8B030D-6E8A-4147-A177-3AD203B41FA5}">
                      <a16:colId xmlns:a16="http://schemas.microsoft.com/office/drawing/2014/main" val="2527823021"/>
                    </a:ext>
                  </a:extLst>
                </a:gridCol>
                <a:gridCol w="1227049">
                  <a:extLst>
                    <a:ext uri="{9D8B030D-6E8A-4147-A177-3AD203B41FA5}">
                      <a16:colId xmlns:a16="http://schemas.microsoft.com/office/drawing/2014/main" val="3316799697"/>
                    </a:ext>
                  </a:extLst>
                </a:gridCol>
                <a:gridCol w="1570331">
                  <a:extLst>
                    <a:ext uri="{9D8B030D-6E8A-4147-A177-3AD203B41FA5}">
                      <a16:colId xmlns:a16="http://schemas.microsoft.com/office/drawing/2014/main" val="1658284971"/>
                    </a:ext>
                  </a:extLst>
                </a:gridCol>
                <a:gridCol w="2411438">
                  <a:extLst>
                    <a:ext uri="{9D8B030D-6E8A-4147-A177-3AD203B41FA5}">
                      <a16:colId xmlns:a16="http://schemas.microsoft.com/office/drawing/2014/main" val="4001409365"/>
                    </a:ext>
                  </a:extLst>
                </a:gridCol>
                <a:gridCol w="1676238">
                  <a:extLst>
                    <a:ext uri="{9D8B030D-6E8A-4147-A177-3AD203B41FA5}">
                      <a16:colId xmlns:a16="http://schemas.microsoft.com/office/drawing/2014/main" val="4181309624"/>
                    </a:ext>
                  </a:extLst>
                </a:gridCol>
              </a:tblGrid>
              <a:tr h="370840">
                <a:tc>
                  <a:txBody>
                    <a:bodyPr/>
                    <a:lstStyle/>
                    <a:p>
                      <a:endParaRPr lang="en-US" dirty="0"/>
                    </a:p>
                  </a:txBody>
                  <a:tcPr/>
                </a:tc>
                <a:tc>
                  <a:txBody>
                    <a:bodyPr/>
                    <a:lstStyle/>
                    <a:p>
                      <a:r>
                        <a:rPr lang="en-US" dirty="0"/>
                        <a:t>Number in MMR</a:t>
                      </a:r>
                    </a:p>
                  </a:txBody>
                  <a:tcPr/>
                </a:tc>
                <a:tc>
                  <a:txBody>
                    <a:bodyPr/>
                    <a:lstStyle/>
                    <a:p>
                      <a:r>
                        <a:rPr lang="en-US" dirty="0"/>
                        <a:t>Number in Vital Statistics</a:t>
                      </a:r>
                    </a:p>
                  </a:txBody>
                  <a:tcPr/>
                </a:tc>
                <a:tc>
                  <a:txBody>
                    <a:bodyPr/>
                    <a:lstStyle/>
                    <a:p>
                      <a:r>
                        <a:rPr lang="en-US" dirty="0"/>
                        <a:t>Maternal Mortality Rate Comparison: MMR vs Vital Statistics</a:t>
                      </a:r>
                    </a:p>
                  </a:txBody>
                  <a:tcPr/>
                </a:tc>
                <a:tc rowSpan="2">
                  <a:txBody>
                    <a:bodyPr/>
                    <a:lstStyle/>
                    <a:p>
                      <a:r>
                        <a:rPr lang="en-US" dirty="0">
                          <a:solidFill>
                            <a:schemeClr val="tx1"/>
                          </a:solidFill>
                        </a:rPr>
                        <a:t>Black to white Ratios: MMR vs Vital Statistics</a:t>
                      </a:r>
                    </a:p>
                  </a:txBody>
                  <a:tcPr>
                    <a:solidFill>
                      <a:schemeClr val="bg1"/>
                    </a:solidFill>
                  </a:tcPr>
                </a:tc>
                <a:extLst>
                  <a:ext uri="{0D108BD9-81ED-4DB2-BD59-A6C34878D82A}">
                    <a16:rowId xmlns:a16="http://schemas.microsoft.com/office/drawing/2014/main" val="2905701817"/>
                  </a:ext>
                </a:extLst>
              </a:tr>
              <a:tr h="370840">
                <a:tc>
                  <a:txBody>
                    <a:bodyPr/>
                    <a:lstStyle/>
                    <a:p>
                      <a:r>
                        <a:rPr lang="en-US" b="1" dirty="0"/>
                        <a:t>Total</a:t>
                      </a:r>
                    </a:p>
                  </a:txBody>
                  <a:tcPr/>
                </a:tc>
                <a:tc>
                  <a:txBody>
                    <a:bodyPr/>
                    <a:lstStyle/>
                    <a:p>
                      <a:pPr algn="ctr"/>
                      <a:r>
                        <a:rPr lang="en-US" dirty="0"/>
                        <a:t>23</a:t>
                      </a:r>
                    </a:p>
                  </a:txBody>
                  <a:tcPr/>
                </a:tc>
                <a:tc>
                  <a:txBody>
                    <a:bodyPr/>
                    <a:lstStyle/>
                    <a:p>
                      <a:pPr algn="ctr"/>
                      <a:r>
                        <a:rPr lang="en-US" dirty="0"/>
                        <a:t>42</a:t>
                      </a:r>
                    </a:p>
                  </a:txBody>
                  <a:tcPr/>
                </a:tc>
                <a:tc>
                  <a:txBody>
                    <a:bodyPr/>
                    <a:lstStyle/>
                    <a:p>
                      <a:pPr algn="ctr"/>
                      <a:r>
                        <a:rPr lang="en-US" dirty="0"/>
                        <a:t>9.8 vs 17.9</a:t>
                      </a:r>
                    </a:p>
                  </a:txBody>
                  <a:tcPr/>
                </a:tc>
                <a:tc vMerge="1">
                  <a:txBody>
                    <a:bodyPr/>
                    <a:lstStyle/>
                    <a:p>
                      <a:pPr algn="ctr"/>
                      <a:endParaRPr lang="en-US" dirty="0"/>
                    </a:p>
                  </a:txBody>
                  <a:tcPr/>
                </a:tc>
                <a:extLst>
                  <a:ext uri="{0D108BD9-81ED-4DB2-BD59-A6C34878D82A}">
                    <a16:rowId xmlns:a16="http://schemas.microsoft.com/office/drawing/2014/main" val="1352171161"/>
                  </a:ext>
                </a:extLst>
              </a:tr>
              <a:tr h="370840">
                <a:tc>
                  <a:txBody>
                    <a:bodyPr/>
                    <a:lstStyle/>
                    <a:p>
                      <a:r>
                        <a:rPr lang="en-US" b="1" dirty="0"/>
                        <a:t>Black mothers</a:t>
                      </a:r>
                    </a:p>
                  </a:txBody>
                  <a:tcPr/>
                </a:tc>
                <a:tc>
                  <a:txBody>
                    <a:bodyPr/>
                    <a:lstStyle/>
                    <a:p>
                      <a:pPr algn="ctr"/>
                      <a:r>
                        <a:rPr lang="en-US" dirty="0"/>
                        <a:t>8</a:t>
                      </a:r>
                    </a:p>
                  </a:txBody>
                  <a:tcPr/>
                </a:tc>
                <a:tc>
                  <a:txBody>
                    <a:bodyPr/>
                    <a:lstStyle/>
                    <a:p>
                      <a:pPr algn="ctr"/>
                      <a:r>
                        <a:rPr lang="en-US" dirty="0"/>
                        <a:t>19</a:t>
                      </a:r>
                    </a:p>
                  </a:txBody>
                  <a:tcPr/>
                </a:tc>
                <a:tc>
                  <a:txBody>
                    <a:bodyPr/>
                    <a:lstStyle/>
                    <a:p>
                      <a:pPr algn="ctr"/>
                      <a:r>
                        <a:rPr lang="en-US" dirty="0"/>
                        <a:t>19.6 vs 46.6</a:t>
                      </a:r>
                    </a:p>
                  </a:txBody>
                  <a:tcPr/>
                </a:tc>
                <a:tc rowSpan="2">
                  <a:txBody>
                    <a:bodyPr/>
                    <a:lstStyle/>
                    <a:p>
                      <a:pPr algn="ctr">
                        <a:lnSpc>
                          <a:spcPct val="200000"/>
                        </a:lnSpc>
                      </a:pPr>
                      <a:r>
                        <a:rPr lang="en-US" dirty="0"/>
                        <a:t>2.6 vs 3.4</a:t>
                      </a:r>
                    </a:p>
                  </a:txBody>
                  <a:tcPr/>
                </a:tc>
                <a:extLst>
                  <a:ext uri="{0D108BD9-81ED-4DB2-BD59-A6C34878D82A}">
                    <a16:rowId xmlns:a16="http://schemas.microsoft.com/office/drawing/2014/main" val="2436204359"/>
                  </a:ext>
                </a:extLst>
              </a:tr>
              <a:tr h="370840">
                <a:tc>
                  <a:txBody>
                    <a:bodyPr/>
                    <a:lstStyle/>
                    <a:p>
                      <a:r>
                        <a:rPr lang="en-US" b="1" dirty="0"/>
                        <a:t>White mothers</a:t>
                      </a:r>
                    </a:p>
                  </a:txBody>
                  <a:tcPr/>
                </a:tc>
                <a:tc>
                  <a:txBody>
                    <a:bodyPr/>
                    <a:lstStyle/>
                    <a:p>
                      <a:pPr algn="ctr"/>
                      <a:r>
                        <a:rPr lang="en-US" dirty="0"/>
                        <a:t>11</a:t>
                      </a:r>
                    </a:p>
                  </a:txBody>
                  <a:tcPr/>
                </a:tc>
                <a:tc>
                  <a:txBody>
                    <a:bodyPr/>
                    <a:lstStyle/>
                    <a:p>
                      <a:pPr algn="ctr"/>
                      <a:r>
                        <a:rPr lang="en-US" dirty="0"/>
                        <a:t>20</a:t>
                      </a:r>
                    </a:p>
                  </a:txBody>
                  <a:tcPr/>
                </a:tc>
                <a:tc>
                  <a:txBody>
                    <a:bodyPr/>
                    <a:lstStyle/>
                    <a:p>
                      <a:pPr algn="ctr"/>
                      <a:r>
                        <a:rPr lang="en-US" dirty="0"/>
                        <a:t>7.6 vs 13.9</a:t>
                      </a:r>
                    </a:p>
                  </a:txBody>
                  <a:tcPr/>
                </a:tc>
                <a:tc vMerge="1">
                  <a:txBody>
                    <a:bodyPr/>
                    <a:lstStyle/>
                    <a:p>
                      <a:pPr algn="ctr"/>
                      <a:endParaRPr lang="en-US" dirty="0"/>
                    </a:p>
                  </a:txBody>
                  <a:tcPr/>
                </a:tc>
                <a:extLst>
                  <a:ext uri="{0D108BD9-81ED-4DB2-BD59-A6C34878D82A}">
                    <a16:rowId xmlns:a16="http://schemas.microsoft.com/office/drawing/2014/main" val="2729056517"/>
                  </a:ext>
                </a:extLst>
              </a:tr>
            </a:tbl>
          </a:graphicData>
        </a:graphic>
      </p:graphicFrame>
    </p:spTree>
    <p:extLst>
      <p:ext uri="{BB962C8B-B14F-4D97-AF65-F5344CB8AC3E}">
        <p14:creationId xmlns:p14="http://schemas.microsoft.com/office/powerpoint/2010/main" val="2994380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3F1806-F994-4465-AA03-94AFC837BC3D}"/>
              </a:ext>
            </a:extLst>
          </p:cNvPr>
          <p:cNvSpPr>
            <a:spLocks noGrp="1"/>
          </p:cNvSpPr>
          <p:nvPr>
            <p:ph type="title"/>
          </p:nvPr>
        </p:nvSpPr>
        <p:spPr>
          <a:xfrm>
            <a:off x="457200" y="320675"/>
            <a:ext cx="8229600" cy="857250"/>
          </a:xfrm>
        </p:spPr>
        <p:txBody>
          <a:bodyPr>
            <a:normAutofit/>
          </a:bodyPr>
          <a:lstStyle/>
          <a:p>
            <a:r>
              <a:rPr lang="en-US" sz="3200" b="1" dirty="0">
                <a:solidFill>
                  <a:srgbClr val="002D73"/>
                </a:solidFill>
                <a:latin typeface="Arial" panose="020B0604020202020204" pitchFamily="34" charset="0"/>
              </a:rPr>
              <a:t>Maternal Mortality Disparities in NYS</a:t>
            </a:r>
            <a:endParaRPr lang="en-US" sz="3200" dirty="0"/>
          </a:p>
        </p:txBody>
      </p:sp>
      <p:sp>
        <p:nvSpPr>
          <p:cNvPr id="6" name="Content Placeholder 5">
            <a:extLst>
              <a:ext uri="{FF2B5EF4-FFF2-40B4-BE49-F238E27FC236}">
                <a16:creationId xmlns:a16="http://schemas.microsoft.com/office/drawing/2014/main" id="{4CF02155-A50A-4599-80F7-816BD488C798}"/>
              </a:ext>
            </a:extLst>
          </p:cNvPr>
          <p:cNvSpPr>
            <a:spLocks noGrp="1"/>
          </p:cNvSpPr>
          <p:nvPr>
            <p:ph idx="1"/>
          </p:nvPr>
        </p:nvSpPr>
        <p:spPr>
          <a:xfrm>
            <a:off x="457200" y="1270488"/>
            <a:ext cx="8229600" cy="3394075"/>
          </a:xfrm>
        </p:spPr>
        <p:txBody>
          <a:bodyPr>
            <a:normAutofit/>
          </a:bodyPr>
          <a:lstStyle/>
          <a:p>
            <a:pPr marL="0" indent="0">
              <a:buNone/>
            </a:pPr>
            <a:r>
              <a:rPr lang="en-US" sz="2400" dirty="0">
                <a:latin typeface="+mn-lt"/>
              </a:rPr>
              <a:t>Racial disparities in maternal deaths are significant</a:t>
            </a:r>
          </a:p>
          <a:p>
            <a:r>
              <a:rPr lang="en-US" sz="2400" dirty="0">
                <a:latin typeface="+mn-lt"/>
              </a:rPr>
              <a:t>The Black to White mortality ratio peaked in 2006 at 6 to 1</a:t>
            </a:r>
          </a:p>
          <a:p>
            <a:r>
              <a:rPr lang="en-US" sz="2400" dirty="0">
                <a:latin typeface="+mn-lt"/>
              </a:rPr>
              <a:t>Decreased to 5 to 1 in 2009</a:t>
            </a:r>
          </a:p>
          <a:p>
            <a:r>
              <a:rPr lang="en-US" sz="2400" dirty="0">
                <a:latin typeface="+mn-lt"/>
              </a:rPr>
              <a:t>Continued to decrease to reach 3.4 to 1 in 2013</a:t>
            </a:r>
          </a:p>
          <a:p>
            <a:r>
              <a:rPr lang="en-US" sz="2400" dirty="0">
                <a:latin typeface="+mn-lt"/>
              </a:rPr>
              <a:t>Decreased to 2.8 to 1 in 2015</a:t>
            </a:r>
          </a:p>
        </p:txBody>
      </p:sp>
    </p:spTree>
    <p:extLst>
      <p:ext uri="{BB962C8B-B14F-4D97-AF65-F5344CB8AC3E}">
        <p14:creationId xmlns:p14="http://schemas.microsoft.com/office/powerpoint/2010/main" val="417355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DE7870F-F9C4-47A7-81F4-E211C77A00EF}"/>
              </a:ext>
            </a:extLst>
          </p:cNvPr>
          <p:cNvSpPr>
            <a:spLocks noGrp="1"/>
          </p:cNvSpPr>
          <p:nvPr>
            <p:ph type="title"/>
          </p:nvPr>
        </p:nvSpPr>
        <p:spPr>
          <a:xfrm>
            <a:off x="457200" y="342900"/>
            <a:ext cx="8229600" cy="857250"/>
          </a:xfrm>
        </p:spPr>
        <p:txBody>
          <a:bodyPr>
            <a:normAutofit/>
          </a:bodyPr>
          <a:lstStyle/>
          <a:p>
            <a:r>
              <a:rPr lang="en-US" sz="3200" b="1" dirty="0">
                <a:solidFill>
                  <a:srgbClr val="002D73"/>
                </a:solidFill>
                <a:latin typeface="+mn-lt"/>
              </a:rPr>
              <a:t>Maternal Mortality Review Initiative</a:t>
            </a:r>
          </a:p>
        </p:txBody>
      </p:sp>
      <p:sp>
        <p:nvSpPr>
          <p:cNvPr id="6" name="Content Placeholder 2">
            <a:extLst>
              <a:ext uri="{FF2B5EF4-FFF2-40B4-BE49-F238E27FC236}">
                <a16:creationId xmlns:a16="http://schemas.microsoft.com/office/drawing/2014/main" id="{47A5DE13-77AB-4A8B-836C-CA015A969B86}"/>
              </a:ext>
            </a:extLst>
          </p:cNvPr>
          <p:cNvSpPr>
            <a:spLocks noGrp="1"/>
          </p:cNvSpPr>
          <p:nvPr>
            <p:ph idx="1"/>
          </p:nvPr>
        </p:nvSpPr>
        <p:spPr>
          <a:xfrm>
            <a:off x="457200" y="1200150"/>
            <a:ext cx="8229600" cy="3394075"/>
          </a:xfrm>
        </p:spPr>
        <p:txBody>
          <a:bodyPr>
            <a:normAutofit lnSpcReduction="10000"/>
          </a:bodyPr>
          <a:lstStyle/>
          <a:p>
            <a:r>
              <a:rPr lang="en-US" sz="2800" dirty="0">
                <a:latin typeface="+mn-lt"/>
              </a:rPr>
              <a:t>Convened a multidisciplinary committee in 2010</a:t>
            </a:r>
          </a:p>
          <a:p>
            <a:endParaRPr lang="en-US" sz="2400" dirty="0">
              <a:latin typeface="+mn-lt"/>
            </a:endParaRPr>
          </a:p>
          <a:p>
            <a:r>
              <a:rPr lang="en-US" sz="2800" dirty="0">
                <a:latin typeface="+mn-lt"/>
              </a:rPr>
              <a:t>Comprehensive population based examination of maternal mortality</a:t>
            </a:r>
          </a:p>
          <a:p>
            <a:endParaRPr lang="en-US" sz="2400" dirty="0">
              <a:latin typeface="+mn-lt"/>
            </a:endParaRPr>
          </a:p>
          <a:p>
            <a:r>
              <a:rPr lang="en-US" sz="2800" dirty="0">
                <a:latin typeface="+mn-lt"/>
              </a:rPr>
              <a:t>Recommendations for focus and participation in education, developing materials, and quality improvement</a:t>
            </a:r>
          </a:p>
        </p:txBody>
      </p:sp>
    </p:spTree>
    <p:extLst>
      <p:ext uri="{BB962C8B-B14F-4D97-AF65-F5344CB8AC3E}">
        <p14:creationId xmlns:p14="http://schemas.microsoft.com/office/powerpoint/2010/main" val="4083470222"/>
      </p:ext>
    </p:extLst>
  </p:cSld>
  <p:clrMapOvr>
    <a:masterClrMapping/>
  </p:clrMapOvr>
</p:sld>
</file>

<file path=ppt/theme/theme1.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431f608-3179-4c6c-9d6a-714513036f83"/>
    <Tags xmlns="62f438e4-69e5-4331-9870-d6cc9158befd" xsi:nil="true"/>
    <Initiative xmlns="62f438e4-69e5-4331-9870-d6cc9158befd" xsi:nil="true"/>
    <TaxKeywordTaxHTField xmlns="2431f608-3179-4c6c-9d6a-714513036f83">
      <Terms xmlns="http://schemas.microsoft.com/office/infopath/2007/PartnerControls"/>
    </TaxKeywordTaxHTField>
    <Vendor_x0020_ID xmlns="62f438e4-69e5-4331-9870-d6cc9158befd" xsi:nil="true"/>
    <Year xmlns="62f438e4-69e5-4331-9870-d6cc9158befd" xsi:nil="true"/>
    <Unit_x0020_Name xmlns="62f438e4-69e5-4331-9870-d6cc9158befd" xsi:nil="true"/>
    <Bureau_x0020_Name xmlns="62f438e4-69e5-4331-9870-d6cc9158befd">DFHBMCH</Bureau_x0020_Name>
    <_dlc_DocId xmlns="2431f608-3179-4c6c-9d6a-714513036f83">JEHMXFMYTYYC-5-98173</_dlc_DocId>
    <_dlc_DocIdUrl xmlns="2431f608-3179-4c6c-9d6a-714513036f83">
      <Url>http://cchsharepoint/sites/DFHBMCH/_layouts/DocIdRedir.aspx?ID=JEHMXFMYTYYC-5-98173</Url>
      <Description>JEHMXFMYTYYC-5-98173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8C5C8BB6B47449A3CFB9978907F9AF" ma:contentTypeVersion="13" ma:contentTypeDescription="Create a new document." ma:contentTypeScope="" ma:versionID="78a3c63f0af4dd3ed0e2ebebef076ea8">
  <xsd:schema xmlns:xsd="http://www.w3.org/2001/XMLSchema" xmlns:xs="http://www.w3.org/2001/XMLSchema" xmlns:p="http://schemas.microsoft.com/office/2006/metadata/properties" xmlns:ns2="62f438e4-69e5-4331-9870-d6cc9158befd" xmlns:ns3="2431f608-3179-4c6c-9d6a-714513036f83" targetNamespace="http://schemas.microsoft.com/office/2006/metadata/properties" ma:root="true" ma:fieldsID="1c6f402bbc0fb1b95ab09f3f108379b2" ns2:_="" ns3:_="">
    <xsd:import namespace="62f438e4-69e5-4331-9870-d6cc9158befd"/>
    <xsd:import namespace="2431f608-3179-4c6c-9d6a-714513036f83"/>
    <xsd:element name="properties">
      <xsd:complexType>
        <xsd:sequence>
          <xsd:element name="documentManagement">
            <xsd:complexType>
              <xsd:all>
                <xsd:element ref="ns2:Tags" minOccurs="0"/>
                <xsd:element ref="ns2:Unit_x0020_Name" minOccurs="0"/>
                <xsd:element ref="ns2:Initiative" minOccurs="0"/>
                <xsd:element ref="ns2:Year" minOccurs="0"/>
                <xsd:element ref="ns2:Vendor_x0020_ID" minOccurs="0"/>
                <xsd:element ref="ns2:Bureau_x0020_Name"/>
                <xsd:element ref="ns3:_dlc_DocIdPersistId" minOccurs="0"/>
                <xsd:element ref="ns3:TaxKeywordTaxHTField" minOccurs="0"/>
                <xsd:element ref="ns3:TaxCatchAll" minOccurs="0"/>
                <xsd:element ref="ns3:_dlc_DocId" minOccurs="0"/>
                <xsd:element ref="ns3:_dlc_DocId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f438e4-69e5-4331-9870-d6cc9158befd" elementFormDefault="qualified">
    <xsd:import namespace="http://schemas.microsoft.com/office/2006/documentManagement/types"/>
    <xsd:import namespace="http://schemas.microsoft.com/office/infopath/2007/PartnerControls"/>
    <xsd:element name="Tags" ma:index="2" nillable="true" ma:displayName="Tags" ma:format="Dropdown" ma:indexed="true" ma:internalName="Tags">
      <xsd:simpleType>
        <xsd:restriction base="dms:Choice">
          <xsd:enumeration value="Agenda"/>
          <xsd:enumeration value="Article"/>
          <xsd:enumeration value="B-1184"/>
          <xsd:enumeration value="Brief"/>
          <xsd:enumeration value="Budget"/>
          <xsd:enumeration value="Budget Modification"/>
          <xsd:enumeration value="COLA"/>
          <xsd:enumeration value="Commissioner"/>
          <xsd:enumeration value="Contact Information"/>
          <xsd:enumeration value="Contract"/>
          <xsd:enumeration value="Correspondence"/>
          <xsd:enumeration value="Data"/>
          <xsd:enumeration value="Data Request"/>
          <xsd:enumeration value="Division Request"/>
          <xsd:enumeration value="Documentation"/>
          <xsd:enumeration value="ECC"/>
          <xsd:enumeration value="Emergency Contact Info"/>
          <xsd:enumeration value="Evaluation"/>
          <xsd:enumeration value="Executive Deputy Clearance"/>
          <xsd:enumeration value="Expenditure Plan"/>
          <xsd:enumeration value="Federal Funding Applications"/>
          <xsd:enumeration value="FOIL"/>
          <xsd:enumeration value="Form"/>
          <xsd:enumeration value="Funding Matrix"/>
          <xsd:enumeration value="Grants"/>
          <xsd:enumeration value="Guidance"/>
          <xsd:enumeration value="IFA"/>
          <xsd:enumeration value="Interview"/>
          <xsd:enumeration value="Inventory"/>
          <xsd:enumeration value="IRB"/>
          <xsd:enumeration value="Laws &amp; Regs"/>
          <xsd:enumeration value="Legislative"/>
          <xsd:enumeration value="Manuscript"/>
          <xsd:enumeration value="Map"/>
          <xsd:enumeration value="Media/PR"/>
          <xsd:enumeration value="Medicaid"/>
          <xsd:enumeration value="Meeting minutes"/>
          <xsd:enumeration value="MOU"/>
          <xsd:enumeration value="NOGA"/>
          <xsd:enumeration value="Picture/Graphic"/>
          <xsd:enumeration value="Policy"/>
          <xsd:enumeration value="Presentations"/>
          <xsd:enumeration value="Procurement"/>
          <xsd:enumeration value="Program Evaluation"/>
          <xsd:enumeration value="Purchasing"/>
          <xsd:enumeration value="Recruitment"/>
          <xsd:enumeration value="Reference Manual"/>
          <xsd:enumeration value="Reports - Annual"/>
          <xsd:enumeration value="Reports - General"/>
          <xsd:enumeration value="Reports - Monthly"/>
          <xsd:enumeration value="Reports - Quarterly"/>
          <xsd:enumeration value="Resources"/>
          <xsd:enumeration value="Site Visit"/>
          <xsd:enumeration value="Spreadsheet"/>
          <xsd:enumeration value="Survey"/>
          <xsd:enumeration value="Tracking"/>
          <xsd:enumeration value="Training"/>
          <xsd:enumeration value="Travel"/>
          <xsd:enumeration value="Voucher"/>
          <xsd:enumeration value="VR"/>
          <xsd:enumeration value="Webinar"/>
          <xsd:enumeration value="Workplan"/>
          <xsd:enumeration value="Written Directive"/>
        </xsd:restriction>
      </xsd:simpleType>
    </xsd:element>
    <xsd:element name="Unit_x0020_Name" ma:index="3" nillable="true" ma:displayName="Unit Name" ma:format="Dropdown" ma:internalName="Unit_x0020_Name">
      <xsd:simpleType>
        <xsd:restriction base="dms:Choice">
          <xsd:enumeration value="BMCH"/>
          <xsd:enumeration value="AHU"/>
          <xsd:enumeration value="AU"/>
          <xsd:enumeration value="CBHU"/>
          <xsd:enumeration value="CPU"/>
          <xsd:enumeration value="DARS"/>
          <xsd:enumeration value="RCSVPP"/>
          <xsd:enumeration value="Division"/>
          <xsd:enumeration value="Center Admin"/>
          <xsd:enumeration value="OPH Admin"/>
          <xsd:enumeration value="Misc."/>
        </xsd:restriction>
      </xsd:simpleType>
    </xsd:element>
    <xsd:element name="Initiative" ma:index="4" nillable="true" ma:displayName="Initiative" ma:format="Dropdown" ma:internalName="Initiative">
      <xsd:simpleType>
        <xsd:restriction base="dms:Choice">
          <xsd:enumeration value="ACT COE"/>
          <xsd:enumeration value="ACT for Youth"/>
          <xsd:enumeration value="AEPI"/>
          <xsd:enumeration value="AH"/>
          <xsd:enumeration value="APPS"/>
          <xsd:enumeration value="CAPP"/>
          <xsd:enumeration value="CBAPP"/>
          <xsd:enumeration value="CLPPP"/>
          <xsd:enumeration value="FTMNPI"/>
          <xsd:enumeration value="FPP"/>
          <xsd:enumeration value="GUHH"/>
          <xsd:enumeration value="ILSH"/>
          <xsd:enumeration value="Infertility"/>
          <xsd:enumeration value="LGBT"/>
          <xsd:enumeration value="MICHC"/>
          <xsd:enumeration value="MIECHV"/>
          <xsd:enumeration value="NFP"/>
          <xsd:enumeration value="Osteo"/>
          <xsd:enumeration value="PCAP"/>
          <xsd:enumeration value="PREP"/>
          <xsd:enumeration value="RCSVPP"/>
          <xsd:enumeration value="RLRC"/>
          <xsd:enumeration value="RPC"/>
          <xsd:enumeration value="SAFE"/>
          <xsd:enumeration value="SBHC"/>
          <xsd:enumeration value="SHPYL"/>
          <xsd:enumeration value="STYA"/>
        </xsd:restriction>
      </xsd:simpleType>
    </xsd:element>
    <xsd:element name="Year" ma:index="6" nillable="true" ma:displayName="Year" ma:format="Dropdown" ma:internalName="Year">
      <xsd:simpleType>
        <xsd:restriction base="dms:Choice">
          <xsd:enumeration value="1990"/>
          <xsd:enumeration value="1991"/>
          <xsd:enumeration value="1992"/>
          <xsd:enumeration value="1993"/>
          <xsd:enumeration value="1994"/>
          <xsd:enumeration value="1995"/>
          <xsd:enumeration value="1996"/>
          <xsd:enumeration value="1997"/>
          <xsd:enumeration value="1998"/>
          <xsd:enumeration value="1999"/>
          <xsd:enumeration value="2000"/>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restriction>
      </xsd:simpleType>
    </xsd:element>
    <xsd:element name="Vendor_x0020_ID" ma:index="7" nillable="true" ma:displayName="Vendor ID" ma:format="Dropdown" ma:internalName="Vendor_x0020_ID">
      <xsd:simpleType>
        <xsd:restriction base="dms:Choice">
          <xsd:enumeration value="1000000319"/>
          <xsd:enumeration value="1000000321"/>
          <xsd:enumeration value="1000000542"/>
          <xsd:enumeration value="1000000560"/>
          <xsd:enumeration value="1000000808"/>
          <xsd:enumeration value="1000000809"/>
          <xsd:enumeration value="1000001249"/>
          <xsd:enumeration value="1000001270"/>
          <xsd:enumeration value="1000001499"/>
          <xsd:enumeration value="1000001530"/>
          <xsd:enumeration value="1000001534"/>
          <xsd:enumeration value="1000001542"/>
          <xsd:enumeration value="1000001600"/>
          <xsd:enumeration value="1000002365"/>
          <xsd:enumeration value="1000002428"/>
          <xsd:enumeration value="1000002429"/>
          <xsd:enumeration value="1000002430"/>
          <xsd:enumeration value="1000002431"/>
          <xsd:enumeration value="1000002432"/>
          <xsd:enumeration value="1000002433"/>
          <xsd:enumeration value="1000002434"/>
          <xsd:enumeration value="1000002435"/>
          <xsd:enumeration value="1000002436"/>
          <xsd:enumeration value="1000002437"/>
          <xsd:enumeration value="1000002438"/>
          <xsd:enumeration value="1000002440"/>
          <xsd:enumeration value="1000002441"/>
          <xsd:enumeration value="1000002443"/>
          <xsd:enumeration value="1000002444"/>
          <xsd:enumeration value="1000002445"/>
          <xsd:enumeration value="1000002446"/>
          <xsd:enumeration value="1000002452"/>
          <xsd:enumeration value="1000002541"/>
          <xsd:enumeration value="1000002585"/>
          <xsd:enumeration value="1000002586"/>
          <xsd:enumeration value="1000002587"/>
          <xsd:enumeration value="1000002588"/>
          <xsd:enumeration value="1000002589"/>
          <xsd:enumeration value="1000002590"/>
          <xsd:enumeration value="1000002591"/>
          <xsd:enumeration value="1000002592"/>
          <xsd:enumeration value="1000002593"/>
          <xsd:enumeration value="1000002594"/>
          <xsd:enumeration value="1000002595"/>
          <xsd:enumeration value="1000002596"/>
          <xsd:enumeration value="1000002597"/>
          <xsd:enumeration value="1000002598"/>
          <xsd:enumeration value="1000002599"/>
          <xsd:enumeration value="1000002600"/>
          <xsd:enumeration value="1000002601"/>
          <xsd:enumeration value="1000002602"/>
          <xsd:enumeration value="1000002603"/>
          <xsd:enumeration value="1000002604"/>
          <xsd:enumeration value="1000003338"/>
          <xsd:enumeration value="1000003358"/>
          <xsd:enumeration value="1000003359"/>
          <xsd:enumeration value="1000003412"/>
          <xsd:enumeration value="1000003536"/>
          <xsd:enumeration value="1000003681"/>
          <xsd:enumeration value="1000003747"/>
          <xsd:enumeration value="1000004320"/>
          <xsd:enumeration value="1000004323"/>
          <xsd:enumeration value="1000004324"/>
          <xsd:enumeration value="1000004325"/>
          <xsd:enumeration value="1000004326"/>
          <xsd:enumeration value="1000004327"/>
          <xsd:enumeration value="1000004328"/>
          <xsd:enumeration value="1000004329"/>
          <xsd:enumeration value="1000004330"/>
          <xsd:enumeration value="1000004331"/>
          <xsd:enumeration value="1000004332"/>
          <xsd:enumeration value="1000004333"/>
          <xsd:enumeration value="1000004334"/>
          <xsd:enumeration value="1000004335"/>
          <xsd:enumeration value="1000004336"/>
          <xsd:enumeration value="1000004366"/>
          <xsd:enumeration value="1000005551"/>
          <xsd:enumeration value="1000005554"/>
          <xsd:enumeration value="1000005629"/>
          <xsd:enumeration value="1000005867"/>
          <xsd:enumeration value="1000006262"/>
          <xsd:enumeration value="1000006596"/>
          <xsd:enumeration value="1000006599"/>
          <xsd:enumeration value="1000006662"/>
          <xsd:enumeration value="1000006915"/>
          <xsd:enumeration value="1000006932"/>
          <xsd:enumeration value="1000007307"/>
          <xsd:enumeration value="1000007344"/>
          <xsd:enumeration value="1000007349"/>
          <xsd:enumeration value="1000007489"/>
          <xsd:enumeration value="1000007607"/>
          <xsd:enumeration value="1000007827"/>
          <xsd:enumeration value="1000008509"/>
          <xsd:enumeration value="1000008741"/>
          <xsd:enumeration value="1000011325"/>
          <xsd:enumeration value="1000011326"/>
          <xsd:enumeration value="1000011334"/>
          <xsd:enumeration value="1000011361"/>
          <xsd:enumeration value="1000011368"/>
          <xsd:enumeration value="1000011381"/>
          <xsd:enumeration value="1000011500"/>
          <xsd:enumeration value="1000011568"/>
          <xsd:enumeration value="1000011647"/>
          <xsd:enumeration value="1000011666"/>
          <xsd:enumeration value="1000011673"/>
          <xsd:enumeration value="1000011788"/>
          <xsd:enumeration value="1000012006"/>
          <xsd:enumeration value="1000012117"/>
          <xsd:enumeration value="1000012217"/>
          <xsd:enumeration value="1000012294"/>
          <xsd:enumeration value="1000012333"/>
          <xsd:enumeration value="1000012498"/>
          <xsd:enumeration value="1000012542"/>
          <xsd:enumeration value="1000012607"/>
          <xsd:enumeration value="1000012677"/>
          <xsd:enumeration value="1000012726"/>
          <xsd:enumeration value="1000012823"/>
          <xsd:enumeration value="1000012892"/>
          <xsd:enumeration value="1000012974"/>
          <xsd:enumeration value="1000013039"/>
          <xsd:enumeration value="1000013053"/>
          <xsd:enumeration value="1000013061"/>
          <xsd:enumeration value="1000013343"/>
          <xsd:enumeration value="1000013483"/>
          <xsd:enumeration value="1000013572"/>
          <xsd:enumeration value="1000013577"/>
          <xsd:enumeration value="1000013578"/>
          <xsd:enumeration value="1000013619"/>
          <xsd:enumeration value="1000013651"/>
          <xsd:enumeration value="1000013698"/>
          <xsd:enumeration value="1000013701"/>
          <xsd:enumeration value="1000013725"/>
          <xsd:enumeration value="1000013735"/>
          <xsd:enumeration value="1000013955"/>
          <xsd:enumeration value="1000014074"/>
          <xsd:enumeration value="1000014152"/>
          <xsd:enumeration value="1000014157"/>
          <xsd:enumeration value="1000014351"/>
          <xsd:enumeration value="1000014498"/>
          <xsd:enumeration value="1000014508"/>
          <xsd:enumeration value="1000014581"/>
          <xsd:enumeration value="1000014658"/>
          <xsd:enumeration value="1000014747"/>
          <xsd:enumeration value="1000014825"/>
          <xsd:enumeration value="1000014833"/>
          <xsd:enumeration value="1000014839"/>
          <xsd:enumeration value="1000014840"/>
          <xsd:enumeration value="1000015006"/>
          <xsd:enumeration value="1000015036"/>
          <xsd:enumeration value="1000015084"/>
          <xsd:enumeration value="1000015105"/>
          <xsd:enumeration value="1000015137"/>
          <xsd:enumeration value="1000015152"/>
          <xsd:enumeration value="1000015200"/>
          <xsd:enumeration value="1000015221"/>
          <xsd:enumeration value="1000015261"/>
          <xsd:enumeration value="1000015312"/>
          <xsd:enumeration value="1000015392"/>
          <xsd:enumeration value="1000015420"/>
          <xsd:enumeration value="1000015561"/>
          <xsd:enumeration value="1000015659"/>
          <xsd:enumeration value="1000015694"/>
          <xsd:enumeration value="1000015707"/>
          <xsd:enumeration value="1000015765"/>
          <xsd:enumeration value="1000016308"/>
          <xsd:enumeration value="1000016329"/>
          <xsd:enumeration value="1000016373"/>
          <xsd:enumeration value="1000016477"/>
          <xsd:enumeration value="1000016478"/>
          <xsd:enumeration value="1000017329"/>
          <xsd:enumeration value="1000017373"/>
          <xsd:enumeration value="1000017591"/>
          <xsd:enumeration value="1000018047"/>
          <xsd:enumeration value="1000018277"/>
          <xsd:enumeration value="1000018488"/>
          <xsd:enumeration value="1000018787"/>
          <xsd:enumeration value="1000021111"/>
          <xsd:enumeration value="1000021159"/>
          <xsd:enumeration value="1000023910"/>
          <xsd:enumeration value="1000024038"/>
          <xsd:enumeration value="1000024069"/>
          <xsd:enumeration value="1000024162"/>
          <xsd:enumeration value="1000024200"/>
          <xsd:enumeration value="1000024306"/>
          <xsd:enumeration value="1000024349"/>
          <xsd:enumeration value="1000024432"/>
          <xsd:enumeration value="1000024446"/>
          <xsd:enumeration value="1000024670"/>
          <xsd:enumeration value="1000025978"/>
          <xsd:enumeration value="1000025985"/>
          <xsd:enumeration value="1000026012"/>
          <xsd:enumeration value="1000026014"/>
          <xsd:enumeration value="1000026026"/>
          <xsd:enumeration value="1000026071"/>
          <xsd:enumeration value="1000026142"/>
          <xsd:enumeration value="1000026181"/>
          <xsd:enumeration value="1000026188"/>
          <xsd:enumeration value="1000026291"/>
          <xsd:enumeration value="1000026292"/>
          <xsd:enumeration value="1000026314"/>
          <xsd:enumeration value="1000026346"/>
          <xsd:enumeration value="1000026365"/>
          <xsd:enumeration value="1000026402"/>
          <xsd:enumeration value="1000026428"/>
          <xsd:enumeration value="1000026438"/>
          <xsd:enumeration value="1000026474"/>
          <xsd:enumeration value="1000026552"/>
          <xsd:enumeration value="1000026733"/>
          <xsd:enumeration value="1000026913"/>
          <xsd:enumeration value="1000026917"/>
          <xsd:enumeration value="1000027111"/>
          <xsd:enumeration value="1000027112"/>
          <xsd:enumeration value="1000027124"/>
          <xsd:enumeration value="1000027165"/>
          <xsd:enumeration value="1000027177"/>
          <xsd:enumeration value="1000027257"/>
          <xsd:enumeration value="1000027261"/>
          <xsd:enumeration value="1000027428"/>
          <xsd:enumeration value="1000027888"/>
          <xsd:enumeration value="1000028061"/>
          <xsd:enumeration value="1000028155"/>
          <xsd:enumeration value="1000028311"/>
          <xsd:enumeration value="1000028312"/>
          <xsd:enumeration value="1000028330"/>
          <xsd:enumeration value="1000028422"/>
          <xsd:enumeration value="1000028461"/>
          <xsd:enumeration value="1000028553"/>
          <xsd:enumeration value="1000028581"/>
          <xsd:enumeration value="1000028642"/>
          <xsd:enumeration value="1000028966"/>
          <xsd:enumeration value="1000028971"/>
          <xsd:enumeration value="1000029125"/>
          <xsd:enumeration value="1000029330"/>
          <xsd:enumeration value="1000029415"/>
          <xsd:enumeration value="1000029423"/>
          <xsd:enumeration value="1000029533"/>
          <xsd:enumeration value="1000029673"/>
          <xsd:enumeration value="1000030354"/>
          <xsd:enumeration value="1000030841"/>
          <xsd:enumeration value="1000030846"/>
          <xsd:enumeration value="1000036075"/>
          <xsd:enumeration value="1000036076"/>
          <xsd:enumeration value="1000037820"/>
          <xsd:enumeration value="1000039061"/>
          <xsd:enumeration value="1000039309"/>
          <xsd:enumeration value="1000039509"/>
          <xsd:enumeration value="1000039660"/>
          <xsd:enumeration value="1000039936"/>
          <xsd:enumeration value="1000040374"/>
          <xsd:enumeration value="1000041217"/>
          <xsd:enumeration value="1000051431"/>
          <xsd:enumeration value="1000054250"/>
          <xsd:enumeration value="1000054839"/>
          <xsd:enumeration value="1000055154"/>
          <xsd:enumeration value="1000055445"/>
          <xsd:enumeration value="1100001142"/>
          <xsd:enumeration value="1100016875"/>
          <xsd:enumeration value="1100017472"/>
          <xsd:enumeration value="1100017474"/>
          <xsd:enumeration value="1100017477"/>
          <xsd:enumeration value="1100017478"/>
          <xsd:enumeration value="1100017479"/>
          <xsd:enumeration value="1100017480"/>
          <xsd:enumeration value="1100017481"/>
          <xsd:enumeration value="1100017482"/>
          <xsd:enumeration value="1100017483"/>
          <xsd:enumeration value="1100017484"/>
          <xsd:enumeration value="1100017485"/>
          <xsd:enumeration value="1100017486"/>
          <xsd:enumeration value="1100017487"/>
          <xsd:enumeration value="1100017489"/>
          <xsd:enumeration value="1100017490"/>
          <xsd:enumeration value="1100029693"/>
        </xsd:restriction>
      </xsd:simpleType>
    </xsd:element>
    <xsd:element name="Bureau_x0020_Name" ma:index="9" ma:displayName="Bureau Name" ma:default="DFHBMCH" ma:format="Dropdown" ma:internalName="Bureau_x0020_Name">
      <xsd:simpleType>
        <xsd:restriction base="dms:Choice">
          <xsd:enumeration value="CCHADMIN"/>
          <xsd:enumeration value="CHRBCCDP"/>
          <xsd:enumeration value="CHRBCDER"/>
          <xsd:enumeration value="CHRBCE"/>
          <xsd:enumeration value="CHRBCDC"/>
          <xsd:enumeration value="CHRDCDP"/>
          <xsd:enumeration value="CHRBTC"/>
          <xsd:enumeration value="DFHBDH"/>
          <xsd:enumeration value="DFHBEI"/>
          <xsd:enumeration value="DFHBMCH"/>
          <xsd:enumeration value="DFHDIV"/>
          <xsd:enumeration value="DFHOMD"/>
          <xsd:enumeration value="EPIBCDC"/>
          <xsd:enumeration value="EPIBHAI"/>
          <xsd:enumeration value="EPIDIV"/>
          <xsd:enumeration value="EPIIMM"/>
          <xsd:enumeration value="EPISTAT"/>
          <xsd:enumeration value="EPITB"/>
          <xsd:enumeration value="OPHEXEC"/>
          <xsd:enumeration value="OPHP"/>
          <xsd:enumeration value="CCHOIT"/>
          <xsd:enumeration value="PHIPMO"/>
        </xsd:restriction>
      </xsd:simpleType>
    </xsd:element>
  </xsd:schema>
  <xsd:schema xmlns:xsd="http://www.w3.org/2001/XMLSchema" xmlns:xs="http://www.w3.org/2001/XMLSchema" xmlns:dms="http://schemas.microsoft.com/office/2006/documentManagement/types" xmlns:pc="http://schemas.microsoft.com/office/infopath/2007/PartnerControls" targetNamespace="2431f608-3179-4c6c-9d6a-714513036f83" elementFormDefault="qualified">
    <xsd:import namespace="http://schemas.microsoft.com/office/2006/documentManagement/types"/>
    <xsd:import namespace="http://schemas.microsoft.com/office/infopath/2007/PartnerControls"/>
    <xsd:element name="_dlc_DocIdPersistId" ma:index="10" nillable="true" ma:displayName="Persist ID" ma:description="Keep ID on add." ma:hidden="true" ma:internalName="_dlc_DocIdPersistId" ma:readOnly="true">
      <xsd:simpleType>
        <xsd:restriction base="dms:Boolean"/>
      </xsd:simpleType>
    </xsd:element>
    <xsd:element name="TaxKeywordTaxHTField" ma:index="12" nillable="true" ma:taxonomy="true" ma:internalName="TaxKeywordTaxHTField" ma:taxonomyFieldName="TaxKeyword" ma:displayName="Enterprise Keywords" ma:fieldId="{23f27201-bee3-471e-b2e7-b64fd8b7ca38}" ma:taxonomyMulti="true" ma:sspId="2f8cab03-a3bb-4bcc-b0ad-e32b3248d40f" ma:termSetId="00000000-0000-0000-0000-000000000000" ma:anchorId="00000000-0000-0000-0000-000000000000" ma:open="true" ma:isKeyword="true">
      <xsd:complexType>
        <xsd:sequence>
          <xsd:element ref="pc:Terms" minOccurs="0" maxOccurs="1"/>
        </xsd:sequence>
      </xsd:complexType>
    </xsd:element>
    <xsd:element name="TaxCatchAll" ma:index="13" nillable="true" ma:displayName="Taxonomy Catch All Column" ma:hidden="true" ma:list="{54d469a2-3e08-4d97-8505-5f1adbc77b12}" ma:internalName="TaxCatchAll" ma:showField="CatchAllData" ma:web="2431f608-3179-4c6c-9d6a-714513036f83">
      <xsd:complexType>
        <xsd:complexContent>
          <xsd:extension base="dms:MultiChoiceLookup">
            <xsd:sequence>
              <xsd:element name="Value" type="dms:Lookup" maxOccurs="unbounded" minOccurs="0" nillable="true"/>
            </xsd:sequence>
          </xsd:extension>
        </xsd:complexContent>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1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373712F-8FAF-4E78-8CC0-FB8B33919E50}">
  <ds:schemaRefs>
    <ds:schemaRef ds:uri="http://schemas.microsoft.com/sharepoint/v3/contenttype/forms"/>
  </ds:schemaRefs>
</ds:datastoreItem>
</file>

<file path=customXml/itemProps2.xml><?xml version="1.0" encoding="utf-8"?>
<ds:datastoreItem xmlns:ds="http://schemas.openxmlformats.org/officeDocument/2006/customXml" ds:itemID="{B3F86441-E60D-4495-9820-50FFC7B27329}">
  <ds:schemaRefs>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purl.org/dc/dcmitype/"/>
    <ds:schemaRef ds:uri="http://www.w3.org/XML/1998/namespace"/>
    <ds:schemaRef ds:uri="http://schemas.openxmlformats.org/package/2006/metadata/core-properties"/>
    <ds:schemaRef ds:uri="2431f608-3179-4c6c-9d6a-714513036f83"/>
    <ds:schemaRef ds:uri="62f438e4-69e5-4331-9870-d6cc9158befd"/>
  </ds:schemaRefs>
</ds:datastoreItem>
</file>

<file path=customXml/itemProps3.xml><?xml version="1.0" encoding="utf-8"?>
<ds:datastoreItem xmlns:ds="http://schemas.openxmlformats.org/officeDocument/2006/customXml" ds:itemID="{7953115B-EAE6-4789-B36B-5A4DAD844A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f438e4-69e5-4331-9870-d6cc9158befd"/>
    <ds:schemaRef ds:uri="2431f608-3179-4c6c-9d6a-714513036f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AC678ED-7D0C-4FF7-9611-9D5CE5B646E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26715</TotalTime>
  <Words>2641</Words>
  <Application>Microsoft Office PowerPoint</Application>
  <PresentationFormat>On-screen Show (16:9)</PresentationFormat>
  <Paragraphs>530</Paragraphs>
  <Slides>46</Slides>
  <Notes>31</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46</vt:i4>
      </vt:variant>
    </vt:vector>
  </HeadingPairs>
  <TitlesOfParts>
    <vt:vector size="54" baseType="lpstr">
      <vt:lpstr>Arial</vt:lpstr>
      <vt:lpstr>Calibri</vt:lpstr>
      <vt:lpstr>Times New Roman</vt:lpstr>
      <vt:lpstr>Wingdings</vt:lpstr>
      <vt:lpstr>Cover Master</vt:lpstr>
      <vt:lpstr>Section Master</vt:lpstr>
      <vt:lpstr>2_Custom Design</vt:lpstr>
      <vt:lpstr>Acrobat Document</vt:lpstr>
      <vt:lpstr>PowerPoint Presentation</vt:lpstr>
      <vt:lpstr>Presentation Overview</vt:lpstr>
      <vt:lpstr>PowerPoint Presentation</vt:lpstr>
      <vt:lpstr>PowerPoint Presentation</vt:lpstr>
      <vt:lpstr>PowerPoint Presentation</vt:lpstr>
      <vt:lpstr>PowerPoint Presentation</vt:lpstr>
      <vt:lpstr>NYS Maternal Deaths: MMR vs Vital Statistics 2013</vt:lpstr>
      <vt:lpstr>Maternal Mortality Disparities in NYS</vt:lpstr>
      <vt:lpstr>Maternal Mortality Review Initiative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Maternal Demographics</vt:lpstr>
      <vt:lpstr>Prenatal History</vt:lpstr>
      <vt:lpstr>Timing of Death</vt:lpstr>
      <vt:lpstr>Intrapartum Medical History</vt:lpstr>
      <vt:lpstr>Cause of Death by Maternal Mortality Review Cohort</vt:lpstr>
      <vt:lpstr>Cause of Death by Maternal Mortality Review Cohort</vt:lpstr>
      <vt:lpstr>Provider-Identified Prenatal Risk Factors Pregnancy-Related Deaths</vt:lpstr>
      <vt:lpstr>PowerPoint Presentation</vt:lpstr>
      <vt:lpstr>PowerPoint Presentation</vt:lpstr>
      <vt:lpstr>Maternal Mortality in New York State</vt:lpstr>
      <vt:lpstr>Severe Maternal Morbidity (SMM)</vt:lpstr>
      <vt:lpstr>SMM by Method of Delivery, New York State, 2008-2014</vt:lpstr>
      <vt:lpstr>SMM and Race/Ethnicity</vt:lpstr>
      <vt:lpstr>SMM by Race/Ethnicity, New York State, 2008-2014</vt:lpstr>
      <vt:lpstr>Action</vt:lpstr>
      <vt:lpstr>NYS MMR Translation to Action</vt:lpstr>
      <vt:lpstr>Resources Developed from Guidelines</vt:lpstr>
      <vt:lpstr>New York State Perinatal Quality Collaborative (NYSPQC) </vt:lpstr>
      <vt:lpstr>PowerPoint Presentation</vt:lpstr>
      <vt:lpstr>Promoting Well Woman Care</vt:lpstr>
      <vt:lpstr>Partnership for Maternal Health</vt:lpstr>
      <vt:lpstr>Promoting Well Woman Care</vt:lpstr>
      <vt:lpstr>Partnership for Maternal Health</vt:lpstr>
      <vt:lpstr>NYS Infant Mortality Collaborative Improvement &amp; Innovation Network (NYS IM CoIIN)</vt:lpstr>
      <vt:lpstr>Perinatal Regionalization</vt:lpstr>
      <vt:lpstr>Perinatal Regionalization</vt:lpstr>
      <vt:lpstr>PowerPoint Presentation</vt:lpstr>
      <vt:lpstr>Governor Cuomo’s Initiative Maternal Mortality and Reduce Racial Disparities</vt:lpstr>
      <vt:lpstr>PowerPoint Presentation</vt:lpstr>
    </vt:vector>
  </TitlesOfParts>
  <Company>New York State - Office of General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Warner, Jennifer</dc:creator>
  <cp:lastModifiedBy>Kacica, Marilyn A (HEALTH)</cp:lastModifiedBy>
  <cp:revision>524</cp:revision>
  <cp:lastPrinted>2018-05-18T13:37:58Z</cp:lastPrinted>
  <dcterms:created xsi:type="dcterms:W3CDTF">2014-12-09T18:34:34Z</dcterms:created>
  <dcterms:modified xsi:type="dcterms:W3CDTF">2018-05-31T14:50:38Z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0x010100C68C5C8BB6B47449A3CFB9978907F9AF</vt:lpwstr>
  </property>
  <property fmtid="{D5CDD505-2E9C-101B-9397-08002B2CF9AE}" pid="3" name="_dlc_DocIdItemGuid">
    <vt:lpwstr>f65033fa-4df6-4810-ac30-6c9b22dd4cac</vt:lpwstr>
  </property>
  <property fmtid="{D5CDD505-2E9C-101B-9397-08002B2CF9AE}" pid="4" name="TaxKeyword">
    <vt:lpwstr/>
  </property>
</Properties>
</file>