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7" r:id="rId4"/>
    <p:sldMasterId id="2147483698" r:id="rId5"/>
    <p:sldMasterId id="2147483709" r:id="rId6"/>
    <p:sldMasterId id="2147483720" r:id="rId7"/>
    <p:sldMasterId id="2147483732" r:id="rId8"/>
    <p:sldMasterId id="2147483753" r:id="rId9"/>
    <p:sldMasterId id="2147483766" r:id="rId10"/>
    <p:sldMasterId id="2147483778" r:id="rId11"/>
  </p:sldMasterIdLst>
  <p:notesMasterIdLst>
    <p:notesMasterId r:id="rId30"/>
  </p:notesMasterIdLst>
  <p:sldIdLst>
    <p:sldId id="257" r:id="rId12"/>
    <p:sldId id="272" r:id="rId13"/>
    <p:sldId id="259" r:id="rId14"/>
    <p:sldId id="274" r:id="rId15"/>
    <p:sldId id="273" r:id="rId16"/>
    <p:sldId id="261" r:id="rId17"/>
    <p:sldId id="260" r:id="rId18"/>
    <p:sldId id="262" r:id="rId19"/>
    <p:sldId id="264" r:id="rId20"/>
    <p:sldId id="263" r:id="rId21"/>
    <p:sldId id="277" r:id="rId22"/>
    <p:sldId id="270" r:id="rId23"/>
    <p:sldId id="265" r:id="rId24"/>
    <p:sldId id="267" r:id="rId25"/>
    <p:sldId id="268" r:id="rId26"/>
    <p:sldId id="271" r:id="rId27"/>
    <p:sldId id="279" r:id="rId28"/>
    <p:sldId id="27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Griffith" initials="KG" lastIdx="4" clrIdx="0">
    <p:extLst>
      <p:ext uri="{19B8F6BF-5375-455C-9EA6-DF929625EA0E}">
        <p15:presenceInfo xmlns:p15="http://schemas.microsoft.com/office/powerpoint/2012/main" userId="S-1-5-21-4095628063-3556742122-3606576086-126338" providerId="AD"/>
      </p:ext>
    </p:extLst>
  </p:cmAuthor>
  <p:cmAuthor id="2" name="Fish, Douglas G (HEALTH)" initials="FDG(" lastIdx="5" clrIdx="1">
    <p:extLst>
      <p:ext uri="{19B8F6BF-5375-455C-9EA6-DF929625EA0E}">
        <p15:presenceInfo xmlns:p15="http://schemas.microsoft.com/office/powerpoint/2012/main" userId="S-1-5-21-218105429-2715934002-73406468-70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32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4" d="100"/>
          <a:sy n="84" d="100"/>
        </p:scale>
        <p:origin x="2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8DAB86-F423-4BD0-84A7-1BB189883A81}" type="datetimeFigureOut">
              <a:rPr lang="en-US" smtClean="0"/>
              <a:t>5/27/2018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399C8C-F370-4E24-A135-268AD8302565}" type="slidenum">
              <a:rPr lang="en-US" smtClean="0"/>
              <a:t>‹#›</a:t>
            </a:fld>
            <a:endParaRPr lang="en-US"/>
          </a:p>
        </p:txBody>
      </p:sp>
    </p:spTree>
    <p:extLst>
      <p:ext uri="{BB962C8B-B14F-4D97-AF65-F5344CB8AC3E}">
        <p14:creationId xmlns:p14="http://schemas.microsoft.com/office/powerpoint/2010/main" val="143867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Accessed 5 May 2016. (Need to add</a:t>
            </a:r>
            <a:r>
              <a:rPr lang="en-US" baseline="0" dirty="0"/>
              <a:t> triple aim citation)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FFB26-B80D-4A16-B994-B352F821DBCD}"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08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229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22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158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1181100"/>
            <a:ext cx="5670550" cy="3189288"/>
          </a:xfrm>
          <a:prstGeom prst="rect">
            <a:avLst/>
          </a:prstGeom>
        </p:spPr>
      </p:sp>
      <p:sp>
        <p:nvSpPr>
          <p:cNvPr id="3" name="Notes Placeholder 2"/>
          <p:cNvSpPr>
            <a:spLocks noGrp="1"/>
          </p:cNvSpPr>
          <p:nvPr>
            <p:ph type="body" idx="1"/>
          </p:nvPr>
        </p:nvSpPr>
        <p:spPr>
          <a:xfrm>
            <a:off x="703475" y="4548457"/>
            <a:ext cx="5627793" cy="3721466"/>
          </a:xfrm>
          <a:prstGeom prst="rect">
            <a:avLst/>
          </a:prstGeom>
        </p:spPr>
        <p:txBody>
          <a:bodyPr/>
          <a:lstStyle/>
          <a:p>
            <a:endParaRPr lang="en-US" dirty="0"/>
          </a:p>
        </p:txBody>
      </p:sp>
      <p:sp>
        <p:nvSpPr>
          <p:cNvPr id="4" name="Slide Number Placeholder 3"/>
          <p:cNvSpPr>
            <a:spLocks noGrp="1"/>
          </p:cNvSpPr>
          <p:nvPr>
            <p:ph type="sldNum" sz="quarter" idx="10"/>
          </p:nvPr>
        </p:nvSpPr>
        <p:spPr>
          <a:xfrm>
            <a:off x="3984727" y="8977134"/>
            <a:ext cx="3048388" cy="474207"/>
          </a:xfrm>
          <a:prstGeom prst="rect">
            <a:avLst/>
          </a:prstGeom>
        </p:spPr>
        <p:txBody>
          <a:bodyPr/>
          <a:lstStyle/>
          <a:p>
            <a:pPr defTabSz="931774">
              <a:defRPr/>
            </a:pPr>
            <a:fld id="{8592E723-F28B-403D-A8B9-069F86F64F01}" type="slidenum">
              <a:rPr lang="en-US" sz="1800" kern="0">
                <a:solidFill>
                  <a:prstClr val="black"/>
                </a:solidFill>
                <a:latin typeface="Calibri" panose="020F0502020204030204"/>
              </a:rPr>
              <a:pPr defTabSz="931774">
                <a:defRPr/>
              </a:pPr>
              <a:t>7</a:t>
            </a:fld>
            <a:endParaRPr lang="en-US" sz="1800" kern="0" dirty="0">
              <a:solidFill>
                <a:prstClr val="black"/>
              </a:solidFill>
              <a:latin typeface="Calibri" panose="020F0502020204030204"/>
            </a:endParaRPr>
          </a:p>
        </p:txBody>
      </p:sp>
    </p:spTree>
    <p:extLst>
      <p:ext uri="{BB962C8B-B14F-4D97-AF65-F5344CB8AC3E}">
        <p14:creationId xmlns:p14="http://schemas.microsoft.com/office/powerpoint/2010/main" val="391481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592E723-F28B-403D-A8B9-069F86F64F01}"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57367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0200" y="871538"/>
            <a:ext cx="4183063" cy="2352675"/>
          </a:xfrm>
          <a:prstGeom prst="rect">
            <a:avLst/>
          </a:prstGeom>
          <a:noFill/>
          <a:ln w="12700">
            <a:solidFill>
              <a:prstClr val="black"/>
            </a:solidFill>
          </a:ln>
        </p:spPr>
      </p:sp>
      <p:sp>
        <p:nvSpPr>
          <p:cNvPr id="3" name="Notes Placeholder 2"/>
          <p:cNvSpPr>
            <a:spLocks noGrp="1"/>
          </p:cNvSpPr>
          <p:nvPr>
            <p:ph type="body" idx="1"/>
          </p:nvPr>
        </p:nvSpPr>
        <p:spPr>
          <a:xfrm>
            <a:off x="1246293" y="3355420"/>
            <a:ext cx="9970347" cy="2745343"/>
          </a:xfrm>
          <a:prstGeom prst="rect">
            <a:avLst/>
          </a:prstGeom>
        </p:spPr>
        <p:txBody>
          <a:bodyPr/>
          <a:lstStyle/>
          <a:p>
            <a:endParaRPr lang="en-US" dirty="0"/>
          </a:p>
        </p:txBody>
      </p:sp>
    </p:spTree>
    <p:extLst>
      <p:ext uri="{BB962C8B-B14F-4D97-AF65-F5344CB8AC3E}">
        <p14:creationId xmlns:p14="http://schemas.microsoft.com/office/powerpoint/2010/main" val="181627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0810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68DE-EED9-4084-989E-35E4C65F63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272FB2-9E67-4406-8ACA-FFDBDFE41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158D35-7839-441C-88CF-2208FBAD9A83}"/>
              </a:ext>
            </a:extLst>
          </p:cNvPr>
          <p:cNvSpPr>
            <a:spLocks noGrp="1"/>
          </p:cNvSpPr>
          <p:nvPr>
            <p:ph type="dt" sz="half" idx="10"/>
          </p:nvPr>
        </p:nvSpPr>
        <p:spPr/>
        <p:txBody>
          <a:bodyPr/>
          <a:lstStyle/>
          <a:p>
            <a:fld id="{505778C0-C615-4D16-ADDC-1A4C1FC99A66}" type="datetimeFigureOut">
              <a:rPr lang="en-US" smtClean="0"/>
              <a:t>5/27/2018</a:t>
            </a:fld>
            <a:endParaRPr lang="en-US"/>
          </a:p>
        </p:txBody>
      </p:sp>
      <p:sp>
        <p:nvSpPr>
          <p:cNvPr id="5" name="Footer Placeholder 4">
            <a:extLst>
              <a:ext uri="{FF2B5EF4-FFF2-40B4-BE49-F238E27FC236}">
                <a16:creationId xmlns:a16="http://schemas.microsoft.com/office/drawing/2014/main" id="{37694E3B-5DA2-4641-A494-4597C8492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06E84-A84D-4CC4-B079-EA18B0FB9C94}"/>
              </a:ext>
            </a:extLst>
          </p:cNvPr>
          <p:cNvSpPr>
            <a:spLocks noGrp="1"/>
          </p:cNvSpPr>
          <p:nvPr>
            <p:ph type="sldNum" sz="quarter" idx="12"/>
          </p:nvPr>
        </p:nvSpPr>
        <p:spPr/>
        <p:txBody>
          <a:bodyPr/>
          <a:lstStyle/>
          <a:p>
            <a:fld id="{6D08D5C4-F65B-412E-95E7-99B59D74FD61}" type="slidenum">
              <a:rPr lang="en-US" smtClean="0"/>
              <a:t>‹#›</a:t>
            </a:fld>
            <a:endParaRPr lang="en-US"/>
          </a:p>
        </p:txBody>
      </p:sp>
    </p:spTree>
    <p:extLst>
      <p:ext uri="{BB962C8B-B14F-4D97-AF65-F5344CB8AC3E}">
        <p14:creationId xmlns:p14="http://schemas.microsoft.com/office/powerpoint/2010/main" val="423757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7666-6A86-4F28-8923-1326608FFB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8A8FF-A3CA-48B7-8472-7E1284D274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4E312-01EA-4DE0-989B-A348CE0ECDE6}"/>
              </a:ext>
            </a:extLst>
          </p:cNvPr>
          <p:cNvSpPr>
            <a:spLocks noGrp="1"/>
          </p:cNvSpPr>
          <p:nvPr>
            <p:ph type="dt" sz="half" idx="10"/>
          </p:nvPr>
        </p:nvSpPr>
        <p:spPr/>
        <p:txBody>
          <a:bodyPr/>
          <a:lstStyle/>
          <a:p>
            <a:fld id="{505778C0-C615-4D16-ADDC-1A4C1FC99A66}" type="datetimeFigureOut">
              <a:rPr lang="en-US" smtClean="0"/>
              <a:t>5/27/2018</a:t>
            </a:fld>
            <a:endParaRPr lang="en-US"/>
          </a:p>
        </p:txBody>
      </p:sp>
      <p:sp>
        <p:nvSpPr>
          <p:cNvPr id="5" name="Footer Placeholder 4">
            <a:extLst>
              <a:ext uri="{FF2B5EF4-FFF2-40B4-BE49-F238E27FC236}">
                <a16:creationId xmlns:a16="http://schemas.microsoft.com/office/drawing/2014/main" id="{4A595826-61B3-414A-B627-D2D788DBC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D53B7-6CDC-4429-908F-407B066910E0}"/>
              </a:ext>
            </a:extLst>
          </p:cNvPr>
          <p:cNvSpPr>
            <a:spLocks noGrp="1"/>
          </p:cNvSpPr>
          <p:nvPr>
            <p:ph type="sldNum" sz="quarter" idx="12"/>
          </p:nvPr>
        </p:nvSpPr>
        <p:spPr/>
        <p:txBody>
          <a:bodyPr/>
          <a:lstStyle/>
          <a:p>
            <a:fld id="{6D08D5C4-F65B-412E-95E7-99B59D74FD61}" type="slidenum">
              <a:rPr lang="en-US" smtClean="0"/>
              <a:t>‹#›</a:t>
            </a:fld>
            <a:endParaRPr lang="en-US"/>
          </a:p>
        </p:txBody>
      </p:sp>
    </p:spTree>
    <p:extLst>
      <p:ext uri="{BB962C8B-B14F-4D97-AF65-F5344CB8AC3E}">
        <p14:creationId xmlns:p14="http://schemas.microsoft.com/office/powerpoint/2010/main" val="32021764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3" name="Rectangle 2"/>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4" name="Rectangle 3"/>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5" name="TextBox 4"/>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3E087538-D037-47BA-8A43-B39ED09D0FBC}"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6" name="Footer Placeholder 2"/>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7"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CBDF256A-415A-4C16-9EF6-43F50D4A3809}" type="datetime4">
              <a:rPr lang="en-US">
                <a:solidFill>
                  <a:prstClr val="white"/>
                </a:solidFill>
              </a:rPr>
              <a:pPr>
                <a:defRPr/>
              </a:pPr>
              <a:t>May 27, 2018</a:t>
            </a:fld>
            <a:endParaRPr lang="en-CA" dirty="0">
              <a:solidFill>
                <a:prstClr val="white"/>
              </a:solidFill>
            </a:endParaRPr>
          </a:p>
        </p:txBody>
      </p:sp>
    </p:spTree>
    <p:extLst>
      <p:ext uri="{BB962C8B-B14F-4D97-AF65-F5344CB8AC3E}">
        <p14:creationId xmlns:p14="http://schemas.microsoft.com/office/powerpoint/2010/main" val="10002557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6" name="Rectangle 5"/>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7" name="Rectangle 6"/>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8" name="TextBox 7"/>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06565344-8D46-4B68-A049-7E8D6E403A3B}"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10"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C981A578-F07C-4013-9448-5B46EF0624B0}" type="datetime4">
              <a:rPr lang="en-US">
                <a:solidFill>
                  <a:prstClr val="white"/>
                </a:solidFill>
              </a:rPr>
              <a:pPr>
                <a:defRPr/>
              </a:pPr>
              <a:t>May 27, 2018</a:t>
            </a:fld>
            <a:endParaRPr lang="en-CA" dirty="0">
              <a:solidFill>
                <a:prstClr val="white"/>
              </a:solidFill>
            </a:endParaRPr>
          </a:p>
        </p:txBody>
      </p:sp>
    </p:spTree>
    <p:extLst>
      <p:ext uri="{BB962C8B-B14F-4D97-AF65-F5344CB8AC3E}">
        <p14:creationId xmlns:p14="http://schemas.microsoft.com/office/powerpoint/2010/main" val="7366550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6" name="Rectangle 5"/>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7" name="Rectangle 6"/>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8" name="TextBox 7"/>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8A464368-9AE5-4544-B08C-0862B2BD866B}"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10"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92B99BD2-61C5-4973-97FD-DC2E62F9EE00}" type="datetime4">
              <a:rPr lang="en-US">
                <a:solidFill>
                  <a:prstClr val="white"/>
                </a:solidFill>
              </a:rPr>
              <a:pPr>
                <a:defRPr/>
              </a:pPr>
              <a:t>May 27, 2018</a:t>
            </a:fld>
            <a:endParaRPr lang="en-CA" dirty="0">
              <a:solidFill>
                <a:prstClr val="white"/>
              </a:solidFill>
            </a:endParaRPr>
          </a:p>
        </p:txBody>
      </p:sp>
    </p:spTree>
    <p:extLst>
      <p:ext uri="{BB962C8B-B14F-4D97-AF65-F5344CB8AC3E}">
        <p14:creationId xmlns:p14="http://schemas.microsoft.com/office/powerpoint/2010/main" val="16641057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550"/>
            <a:ext cx="12192000" cy="1198563"/>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userDrawn="1"/>
        </p:nvSpPr>
        <p:spPr>
          <a:xfrm>
            <a:off x="0" y="5545138"/>
            <a:ext cx="12192000" cy="125412"/>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82250" y="6338888"/>
            <a:ext cx="172878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p:nvPr>
        </p:nvSpPr>
        <p:spPr>
          <a:xfrm>
            <a:off x="611911" y="982076"/>
            <a:ext cx="7045325" cy="511175"/>
          </a:xfrm>
          <a:prstGeom prst="rect">
            <a:avLst/>
          </a:prstGeom>
        </p:spPr>
        <p:txBody>
          <a:bodyPr/>
          <a:lstStyle>
            <a:lvl1pPr marL="0" indent="0">
              <a:buNone/>
              <a:defRPr sz="3200" b="1" baseline="0"/>
            </a:lvl1pPr>
          </a:lstStyle>
          <a:p>
            <a:pPr lvl="0"/>
            <a:r>
              <a:rPr lang="en-US"/>
              <a:t>Click to edit Master text styles</a:t>
            </a:r>
          </a:p>
        </p:txBody>
      </p:sp>
      <p:sp>
        <p:nvSpPr>
          <p:cNvPr id="3" name="Text Placeholder 2"/>
          <p:cNvSpPr>
            <a:spLocks noGrp="1"/>
          </p:cNvSpPr>
          <p:nvPr>
            <p:ph type="body" sz="quarter" idx="1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a:t>Click to edit Master text styles</a:t>
            </a:r>
          </a:p>
        </p:txBody>
      </p:sp>
      <p:sp>
        <p:nvSpPr>
          <p:cNvPr id="5" name="Text Placeholder 4"/>
          <p:cNvSpPr>
            <a:spLocks noGrp="1"/>
          </p:cNvSpPr>
          <p:nvPr>
            <p:ph type="body" sz="quarter" idx="12"/>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a:t>Click to edit Master text styles</a:t>
            </a:r>
          </a:p>
        </p:txBody>
      </p:sp>
    </p:spTree>
    <p:extLst>
      <p:ext uri="{BB962C8B-B14F-4D97-AF65-F5344CB8AC3E}">
        <p14:creationId xmlns:p14="http://schemas.microsoft.com/office/powerpoint/2010/main" val="19247488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7830712" y="150268"/>
            <a:ext cx="4284063" cy="365760"/>
          </a:xfrm>
          <a:prstGeom prst="rect">
            <a:avLst/>
          </a:prstGeom>
          <a:noFill/>
        </p:spPr>
        <p:txBody>
          <a:bodyPr wrap="square" rtlCol="0" anchor="ctr">
            <a:spAutoFit/>
          </a:bodyPr>
          <a:lstStyle/>
          <a:p>
            <a:pPr algn="r" eaLnBrk="0" fontAlgn="base" hangingPunct="0">
              <a:spcBef>
                <a:spcPct val="0"/>
              </a:spcBef>
              <a:spcAft>
                <a:spcPct val="0"/>
              </a:spcAft>
            </a:pPr>
            <a:fld id="{2426E2F6-8243-4B27-B0D9-B0A1D04D0DF7}" type="slidenum">
              <a:rPr lang="en-US" sz="1600">
                <a:solidFill>
                  <a:prstClr val="white"/>
                </a:solidFill>
                <a:cs typeface="Arial" panose="020B0604020202020204" pitchFamily="34" charset="0"/>
              </a:rPr>
              <a:pPr algn="r" eaLnBrk="0" fontAlgn="base" hangingPunct="0">
                <a:spcBef>
                  <a:spcPct val="0"/>
                </a:spcBef>
                <a:spcAft>
                  <a:spcPct val="0"/>
                </a:spcAft>
              </a:pPr>
              <a:t>‹#›</a:t>
            </a:fld>
            <a:endParaRPr lang="en-US" sz="1600" dirty="0">
              <a:solidFill>
                <a:prstClr val="white"/>
              </a:solidFill>
              <a:cs typeface="Arial" panose="020B0604020202020204" pitchFamily="34" charset="0"/>
            </a:endParaRPr>
          </a:p>
        </p:txBody>
      </p:sp>
      <p:sp>
        <p:nvSpPr>
          <p:cNvPr id="13"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pPr>
            <a:fld id="{6E44AC57-2EE6-4B72-BE4D-706C6428050A}" type="datetime4">
              <a:rPr lang="en-US" smtClean="0">
                <a:solidFill>
                  <a:prstClr val="white"/>
                </a:solidFill>
              </a:rPr>
              <a:pPr eaLnBrk="0" fontAlgn="base" hangingPunct="0">
                <a:spcBef>
                  <a:spcPct val="0"/>
                </a:spcBef>
                <a:spcAft>
                  <a:spcPct val="0"/>
                </a:spcAft>
              </a:pPr>
              <a:t>May 27, 2018</a:t>
            </a:fld>
            <a:endParaRPr lang="en-CA" dirty="0">
              <a:solidFill>
                <a:prstClr val="white"/>
              </a:solidFill>
            </a:endParaRPr>
          </a:p>
        </p:txBody>
      </p:sp>
    </p:spTree>
    <p:extLst>
      <p:ext uri="{BB962C8B-B14F-4D97-AF65-F5344CB8AC3E}">
        <p14:creationId xmlns:p14="http://schemas.microsoft.com/office/powerpoint/2010/main" val="24994686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Calibri" panose="020F0502020204030204" pitchFamily="34" charset="0"/>
                <a:cs typeface="Calibri" panose="020F050202020403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solidFill>
                  <a:prstClr val="black">
                    <a:tint val="75000"/>
                  </a:prstClr>
                </a:solidFill>
              </a:rPr>
              <a:t>http://www.nashp.org/oregons-bridge-to-value-based-payments-for-community-health-centers-a-win-for-medicaid-providers-patients/</a:t>
            </a:r>
            <a:endParaRPr lang="en-US" dirty="0">
              <a:solidFill>
                <a:prstClr val="black">
                  <a:tint val="75000"/>
                </a:prstClr>
              </a:solidFill>
            </a:endParaRP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1"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38110615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5/27/2018</a:t>
            </a:fld>
            <a:endParaRPr lang="en-US" dirty="0"/>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619377"/>
      </p:ext>
    </p:extLst>
  </p:cSld>
  <p:clrMapOvr>
    <a:masterClrMapping/>
  </p:clrMapOvr>
  <p:hf sldNum="0" hdr="0" ftr="0"/>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r>
              <a:rPr lang="en-US">
                <a:solidFill>
                  <a:prstClr val="white"/>
                </a:solidFill>
              </a:rPr>
              <a:t>May 2018</a:t>
            </a:r>
            <a:endParaRPr lang="en-CA"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873965D-D67C-4A0D-90D9-67710A3B0EEB}"/>
              </a:ext>
            </a:extLst>
          </p:cNvPr>
          <p:cNvSpPr/>
          <p:nvPr userDrawn="1"/>
        </p:nvSpPr>
        <p:spPr>
          <a:xfrm>
            <a:off x="0" y="155579"/>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US" sz="1400" dirty="0">
                <a:solidFill>
                  <a:schemeClr val="bg1"/>
                </a:solidFill>
                <a:latin typeface="Arial" panose="020B0604020202020204" pitchFamily="34" charset="0"/>
                <a:cs typeface="Arial" panose="020B0604020202020204" pitchFamily="34" charset="0"/>
              </a:rPr>
              <a:t>June 2018</a:t>
            </a:r>
          </a:p>
        </p:txBody>
      </p:sp>
      <p:sp>
        <p:nvSpPr>
          <p:cNvPr id="8" name="Rectangle 7">
            <a:extLst>
              <a:ext uri="{FF2B5EF4-FFF2-40B4-BE49-F238E27FC236}">
                <a16:creationId xmlns:a16="http://schemas.microsoft.com/office/drawing/2014/main" id="{2EF23384-D281-4BBC-8938-E7F53963F345}"/>
              </a:ext>
            </a:extLst>
          </p:cNvPr>
          <p:cNvSpPr/>
          <p:nvPr userDrawn="1"/>
        </p:nvSpPr>
        <p:spPr>
          <a:xfrm>
            <a:off x="0" y="4"/>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350" dirty="0">
              <a:solidFill>
                <a:prstClr val="white"/>
              </a:solidFill>
            </a:endParaRPr>
          </a:p>
        </p:txBody>
      </p:sp>
      <p:sp>
        <p:nvSpPr>
          <p:cNvPr id="9" name="Picture 6">
            <a:extLst>
              <a:ext uri="{FF2B5EF4-FFF2-40B4-BE49-F238E27FC236}">
                <a16:creationId xmlns:a16="http://schemas.microsoft.com/office/drawing/2014/main" id="{E0623115-116B-4398-9C0E-773EBC02A096}"/>
              </a:ext>
            </a:extLst>
          </p:cNvPr>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350" dirty="0">
              <a:solidFill>
                <a:prstClr val="black"/>
              </a:solidFill>
            </a:endParaRPr>
          </a:p>
        </p:txBody>
      </p:sp>
      <p:sp>
        <p:nvSpPr>
          <p:cNvPr id="10" name="TextBox 9">
            <a:extLst>
              <a:ext uri="{FF2B5EF4-FFF2-40B4-BE49-F238E27FC236}">
                <a16:creationId xmlns:a16="http://schemas.microsoft.com/office/drawing/2014/main" id="{3162DD87-7FD9-4844-BB98-D09FAE663D67}"/>
              </a:ext>
            </a:extLst>
          </p:cNvPr>
          <p:cNvSpPr txBox="1">
            <a:spLocks noChangeArrowheads="1"/>
          </p:cNvSpPr>
          <p:nvPr userDrawn="1"/>
        </p:nvSpPr>
        <p:spPr bwMode="auto">
          <a:xfrm>
            <a:off x="7896455" y="179489"/>
            <a:ext cx="4283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0E2F1893-3B7B-4D02-A6BC-F83366B8245C}" type="slidenum">
              <a:rPr lang="en-US" altLang="en-US" sz="1400" smtClean="0">
                <a:solidFill>
                  <a:prstClr val="white"/>
                </a:solidFill>
                <a:cs typeface="Arial" panose="020B0604020202020204" pitchFamily="34" charset="0"/>
              </a:rPr>
              <a:pPr algn="r" fontAlgn="base">
                <a:spcBef>
                  <a:spcPct val="0"/>
                </a:spcBef>
                <a:spcAft>
                  <a:spcPct val="0"/>
                </a:spcAft>
                <a:defRPr/>
              </a:pPr>
              <a:t>‹#›</a:t>
            </a:fld>
            <a:endParaRPr lang="en-US" altLang="en-US" sz="1400" dirty="0">
              <a:solidFill>
                <a:prstClr val="white"/>
              </a:solidFill>
              <a:cs typeface="Arial" panose="020B0604020202020204" pitchFamily="34" charset="0"/>
            </a:endParaRPr>
          </a:p>
        </p:txBody>
      </p:sp>
      <p:pic>
        <p:nvPicPr>
          <p:cNvPr id="11" name="Picture 3">
            <a:extLst>
              <a:ext uri="{FF2B5EF4-FFF2-40B4-BE49-F238E27FC236}">
                <a16:creationId xmlns:a16="http://schemas.microsoft.com/office/drawing/2014/main" id="{58006DB2-F51E-449C-B7B8-983E0C35AD3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1788" y="6365721"/>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4697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0CF7B15-5AC6-400B-A0F9-FA653D8A7AC8}" type="datetime4">
              <a:rPr lang="en-US" smtClean="0">
                <a:solidFill>
                  <a:prstClr val="white"/>
                </a:solidFill>
              </a:rPr>
              <a:pPr>
                <a:defRPr/>
              </a:pPr>
              <a:t>May 27, 2018</a:t>
            </a:fld>
            <a:endParaRPr lang="en-CA"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Picture 3">
            <a:extLst>
              <a:ext uri="{FF2B5EF4-FFF2-40B4-BE49-F238E27FC236}">
                <a16:creationId xmlns:a16="http://schemas.microsoft.com/office/drawing/2014/main" id="{7CFD593E-C907-4D4A-BA95-922BCF964C21}"/>
              </a:ext>
            </a:extLst>
          </p:cNvPr>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350" dirty="0">
              <a:solidFill>
                <a:prstClr val="black"/>
              </a:solidFill>
            </a:endParaRPr>
          </a:p>
        </p:txBody>
      </p:sp>
      <p:sp>
        <p:nvSpPr>
          <p:cNvPr id="8" name="Rectangle 7">
            <a:extLst>
              <a:ext uri="{FF2B5EF4-FFF2-40B4-BE49-F238E27FC236}">
                <a16:creationId xmlns:a16="http://schemas.microsoft.com/office/drawing/2014/main" id="{108192F4-CCB6-451B-A217-24C4AFF26D56}"/>
              </a:ext>
            </a:extLst>
          </p:cNvPr>
          <p:cNvSpPr/>
          <p:nvPr userDrawn="1"/>
        </p:nvSpPr>
        <p:spPr>
          <a:xfrm>
            <a:off x="0" y="155579"/>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2B800"/>
              </a:solidFill>
            </a:endParaRPr>
          </a:p>
        </p:txBody>
      </p:sp>
      <p:sp>
        <p:nvSpPr>
          <p:cNvPr id="9" name="Rectangle 8">
            <a:extLst>
              <a:ext uri="{FF2B5EF4-FFF2-40B4-BE49-F238E27FC236}">
                <a16:creationId xmlns:a16="http://schemas.microsoft.com/office/drawing/2014/main" id="{E19737FB-C0FF-4B90-8F65-D40668EB9438}"/>
              </a:ext>
            </a:extLst>
          </p:cNvPr>
          <p:cNvSpPr/>
          <p:nvPr userDrawn="1"/>
        </p:nvSpPr>
        <p:spPr>
          <a:xfrm>
            <a:off x="0" y="4"/>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350" dirty="0">
              <a:solidFill>
                <a:prstClr val="white"/>
              </a:solidFill>
            </a:endParaRPr>
          </a:p>
        </p:txBody>
      </p:sp>
      <p:sp>
        <p:nvSpPr>
          <p:cNvPr id="10" name="TextBox 9">
            <a:extLst>
              <a:ext uri="{FF2B5EF4-FFF2-40B4-BE49-F238E27FC236}">
                <a16:creationId xmlns:a16="http://schemas.microsoft.com/office/drawing/2014/main" id="{4BB64FC4-20EE-4633-B2DD-BCB0ECE969F9}"/>
              </a:ext>
            </a:extLst>
          </p:cNvPr>
          <p:cNvSpPr txBox="1">
            <a:spLocks noChangeArrowheads="1"/>
          </p:cNvSpPr>
          <p:nvPr userDrawn="1"/>
        </p:nvSpPr>
        <p:spPr bwMode="auto">
          <a:xfrm>
            <a:off x="7831140" y="194879"/>
            <a:ext cx="4283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8A1C7065-54D6-44A2-B905-5B4B195F79CB}" type="slidenum">
              <a:rPr lang="en-US" altLang="en-US" sz="1200" smtClean="0">
                <a:solidFill>
                  <a:prstClr val="white"/>
                </a:solidFill>
                <a:cs typeface="Arial" panose="020B0604020202020204" pitchFamily="34" charset="0"/>
              </a:rPr>
              <a:pPr algn="r" fontAlgn="base">
                <a:spcBef>
                  <a:spcPct val="0"/>
                </a:spcBef>
                <a:spcAft>
                  <a:spcPct val="0"/>
                </a:spcAft>
                <a:defRPr/>
              </a:pPr>
              <a:t>‹#›</a:t>
            </a:fld>
            <a:endParaRPr lang="en-US" altLang="en-US" sz="1200" dirty="0">
              <a:solidFill>
                <a:prstClr val="white"/>
              </a:solidFill>
              <a:cs typeface="Arial" panose="020B0604020202020204" pitchFamily="34" charset="0"/>
            </a:endParaRPr>
          </a:p>
        </p:txBody>
      </p:sp>
    </p:spTree>
    <p:extLst>
      <p:ext uri="{BB962C8B-B14F-4D97-AF65-F5344CB8AC3E}">
        <p14:creationId xmlns:p14="http://schemas.microsoft.com/office/powerpoint/2010/main" val="8470276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3FCFA1B-8420-4448-B850-8FC088C02106}" type="datetime4">
              <a:rPr lang="en-US" smtClean="0">
                <a:solidFill>
                  <a:prstClr val="white"/>
                </a:solidFill>
              </a:rPr>
              <a:pPr>
                <a:defRPr/>
              </a:pPr>
              <a:t>May 27, 2018</a:t>
            </a:fld>
            <a:endParaRPr lang="en-CA" dirty="0">
              <a:solidFill>
                <a:prstClr val="white"/>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Picture 3">
            <a:extLst>
              <a:ext uri="{FF2B5EF4-FFF2-40B4-BE49-F238E27FC236}">
                <a16:creationId xmlns:a16="http://schemas.microsoft.com/office/drawing/2014/main" id="{420DE718-2F5E-4150-A377-2E7680EB6EEC}"/>
              </a:ext>
            </a:extLst>
          </p:cNvPr>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350" dirty="0">
              <a:solidFill>
                <a:prstClr val="black"/>
              </a:solidFill>
            </a:endParaRPr>
          </a:p>
        </p:txBody>
      </p:sp>
      <p:sp>
        <p:nvSpPr>
          <p:cNvPr id="9" name="Rectangle 8">
            <a:extLst>
              <a:ext uri="{FF2B5EF4-FFF2-40B4-BE49-F238E27FC236}">
                <a16:creationId xmlns:a16="http://schemas.microsoft.com/office/drawing/2014/main" id="{1BF33928-3019-4676-9C5B-353DADD1511B}"/>
              </a:ext>
            </a:extLst>
          </p:cNvPr>
          <p:cNvSpPr/>
          <p:nvPr userDrawn="1"/>
        </p:nvSpPr>
        <p:spPr>
          <a:xfrm>
            <a:off x="0" y="155579"/>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2B800"/>
              </a:solidFill>
            </a:endParaRPr>
          </a:p>
        </p:txBody>
      </p:sp>
      <p:sp>
        <p:nvSpPr>
          <p:cNvPr id="10" name="Rectangle 9">
            <a:extLst>
              <a:ext uri="{FF2B5EF4-FFF2-40B4-BE49-F238E27FC236}">
                <a16:creationId xmlns:a16="http://schemas.microsoft.com/office/drawing/2014/main" id="{F5C350F5-91C4-47A4-9E13-592E23EE25D3}"/>
              </a:ext>
            </a:extLst>
          </p:cNvPr>
          <p:cNvSpPr/>
          <p:nvPr userDrawn="1"/>
        </p:nvSpPr>
        <p:spPr>
          <a:xfrm>
            <a:off x="0" y="4"/>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350" dirty="0">
              <a:solidFill>
                <a:prstClr val="white"/>
              </a:solidFill>
            </a:endParaRPr>
          </a:p>
        </p:txBody>
      </p:sp>
      <p:sp>
        <p:nvSpPr>
          <p:cNvPr id="11" name="TextBox 10">
            <a:extLst>
              <a:ext uri="{FF2B5EF4-FFF2-40B4-BE49-F238E27FC236}">
                <a16:creationId xmlns:a16="http://schemas.microsoft.com/office/drawing/2014/main" id="{95F6EAD7-E4D5-43E2-BECE-E97F27801CA9}"/>
              </a:ext>
            </a:extLst>
          </p:cNvPr>
          <p:cNvSpPr txBox="1">
            <a:spLocks noChangeArrowheads="1"/>
          </p:cNvSpPr>
          <p:nvPr userDrawn="1"/>
        </p:nvSpPr>
        <p:spPr bwMode="auto">
          <a:xfrm>
            <a:off x="7831140" y="194879"/>
            <a:ext cx="4283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CFE9624B-BF5B-4236-A578-9A820A5BCEEA}" type="slidenum">
              <a:rPr lang="en-US" altLang="en-US" sz="1200" smtClean="0">
                <a:solidFill>
                  <a:prstClr val="white"/>
                </a:solidFill>
                <a:cs typeface="Arial" panose="020B0604020202020204" pitchFamily="34" charset="0"/>
              </a:rPr>
              <a:pPr algn="r" fontAlgn="base">
                <a:spcBef>
                  <a:spcPct val="0"/>
                </a:spcBef>
                <a:spcAft>
                  <a:spcPct val="0"/>
                </a:spcAft>
                <a:defRPr/>
              </a:pPr>
              <a:t>‹#›</a:t>
            </a:fld>
            <a:endParaRPr lang="en-US" altLang="en-US" sz="1200" dirty="0">
              <a:solidFill>
                <a:prstClr val="white"/>
              </a:solidFill>
              <a:cs typeface="Arial" panose="020B0604020202020204" pitchFamily="34" charset="0"/>
            </a:endParaRPr>
          </a:p>
        </p:txBody>
      </p:sp>
    </p:spTree>
    <p:extLst>
      <p:ext uri="{BB962C8B-B14F-4D97-AF65-F5344CB8AC3E}">
        <p14:creationId xmlns:p14="http://schemas.microsoft.com/office/powerpoint/2010/main" val="175423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89A332-FE54-49B3-9AC9-5FF4B30CCA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3CC6DC-8640-4E94-B8E3-A0ED2C7813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7A97A-37B1-4BDF-AB3F-87192417A094}"/>
              </a:ext>
            </a:extLst>
          </p:cNvPr>
          <p:cNvSpPr>
            <a:spLocks noGrp="1"/>
          </p:cNvSpPr>
          <p:nvPr>
            <p:ph type="dt" sz="half" idx="10"/>
          </p:nvPr>
        </p:nvSpPr>
        <p:spPr/>
        <p:txBody>
          <a:bodyPr/>
          <a:lstStyle/>
          <a:p>
            <a:fld id="{505778C0-C615-4D16-ADDC-1A4C1FC99A66}" type="datetimeFigureOut">
              <a:rPr lang="en-US" smtClean="0"/>
              <a:t>5/27/2018</a:t>
            </a:fld>
            <a:endParaRPr lang="en-US"/>
          </a:p>
        </p:txBody>
      </p:sp>
      <p:sp>
        <p:nvSpPr>
          <p:cNvPr id="5" name="Footer Placeholder 4">
            <a:extLst>
              <a:ext uri="{FF2B5EF4-FFF2-40B4-BE49-F238E27FC236}">
                <a16:creationId xmlns:a16="http://schemas.microsoft.com/office/drawing/2014/main" id="{1C157B44-A424-4652-BBD9-85517DF2B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00E04-658E-4700-BF5C-6D2E274F2F67}"/>
              </a:ext>
            </a:extLst>
          </p:cNvPr>
          <p:cNvSpPr>
            <a:spLocks noGrp="1"/>
          </p:cNvSpPr>
          <p:nvPr>
            <p:ph type="sldNum" sz="quarter" idx="12"/>
          </p:nvPr>
        </p:nvSpPr>
        <p:spPr/>
        <p:txBody>
          <a:bodyPr/>
          <a:lstStyle/>
          <a:p>
            <a:fld id="{6D08D5C4-F65B-412E-95E7-99B59D74FD61}" type="slidenum">
              <a:rPr lang="en-US" smtClean="0"/>
              <a:t>‹#›</a:t>
            </a:fld>
            <a:endParaRPr lang="en-US"/>
          </a:p>
        </p:txBody>
      </p:sp>
    </p:spTree>
    <p:extLst>
      <p:ext uri="{BB962C8B-B14F-4D97-AF65-F5344CB8AC3E}">
        <p14:creationId xmlns:p14="http://schemas.microsoft.com/office/powerpoint/2010/main" val="28936884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3FF6070-FB2E-495B-A819-F32E2FDDEB0D}" type="datetime4">
              <a:rPr lang="en-US" smtClean="0">
                <a:solidFill>
                  <a:prstClr val="white"/>
                </a:solidFill>
              </a:rPr>
              <a:pPr>
                <a:defRPr/>
              </a:pPr>
              <a:t>May 27, 2018</a:t>
            </a:fld>
            <a:endParaRPr lang="en-CA" dirty="0">
              <a:solidFill>
                <a:prstClr val="white"/>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
        <p:nvSpPr>
          <p:cNvPr id="10" name="Picture 3">
            <a:extLst>
              <a:ext uri="{FF2B5EF4-FFF2-40B4-BE49-F238E27FC236}">
                <a16:creationId xmlns:a16="http://schemas.microsoft.com/office/drawing/2014/main" id="{738552F8-C1DC-4D56-BC4A-1D785F490EF8}"/>
              </a:ext>
            </a:extLst>
          </p:cNvPr>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350" dirty="0">
              <a:solidFill>
                <a:prstClr val="black"/>
              </a:solidFill>
            </a:endParaRPr>
          </a:p>
        </p:txBody>
      </p:sp>
      <p:sp>
        <p:nvSpPr>
          <p:cNvPr id="11" name="Rectangle 10">
            <a:extLst>
              <a:ext uri="{FF2B5EF4-FFF2-40B4-BE49-F238E27FC236}">
                <a16:creationId xmlns:a16="http://schemas.microsoft.com/office/drawing/2014/main" id="{E766233B-46F8-4035-9C1F-1F7D5929948E}"/>
              </a:ext>
            </a:extLst>
          </p:cNvPr>
          <p:cNvSpPr/>
          <p:nvPr userDrawn="1"/>
        </p:nvSpPr>
        <p:spPr>
          <a:xfrm>
            <a:off x="0" y="155579"/>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2B800"/>
              </a:solidFill>
            </a:endParaRPr>
          </a:p>
        </p:txBody>
      </p:sp>
      <p:sp>
        <p:nvSpPr>
          <p:cNvPr id="12" name="Rectangle 11">
            <a:extLst>
              <a:ext uri="{FF2B5EF4-FFF2-40B4-BE49-F238E27FC236}">
                <a16:creationId xmlns:a16="http://schemas.microsoft.com/office/drawing/2014/main" id="{B23DEBA2-F536-4F9E-9276-72109544CCA3}"/>
              </a:ext>
            </a:extLst>
          </p:cNvPr>
          <p:cNvSpPr/>
          <p:nvPr userDrawn="1"/>
        </p:nvSpPr>
        <p:spPr>
          <a:xfrm>
            <a:off x="0" y="4"/>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350" dirty="0">
              <a:solidFill>
                <a:prstClr val="white"/>
              </a:solidFill>
            </a:endParaRPr>
          </a:p>
        </p:txBody>
      </p:sp>
      <p:sp>
        <p:nvSpPr>
          <p:cNvPr id="13" name="TextBox 12">
            <a:extLst>
              <a:ext uri="{FF2B5EF4-FFF2-40B4-BE49-F238E27FC236}">
                <a16:creationId xmlns:a16="http://schemas.microsoft.com/office/drawing/2014/main" id="{CEA26691-0CB1-4120-941C-4EBD2F7A4666}"/>
              </a:ext>
            </a:extLst>
          </p:cNvPr>
          <p:cNvSpPr txBox="1">
            <a:spLocks noChangeArrowheads="1"/>
          </p:cNvSpPr>
          <p:nvPr userDrawn="1"/>
        </p:nvSpPr>
        <p:spPr bwMode="auto">
          <a:xfrm>
            <a:off x="7831140" y="194879"/>
            <a:ext cx="4283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2DC72344-9534-4E32-A4A0-3F8490EE2323}" type="slidenum">
              <a:rPr lang="en-US" altLang="en-US" sz="1200" smtClean="0">
                <a:solidFill>
                  <a:prstClr val="white"/>
                </a:solidFill>
                <a:cs typeface="Arial" panose="020B0604020202020204" pitchFamily="34" charset="0"/>
              </a:rPr>
              <a:pPr algn="r" fontAlgn="base">
                <a:spcBef>
                  <a:spcPct val="0"/>
                </a:spcBef>
                <a:spcAft>
                  <a:spcPct val="0"/>
                </a:spcAft>
                <a:defRPr/>
              </a:pPr>
              <a:t>‹#›</a:t>
            </a:fld>
            <a:endParaRPr lang="en-US" altLang="en-US" sz="1200" dirty="0">
              <a:solidFill>
                <a:prstClr val="white"/>
              </a:solidFill>
              <a:cs typeface="Arial" panose="020B0604020202020204" pitchFamily="34" charset="0"/>
            </a:endParaRPr>
          </a:p>
        </p:txBody>
      </p:sp>
    </p:spTree>
    <p:extLst>
      <p:ext uri="{BB962C8B-B14F-4D97-AF65-F5344CB8AC3E}">
        <p14:creationId xmlns:p14="http://schemas.microsoft.com/office/powerpoint/2010/main" val="21277381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394A069-80D9-4805-B337-E26784A8DA2C}" type="datetime4">
              <a:rPr lang="en-US" smtClean="0">
                <a:solidFill>
                  <a:prstClr val="white"/>
                </a:solidFill>
              </a:rPr>
              <a:pPr>
                <a:defRPr/>
              </a:pPr>
              <a:t>May 27, 2018</a:t>
            </a:fld>
            <a:endParaRPr lang="en-CA" dirty="0">
              <a:solidFill>
                <a:prstClr val="white"/>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
        <p:nvSpPr>
          <p:cNvPr id="6" name="Picture 3">
            <a:extLst>
              <a:ext uri="{FF2B5EF4-FFF2-40B4-BE49-F238E27FC236}">
                <a16:creationId xmlns:a16="http://schemas.microsoft.com/office/drawing/2014/main" id="{B12E4173-BE82-42DE-AD17-A8AB3D434EFD}"/>
              </a:ext>
            </a:extLst>
          </p:cNvPr>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350" dirty="0">
              <a:solidFill>
                <a:prstClr val="black"/>
              </a:solidFill>
            </a:endParaRPr>
          </a:p>
        </p:txBody>
      </p:sp>
      <p:sp>
        <p:nvSpPr>
          <p:cNvPr id="7" name="Rectangle 6">
            <a:extLst>
              <a:ext uri="{FF2B5EF4-FFF2-40B4-BE49-F238E27FC236}">
                <a16:creationId xmlns:a16="http://schemas.microsoft.com/office/drawing/2014/main" id="{F746D3EF-670D-4EA8-9393-F2E84A5F3950}"/>
              </a:ext>
            </a:extLst>
          </p:cNvPr>
          <p:cNvSpPr/>
          <p:nvPr userDrawn="1"/>
        </p:nvSpPr>
        <p:spPr>
          <a:xfrm>
            <a:off x="0" y="155579"/>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2B800"/>
              </a:solidFill>
            </a:endParaRPr>
          </a:p>
        </p:txBody>
      </p:sp>
      <p:sp>
        <p:nvSpPr>
          <p:cNvPr id="8" name="Rectangle 7">
            <a:extLst>
              <a:ext uri="{FF2B5EF4-FFF2-40B4-BE49-F238E27FC236}">
                <a16:creationId xmlns:a16="http://schemas.microsoft.com/office/drawing/2014/main" id="{8A3817C5-3BA5-49EB-89F1-8D028965B8E9}"/>
              </a:ext>
            </a:extLst>
          </p:cNvPr>
          <p:cNvSpPr/>
          <p:nvPr userDrawn="1"/>
        </p:nvSpPr>
        <p:spPr>
          <a:xfrm>
            <a:off x="0" y="4"/>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350" dirty="0">
              <a:solidFill>
                <a:prstClr val="white"/>
              </a:solidFill>
            </a:endParaRPr>
          </a:p>
        </p:txBody>
      </p:sp>
      <p:sp>
        <p:nvSpPr>
          <p:cNvPr id="9" name="TextBox 8">
            <a:extLst>
              <a:ext uri="{FF2B5EF4-FFF2-40B4-BE49-F238E27FC236}">
                <a16:creationId xmlns:a16="http://schemas.microsoft.com/office/drawing/2014/main" id="{16210A74-668B-4338-BCBA-BE6285580347}"/>
              </a:ext>
            </a:extLst>
          </p:cNvPr>
          <p:cNvSpPr txBox="1">
            <a:spLocks noChangeArrowheads="1"/>
          </p:cNvSpPr>
          <p:nvPr userDrawn="1"/>
        </p:nvSpPr>
        <p:spPr bwMode="auto">
          <a:xfrm>
            <a:off x="7831140" y="194879"/>
            <a:ext cx="4283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10553346-0F3C-47E6-B0DC-A44D501C00B1}" type="slidenum">
              <a:rPr lang="en-US" altLang="en-US" sz="1200" smtClean="0">
                <a:solidFill>
                  <a:prstClr val="white"/>
                </a:solidFill>
                <a:cs typeface="Arial" panose="020B0604020202020204" pitchFamily="34" charset="0"/>
              </a:rPr>
              <a:pPr algn="r" fontAlgn="base">
                <a:spcBef>
                  <a:spcPct val="0"/>
                </a:spcBef>
                <a:spcAft>
                  <a:spcPct val="0"/>
                </a:spcAft>
                <a:defRPr/>
              </a:pPr>
              <a:t>‹#›</a:t>
            </a:fld>
            <a:endParaRPr lang="en-US" altLang="en-US" sz="1200" dirty="0">
              <a:solidFill>
                <a:prstClr val="white"/>
              </a:solidFill>
              <a:cs typeface="Arial" panose="020B0604020202020204" pitchFamily="34" charset="0"/>
            </a:endParaRPr>
          </a:p>
        </p:txBody>
      </p:sp>
    </p:spTree>
    <p:extLst>
      <p:ext uri="{BB962C8B-B14F-4D97-AF65-F5344CB8AC3E}">
        <p14:creationId xmlns:p14="http://schemas.microsoft.com/office/powerpoint/2010/main" val="32878621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BDF256A-415A-4C16-9EF6-43F50D4A3809}" type="datetime4">
              <a:rPr lang="en-US" smtClean="0">
                <a:solidFill>
                  <a:prstClr val="white"/>
                </a:solidFill>
              </a:rPr>
              <a:pPr>
                <a:defRPr/>
              </a:pPr>
              <a:t>May 27, 2018</a:t>
            </a:fld>
            <a:endParaRPr lang="en-CA" dirty="0">
              <a:solidFill>
                <a:prstClr val="white"/>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Picture 3">
            <a:extLst>
              <a:ext uri="{FF2B5EF4-FFF2-40B4-BE49-F238E27FC236}">
                <a16:creationId xmlns:a16="http://schemas.microsoft.com/office/drawing/2014/main" id="{AFCD26DE-2E4A-428C-A0E5-9E632B0B8B17}"/>
              </a:ext>
            </a:extLst>
          </p:cNvPr>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350" dirty="0">
              <a:solidFill>
                <a:prstClr val="black"/>
              </a:solidFill>
            </a:endParaRPr>
          </a:p>
        </p:txBody>
      </p:sp>
      <p:sp>
        <p:nvSpPr>
          <p:cNvPr id="6" name="Rectangle 5">
            <a:extLst>
              <a:ext uri="{FF2B5EF4-FFF2-40B4-BE49-F238E27FC236}">
                <a16:creationId xmlns:a16="http://schemas.microsoft.com/office/drawing/2014/main" id="{64EAFD4F-1669-4A85-9A77-801ADB71318B}"/>
              </a:ext>
            </a:extLst>
          </p:cNvPr>
          <p:cNvSpPr/>
          <p:nvPr userDrawn="1"/>
        </p:nvSpPr>
        <p:spPr>
          <a:xfrm>
            <a:off x="0" y="155579"/>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2B800"/>
              </a:solidFill>
            </a:endParaRPr>
          </a:p>
        </p:txBody>
      </p:sp>
      <p:sp>
        <p:nvSpPr>
          <p:cNvPr id="7" name="Rectangle 6">
            <a:extLst>
              <a:ext uri="{FF2B5EF4-FFF2-40B4-BE49-F238E27FC236}">
                <a16:creationId xmlns:a16="http://schemas.microsoft.com/office/drawing/2014/main" id="{3DF83AFE-F63A-4969-960C-7B3D360D0D9D}"/>
              </a:ext>
            </a:extLst>
          </p:cNvPr>
          <p:cNvSpPr/>
          <p:nvPr userDrawn="1"/>
        </p:nvSpPr>
        <p:spPr>
          <a:xfrm>
            <a:off x="0" y="4"/>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350" dirty="0">
              <a:solidFill>
                <a:prstClr val="white"/>
              </a:solidFill>
            </a:endParaRPr>
          </a:p>
        </p:txBody>
      </p:sp>
      <p:sp>
        <p:nvSpPr>
          <p:cNvPr id="8" name="TextBox 7">
            <a:extLst>
              <a:ext uri="{FF2B5EF4-FFF2-40B4-BE49-F238E27FC236}">
                <a16:creationId xmlns:a16="http://schemas.microsoft.com/office/drawing/2014/main" id="{7EA2134B-6BC0-45DA-9611-14FF65451420}"/>
              </a:ext>
            </a:extLst>
          </p:cNvPr>
          <p:cNvSpPr txBox="1">
            <a:spLocks noChangeArrowheads="1"/>
          </p:cNvSpPr>
          <p:nvPr userDrawn="1"/>
        </p:nvSpPr>
        <p:spPr bwMode="auto">
          <a:xfrm>
            <a:off x="7831140" y="194879"/>
            <a:ext cx="4283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3E087538-D037-47BA-8A43-B39ED09D0FBC}" type="slidenum">
              <a:rPr lang="en-US" altLang="en-US" sz="1200" smtClean="0">
                <a:solidFill>
                  <a:prstClr val="white"/>
                </a:solidFill>
                <a:cs typeface="Arial" panose="020B0604020202020204" pitchFamily="34" charset="0"/>
              </a:rPr>
              <a:pPr algn="r" fontAlgn="base">
                <a:spcBef>
                  <a:spcPct val="0"/>
                </a:spcBef>
                <a:spcAft>
                  <a:spcPct val="0"/>
                </a:spcAft>
                <a:defRPr/>
              </a:pPr>
              <a:t>‹#›</a:t>
            </a:fld>
            <a:endParaRPr lang="en-US" altLang="en-US" sz="1200" dirty="0">
              <a:solidFill>
                <a:prstClr val="white"/>
              </a:solidFill>
              <a:cs typeface="Arial" panose="020B0604020202020204" pitchFamily="34" charset="0"/>
            </a:endParaRPr>
          </a:p>
        </p:txBody>
      </p:sp>
    </p:spTree>
    <p:extLst>
      <p:ext uri="{BB962C8B-B14F-4D97-AF65-F5344CB8AC3E}">
        <p14:creationId xmlns:p14="http://schemas.microsoft.com/office/powerpoint/2010/main" val="31450366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981A578-F07C-4013-9448-5B46EF0624B0}" type="datetime4">
              <a:rPr lang="en-US" smtClean="0">
                <a:solidFill>
                  <a:prstClr val="white"/>
                </a:solidFill>
              </a:rPr>
              <a:pPr>
                <a:defRPr/>
              </a:pPr>
              <a:t>May 27, 2018</a:t>
            </a:fld>
            <a:endParaRPr lang="en-CA" dirty="0">
              <a:solidFill>
                <a:prstClr val="white"/>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Picture 3">
            <a:extLst>
              <a:ext uri="{FF2B5EF4-FFF2-40B4-BE49-F238E27FC236}">
                <a16:creationId xmlns:a16="http://schemas.microsoft.com/office/drawing/2014/main" id="{9F9ADDE5-F5F7-44B2-9CF0-701185F17185}"/>
              </a:ext>
            </a:extLst>
          </p:cNvPr>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350" dirty="0">
              <a:solidFill>
                <a:prstClr val="black"/>
              </a:solidFill>
            </a:endParaRPr>
          </a:p>
        </p:txBody>
      </p:sp>
      <p:sp>
        <p:nvSpPr>
          <p:cNvPr id="9" name="Rectangle 8">
            <a:extLst>
              <a:ext uri="{FF2B5EF4-FFF2-40B4-BE49-F238E27FC236}">
                <a16:creationId xmlns:a16="http://schemas.microsoft.com/office/drawing/2014/main" id="{3C934BB6-9772-4DF0-A825-0D119AEBB41D}"/>
              </a:ext>
            </a:extLst>
          </p:cNvPr>
          <p:cNvSpPr/>
          <p:nvPr userDrawn="1"/>
        </p:nvSpPr>
        <p:spPr>
          <a:xfrm>
            <a:off x="0" y="155579"/>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2B800"/>
              </a:solidFill>
            </a:endParaRPr>
          </a:p>
        </p:txBody>
      </p:sp>
      <p:sp>
        <p:nvSpPr>
          <p:cNvPr id="10" name="Rectangle 9">
            <a:extLst>
              <a:ext uri="{FF2B5EF4-FFF2-40B4-BE49-F238E27FC236}">
                <a16:creationId xmlns:a16="http://schemas.microsoft.com/office/drawing/2014/main" id="{27AD20CA-47EE-42C2-8C66-012441D29EE3}"/>
              </a:ext>
            </a:extLst>
          </p:cNvPr>
          <p:cNvSpPr/>
          <p:nvPr userDrawn="1"/>
        </p:nvSpPr>
        <p:spPr>
          <a:xfrm>
            <a:off x="0" y="4"/>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350" dirty="0">
              <a:solidFill>
                <a:prstClr val="white"/>
              </a:solidFill>
            </a:endParaRPr>
          </a:p>
        </p:txBody>
      </p:sp>
      <p:sp>
        <p:nvSpPr>
          <p:cNvPr id="11" name="TextBox 10">
            <a:extLst>
              <a:ext uri="{FF2B5EF4-FFF2-40B4-BE49-F238E27FC236}">
                <a16:creationId xmlns:a16="http://schemas.microsoft.com/office/drawing/2014/main" id="{E45151BB-0EB5-45AC-B1E9-EF700B9844E2}"/>
              </a:ext>
            </a:extLst>
          </p:cNvPr>
          <p:cNvSpPr txBox="1">
            <a:spLocks noChangeArrowheads="1"/>
          </p:cNvSpPr>
          <p:nvPr userDrawn="1"/>
        </p:nvSpPr>
        <p:spPr bwMode="auto">
          <a:xfrm>
            <a:off x="7831140" y="194879"/>
            <a:ext cx="4283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06565344-8D46-4B68-A049-7E8D6E403A3B}" type="slidenum">
              <a:rPr lang="en-US" altLang="en-US" sz="1200" smtClean="0">
                <a:solidFill>
                  <a:prstClr val="white"/>
                </a:solidFill>
                <a:cs typeface="Arial" panose="020B0604020202020204" pitchFamily="34" charset="0"/>
              </a:rPr>
              <a:pPr algn="r" fontAlgn="base">
                <a:spcBef>
                  <a:spcPct val="0"/>
                </a:spcBef>
                <a:spcAft>
                  <a:spcPct val="0"/>
                </a:spcAft>
                <a:defRPr/>
              </a:pPr>
              <a:t>‹#›</a:t>
            </a:fld>
            <a:endParaRPr lang="en-US" altLang="en-US" sz="1200" dirty="0">
              <a:solidFill>
                <a:prstClr val="white"/>
              </a:solidFill>
              <a:cs typeface="Arial" panose="020B0604020202020204" pitchFamily="34" charset="0"/>
            </a:endParaRPr>
          </a:p>
        </p:txBody>
      </p:sp>
    </p:spTree>
    <p:extLst>
      <p:ext uri="{BB962C8B-B14F-4D97-AF65-F5344CB8AC3E}">
        <p14:creationId xmlns:p14="http://schemas.microsoft.com/office/powerpoint/2010/main" val="7978659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92B99BD2-61C5-4973-97FD-DC2E62F9EE00}" type="datetime4">
              <a:rPr lang="en-US" smtClean="0">
                <a:solidFill>
                  <a:prstClr val="white"/>
                </a:solidFill>
              </a:rPr>
              <a:pPr>
                <a:defRPr/>
              </a:pPr>
              <a:t>May 27, 2018</a:t>
            </a:fld>
            <a:endParaRPr lang="en-CA" dirty="0">
              <a:solidFill>
                <a:prstClr val="white"/>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Picture 3">
            <a:extLst>
              <a:ext uri="{FF2B5EF4-FFF2-40B4-BE49-F238E27FC236}">
                <a16:creationId xmlns:a16="http://schemas.microsoft.com/office/drawing/2014/main" id="{29D3FAFD-EC41-423A-9E12-344E4A681C82}"/>
              </a:ext>
            </a:extLst>
          </p:cNvPr>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z="1350" dirty="0">
              <a:solidFill>
                <a:prstClr val="black"/>
              </a:solidFill>
            </a:endParaRPr>
          </a:p>
        </p:txBody>
      </p:sp>
      <p:sp>
        <p:nvSpPr>
          <p:cNvPr id="9" name="Rectangle 8">
            <a:extLst>
              <a:ext uri="{FF2B5EF4-FFF2-40B4-BE49-F238E27FC236}">
                <a16:creationId xmlns:a16="http://schemas.microsoft.com/office/drawing/2014/main" id="{98ECAF6E-68E0-4A94-A010-7C7644966F26}"/>
              </a:ext>
            </a:extLst>
          </p:cNvPr>
          <p:cNvSpPr/>
          <p:nvPr userDrawn="1"/>
        </p:nvSpPr>
        <p:spPr>
          <a:xfrm>
            <a:off x="0" y="155579"/>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2B800"/>
              </a:solidFill>
            </a:endParaRPr>
          </a:p>
        </p:txBody>
      </p:sp>
      <p:sp>
        <p:nvSpPr>
          <p:cNvPr id="10" name="Rectangle 9">
            <a:extLst>
              <a:ext uri="{FF2B5EF4-FFF2-40B4-BE49-F238E27FC236}">
                <a16:creationId xmlns:a16="http://schemas.microsoft.com/office/drawing/2014/main" id="{1608DE5E-A29B-4411-8BC2-CD35B32C3F01}"/>
              </a:ext>
            </a:extLst>
          </p:cNvPr>
          <p:cNvSpPr/>
          <p:nvPr userDrawn="1"/>
        </p:nvSpPr>
        <p:spPr>
          <a:xfrm>
            <a:off x="0" y="4"/>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350" dirty="0">
              <a:solidFill>
                <a:prstClr val="white"/>
              </a:solidFill>
            </a:endParaRPr>
          </a:p>
        </p:txBody>
      </p:sp>
      <p:sp>
        <p:nvSpPr>
          <p:cNvPr id="11" name="TextBox 10">
            <a:extLst>
              <a:ext uri="{FF2B5EF4-FFF2-40B4-BE49-F238E27FC236}">
                <a16:creationId xmlns:a16="http://schemas.microsoft.com/office/drawing/2014/main" id="{75FF1492-25FA-4871-82D1-76295A502A4F}"/>
              </a:ext>
            </a:extLst>
          </p:cNvPr>
          <p:cNvSpPr txBox="1">
            <a:spLocks noChangeArrowheads="1"/>
          </p:cNvSpPr>
          <p:nvPr userDrawn="1"/>
        </p:nvSpPr>
        <p:spPr bwMode="auto">
          <a:xfrm>
            <a:off x="7831140" y="194879"/>
            <a:ext cx="4283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8A464368-9AE5-4544-B08C-0862B2BD866B}" type="slidenum">
              <a:rPr lang="en-US" altLang="en-US" sz="1200" smtClean="0">
                <a:solidFill>
                  <a:prstClr val="white"/>
                </a:solidFill>
                <a:cs typeface="Arial" panose="020B0604020202020204" pitchFamily="34" charset="0"/>
              </a:rPr>
              <a:pPr algn="r" fontAlgn="base">
                <a:spcBef>
                  <a:spcPct val="0"/>
                </a:spcBef>
                <a:spcAft>
                  <a:spcPct val="0"/>
                </a:spcAft>
                <a:defRPr/>
              </a:pPr>
              <a:t>‹#›</a:t>
            </a:fld>
            <a:endParaRPr lang="en-US" altLang="en-US" sz="1200" dirty="0">
              <a:solidFill>
                <a:prstClr val="white"/>
              </a:solidFill>
              <a:cs typeface="Arial" panose="020B0604020202020204" pitchFamily="34" charset="0"/>
            </a:endParaRPr>
          </a:p>
        </p:txBody>
      </p:sp>
    </p:spTree>
    <p:extLst>
      <p:ext uri="{BB962C8B-B14F-4D97-AF65-F5344CB8AC3E}">
        <p14:creationId xmlns:p14="http://schemas.microsoft.com/office/powerpoint/2010/main" val="1999727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5/27/2018</a:t>
            </a:fld>
            <a:endParaRPr lang="en-US" dirty="0"/>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8908943"/>
      </p:ext>
    </p:extLst>
  </p:cSld>
  <p:clrMapOvr>
    <a:masterClrMapping/>
  </p:clrMapOvr>
  <p:hf sldNum="0" hdr="0" ftr="0"/>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5/27/2018</a:t>
            </a:fld>
            <a:endParaRPr lang="en-US" dirty="0"/>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8853506"/>
      </p:ext>
    </p:extLst>
  </p:cSld>
  <p:clrMapOvr>
    <a:masterClrMapping/>
  </p:clrMapOvr>
  <p:hf sldNum="0" hdr="0" ftr="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DDE7F7-9603-44BC-AE8B-EA10FDB3B77A}" type="datetimeFigureOut">
              <a:rPr lang="en-US" smtClean="0">
                <a:solidFill>
                  <a:prstClr val="black">
                    <a:tint val="75000"/>
                  </a:prstClr>
                </a:solidFill>
              </a:rPr>
              <a:pPr/>
              <a:t>5/27/2018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40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37478522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1774" y="685359"/>
            <a:ext cx="11573232" cy="506443"/>
          </a:xfrm>
        </p:spPr>
        <p:txBody>
          <a:bodyPr anchor="t">
            <a:noAutofit/>
          </a:bodyPr>
          <a:lstStyle>
            <a:lvl1pPr>
              <a:defRPr sz="3200" b="0" baseline="0">
                <a:solidFill>
                  <a:srgbClr val="503278"/>
                </a:solidFill>
                <a:latin typeface="+mj-lt"/>
              </a:defRPr>
            </a:lvl1pPr>
          </a:lstStyle>
          <a:p>
            <a:r>
              <a:rPr lang="en-US" dirty="0"/>
              <a:t>Put Text Here</a:t>
            </a:r>
          </a:p>
        </p:txBody>
      </p:sp>
      <p:sp>
        <p:nvSpPr>
          <p:cNvPr id="3" name="Content Placeholder 2"/>
          <p:cNvSpPr>
            <a:spLocks noGrp="1"/>
          </p:cNvSpPr>
          <p:nvPr>
            <p:ph idx="1"/>
          </p:nvPr>
        </p:nvSpPr>
        <p:spPr>
          <a:xfrm>
            <a:off x="231773" y="1355239"/>
            <a:ext cx="11573233" cy="4819530"/>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4" name="TextBox 3"/>
          <p:cNvSpPr txBox="1"/>
          <p:nvPr userDrawn="1"/>
        </p:nvSpPr>
        <p:spPr>
          <a:xfrm>
            <a:off x="9070848" y="144817"/>
            <a:ext cx="3121152" cy="307777"/>
          </a:xfrm>
          <a:prstGeom prst="rect">
            <a:avLst/>
          </a:prstGeom>
          <a:noFill/>
        </p:spPr>
        <p:txBody>
          <a:bodyPr wrap="square" rtlCol="0">
            <a:spAutoFit/>
          </a:bodyPr>
          <a:lstStyle/>
          <a:p>
            <a:pPr algn="r"/>
            <a:fld id="{61FB7B5D-B95B-4EE4-86A7-FCF8FEAB0BEC}" type="slidenum">
              <a:rPr lang="en-US" sz="1400">
                <a:solidFill>
                  <a:prstClr val="white"/>
                </a:solidFill>
              </a:rPr>
              <a:pPr algn="r"/>
              <a:t>‹#›</a:t>
            </a:fld>
            <a:endParaRPr lang="en-US" sz="1400" dirty="0">
              <a:solidFill>
                <a:prstClr val="white"/>
              </a:solidFill>
            </a:endParaRPr>
          </a:p>
        </p:txBody>
      </p:sp>
      <p:sp>
        <p:nvSpPr>
          <p:cNvPr id="12" name="TextBox 11"/>
          <p:cNvSpPr txBox="1"/>
          <p:nvPr userDrawn="1"/>
        </p:nvSpPr>
        <p:spPr>
          <a:xfrm>
            <a:off x="9703" y="177593"/>
            <a:ext cx="4899624" cy="307777"/>
          </a:xfrm>
          <a:prstGeom prst="rect">
            <a:avLst/>
          </a:prstGeom>
          <a:noFill/>
        </p:spPr>
        <p:txBody>
          <a:bodyPr wrap="square" rtlCol="0">
            <a:spAutoFit/>
          </a:bodyPr>
          <a:lstStyle/>
          <a:p>
            <a:r>
              <a:rPr lang="en-US" sz="1400" dirty="0">
                <a:solidFill>
                  <a:prstClr val="white"/>
                </a:solidFill>
              </a:rPr>
              <a:t>June 2018</a:t>
            </a:r>
          </a:p>
        </p:txBody>
      </p:sp>
    </p:spTree>
    <p:extLst>
      <p:ext uri="{BB962C8B-B14F-4D97-AF65-F5344CB8AC3E}">
        <p14:creationId xmlns:p14="http://schemas.microsoft.com/office/powerpoint/2010/main" val="13074165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44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0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May 2018</a:t>
            </a:r>
          </a:p>
        </p:txBody>
      </p:sp>
    </p:spTree>
    <p:extLst>
      <p:ext uri="{BB962C8B-B14F-4D97-AF65-F5344CB8AC3E}">
        <p14:creationId xmlns:p14="http://schemas.microsoft.com/office/powerpoint/2010/main" val="75590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DDE7F7-9603-44BC-AE8B-EA10FDB3B77A}" type="datetimeFigureOut">
              <a:rPr lang="en-US" smtClean="0">
                <a:solidFill>
                  <a:prstClr val="black">
                    <a:tint val="75000"/>
                  </a:prstClr>
                </a:solidFill>
              </a:rPr>
              <a:pPr/>
              <a:t>5/27/2018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40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6495459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3770121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TextBox 14"/>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4" name="TextBox 13"/>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May 2018</a:t>
            </a:r>
          </a:p>
        </p:txBody>
      </p:sp>
    </p:spTree>
    <p:extLst>
      <p:ext uri="{BB962C8B-B14F-4D97-AF65-F5344CB8AC3E}">
        <p14:creationId xmlns:p14="http://schemas.microsoft.com/office/powerpoint/2010/main" val="17387555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May 2018</a:t>
            </a:r>
          </a:p>
        </p:txBody>
      </p:sp>
    </p:spTree>
    <p:extLst>
      <p:ext uri="{BB962C8B-B14F-4D97-AF65-F5344CB8AC3E}">
        <p14:creationId xmlns:p14="http://schemas.microsoft.com/office/powerpoint/2010/main" val="24201339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9" name="TextBox 8"/>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May 2018</a:t>
            </a:r>
          </a:p>
        </p:txBody>
      </p:sp>
    </p:spTree>
    <p:extLst>
      <p:ext uri="{BB962C8B-B14F-4D97-AF65-F5344CB8AC3E}">
        <p14:creationId xmlns:p14="http://schemas.microsoft.com/office/powerpoint/2010/main" val="30114490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5533670" y="213374"/>
            <a:ext cx="1086678" cy="369332"/>
          </a:xfrm>
          <a:prstGeom prst="rect">
            <a:avLst/>
          </a:prstGeom>
          <a:noFill/>
        </p:spPr>
        <p:txBody>
          <a:bodyPr wrap="square" rtlCol="0">
            <a:spAutoFit/>
          </a:bodyPr>
          <a:lstStyle/>
          <a:p>
            <a:r>
              <a:rPr lang="en-US" b="1" dirty="0">
                <a:solidFill>
                  <a:srgbClr val="FF0000"/>
                </a:solidFill>
              </a:rPr>
              <a:t>DRAFT</a:t>
            </a:r>
          </a:p>
        </p:txBody>
      </p:sp>
      <p:sp>
        <p:nvSpPr>
          <p:cNvPr id="14" name="TextBox 13"/>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May 2018</a:t>
            </a:r>
          </a:p>
        </p:txBody>
      </p:sp>
    </p:spTree>
    <p:extLst>
      <p:ext uri="{BB962C8B-B14F-4D97-AF65-F5344CB8AC3E}">
        <p14:creationId xmlns:p14="http://schemas.microsoft.com/office/powerpoint/2010/main" val="13415181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May </a:t>
            </a:r>
            <a:r>
              <a:rPr lang="en-US" sz="1600" baseline="0" dirty="0">
                <a:solidFill>
                  <a:prstClr val="white"/>
                </a:solidFill>
              </a:rPr>
              <a:t>2018</a:t>
            </a:r>
            <a:endParaRPr lang="en-US" sz="1600" dirty="0">
              <a:solidFill>
                <a:prstClr val="white"/>
              </a:solidFill>
            </a:endParaRPr>
          </a:p>
        </p:txBody>
      </p:sp>
    </p:spTree>
    <p:extLst>
      <p:ext uri="{BB962C8B-B14F-4D97-AF65-F5344CB8AC3E}">
        <p14:creationId xmlns:p14="http://schemas.microsoft.com/office/powerpoint/2010/main" val="348619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7522702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cSld name="Content Master V1">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65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36135F-6056-44C7-BA3D-A778D0E102E4}" type="datetime1">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333622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4" name="Date Placeholder 3"/>
          <p:cNvSpPr txBox="1">
            <a:spLocks/>
          </p:cNvSpPr>
          <p:nvPr userDrawn="1"/>
        </p:nvSpPr>
        <p:spPr>
          <a:xfrm>
            <a:off x="0" y="1658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rPr>
              <a:t>June 2018</a:t>
            </a:r>
          </a:p>
        </p:txBody>
      </p:sp>
      <p:sp>
        <p:nvSpPr>
          <p:cNvPr id="17" name="Slide Number Placeholder 16"/>
          <p:cNvSpPr>
            <a:spLocks noGrp="1"/>
          </p:cNvSpPr>
          <p:nvPr>
            <p:ph type="sldNum" sz="quarter" idx="12"/>
          </p:nvPr>
        </p:nvSpPr>
        <p:spPr>
          <a:xfrm>
            <a:off x="9070848" y="146304"/>
            <a:ext cx="3121152" cy="338328"/>
          </a:xfrm>
        </p:spPr>
        <p:txBody>
          <a:bodyPr/>
          <a:lstStyle>
            <a:lvl1pPr>
              <a:defRPr sz="1400">
                <a:solidFill>
                  <a:schemeClr val="bg1"/>
                </a:solidFill>
              </a:defRPr>
            </a:lvl1pPr>
          </a:lstStyle>
          <a:p>
            <a:r>
              <a:rPr lang="en-US" dirty="0"/>
              <a:t>2</a:t>
            </a:r>
          </a:p>
        </p:txBody>
      </p:sp>
    </p:spTree>
    <p:extLst>
      <p:ext uri="{BB962C8B-B14F-4D97-AF65-F5344CB8AC3E}">
        <p14:creationId xmlns:p14="http://schemas.microsoft.com/office/powerpoint/2010/main" val="255980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310B2C5B-7734-467E-BD51-A28A063F9044}" type="datetime1">
              <a:rPr lang="en-US" smtClean="0"/>
              <a:t>5/27/2018</a:t>
            </a:fld>
            <a:endParaRPr lang="en-US" dirty="0"/>
          </a:p>
        </p:txBody>
      </p:sp>
      <p:sp>
        <p:nvSpPr>
          <p:cNvPr id="16"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455022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AE225028-B215-4A67-A4F2-BC2C6764EB26}" type="datetime1">
              <a:rPr lang="en-US" smtClean="0"/>
              <a:t>5/27/2018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396379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C23BB76E-CBBD-4FF3-95E7-A689E53806A3}" type="datetime1">
              <a:rPr lang="en-US" smtClean="0"/>
              <a:t>5/27/2018</a:t>
            </a:fld>
            <a:endParaRPr lang="en-US" dirty="0"/>
          </a:p>
        </p:txBody>
      </p:sp>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0075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0"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3A83DF65-1731-4846-976B-5291AF9D9A4D}" type="datetime1">
              <a:rPr lang="en-US" smtClean="0"/>
              <a:t>5/27/2018</a:t>
            </a:fld>
            <a:endParaRPr lang="en-US" dirty="0"/>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81842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Date Placeholder 14"/>
          <p:cNvSpPr>
            <a:spLocks noGrp="1"/>
          </p:cNvSpPr>
          <p:nvPr>
            <p:ph type="dt" sz="half" idx="10"/>
          </p:nvPr>
        </p:nvSpPr>
        <p:spPr>
          <a:xfrm>
            <a:off x="228600" y="155448"/>
            <a:ext cx="2743200" cy="338328"/>
          </a:xfrm>
        </p:spPr>
        <p:txBody>
          <a:bodyPr/>
          <a:lstStyle>
            <a:lvl1pPr>
              <a:defRPr sz="1400">
                <a:solidFill>
                  <a:schemeClr val="bg1"/>
                </a:solidFill>
              </a:defRPr>
            </a:lvl1pPr>
          </a:lstStyle>
          <a:p>
            <a:r>
              <a:rPr lang="en-US" dirty="0"/>
              <a:t>December 2017</a:t>
            </a:r>
          </a:p>
        </p:txBody>
      </p:sp>
      <p:sp>
        <p:nvSpPr>
          <p:cNvPr id="9"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30554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33F4E-0A25-4D9A-B162-2FA328938E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A3D52-F8A6-4F73-86BD-621C63D324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7453A-49EF-4B80-8D5F-9F0C2E163D4A}"/>
              </a:ext>
            </a:extLst>
          </p:cNvPr>
          <p:cNvSpPr>
            <a:spLocks noGrp="1"/>
          </p:cNvSpPr>
          <p:nvPr>
            <p:ph type="dt" sz="half" idx="10"/>
          </p:nvPr>
        </p:nvSpPr>
        <p:spPr/>
        <p:txBody>
          <a:bodyPr/>
          <a:lstStyle/>
          <a:p>
            <a:fld id="{505778C0-C615-4D16-ADDC-1A4C1FC99A66}" type="datetimeFigureOut">
              <a:rPr lang="en-US" smtClean="0"/>
              <a:t>5/27/2018</a:t>
            </a:fld>
            <a:endParaRPr lang="en-US"/>
          </a:p>
        </p:txBody>
      </p:sp>
      <p:sp>
        <p:nvSpPr>
          <p:cNvPr id="5" name="Footer Placeholder 4">
            <a:extLst>
              <a:ext uri="{FF2B5EF4-FFF2-40B4-BE49-F238E27FC236}">
                <a16:creationId xmlns:a16="http://schemas.microsoft.com/office/drawing/2014/main" id="{2754F23D-D8EA-4C33-BB10-D8B60526C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86AFD-6511-44B5-A013-D1A17E972027}"/>
              </a:ext>
            </a:extLst>
          </p:cNvPr>
          <p:cNvSpPr>
            <a:spLocks noGrp="1"/>
          </p:cNvSpPr>
          <p:nvPr>
            <p:ph type="sldNum" sz="quarter" idx="12"/>
          </p:nvPr>
        </p:nvSpPr>
        <p:spPr/>
        <p:txBody>
          <a:bodyPr/>
          <a:lstStyle/>
          <a:p>
            <a:fld id="{6D08D5C4-F65B-412E-95E7-99B59D74FD61}" type="slidenum">
              <a:rPr lang="en-US" smtClean="0"/>
              <a:t>‹#›</a:t>
            </a:fld>
            <a:endParaRPr lang="en-US"/>
          </a:p>
        </p:txBody>
      </p:sp>
    </p:spTree>
    <p:extLst>
      <p:ext uri="{BB962C8B-B14F-4D97-AF65-F5344CB8AC3E}">
        <p14:creationId xmlns:p14="http://schemas.microsoft.com/office/powerpoint/2010/main" val="363038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6F4BF4BB-3D76-4B25-80C9-57EE9A3140D7}" type="datetime1">
              <a:rPr lang="en-US" smtClean="0"/>
              <a:t>5/27/2018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416067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1DB1BCE1-8889-4880-AAAC-9410AAC0C72E}" type="datetime1">
              <a:rPr lang="en-US" smtClean="0"/>
              <a:t>5/27/2018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531272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1048947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50327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Rectangle 7"/>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latin typeface="Arial" panose="020B0604020202020204" pitchFamily="34" charset="0"/>
              <a:cs typeface="Arial" panose="020B0604020202020204" pitchFamily="34" charset="0"/>
            </a:endParaRPr>
          </a:p>
        </p:txBody>
      </p:sp>
      <p:sp>
        <p:nvSpPr>
          <p:cNvPr id="9" name="Rectangle 8"/>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Slide Number Placeholder 16"/>
          <p:cNvSpPr>
            <a:spLocks noGrp="1"/>
          </p:cNvSpPr>
          <p:nvPr>
            <p:ph type="sldNum" sz="quarter" idx="12"/>
          </p:nvPr>
        </p:nvSpPr>
        <p:spPr>
          <a:xfrm>
            <a:off x="11326504" y="146304"/>
            <a:ext cx="835152" cy="338328"/>
          </a:xfrm>
        </p:spPr>
        <p:txBody>
          <a:bodyPr/>
          <a:lstStyle>
            <a:lvl1pPr>
              <a:defRPr sz="1400">
                <a:solidFill>
                  <a:schemeClr val="bg1"/>
                </a:solidFill>
                <a:latin typeface="+mn-lt"/>
              </a:defRPr>
            </a:lvl1pPr>
          </a:lstStyle>
          <a:p>
            <a:r>
              <a:rPr lang="en-US" dirty="0"/>
              <a:t>4</a:t>
            </a:r>
          </a:p>
        </p:txBody>
      </p:sp>
      <p:sp>
        <p:nvSpPr>
          <p:cNvPr id="13" name="Date Placeholder 3"/>
          <p:cNvSpPr txBox="1">
            <a:spLocks/>
          </p:cNvSpPr>
          <p:nvPr userDrawn="1"/>
        </p:nvSpPr>
        <p:spPr>
          <a:xfrm>
            <a:off x="0" y="1658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rPr>
              <a:t>June 2018</a:t>
            </a:r>
          </a:p>
        </p:txBody>
      </p:sp>
    </p:spTree>
    <p:extLst>
      <p:ext uri="{BB962C8B-B14F-4D97-AF65-F5344CB8AC3E}">
        <p14:creationId xmlns:p14="http://schemas.microsoft.com/office/powerpoint/2010/main" val="2282611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0" name="TextBox 9"/>
          <p:cNvSpPr txBox="1"/>
          <p:nvPr userDrawn="1"/>
        </p:nvSpPr>
        <p:spPr>
          <a:xfrm>
            <a:off x="10438544" y="150268"/>
            <a:ext cx="1571946" cy="338554"/>
          </a:xfrm>
          <a:prstGeom prst="rect">
            <a:avLst/>
          </a:prstGeom>
          <a:noFill/>
        </p:spPr>
        <p:txBody>
          <a:bodyPr wrap="square" rtlCol="0">
            <a:spAutoFit/>
          </a:bodyPr>
          <a:lstStyle/>
          <a:p>
            <a:pPr algn="r"/>
            <a:fld id="{BCE9ADF6-6342-443D-8A6E-6608A8547094}" type="slidenum">
              <a:rPr lang="en-US" sz="1600" smtClean="0">
                <a:solidFill>
                  <a:schemeClr val="bg1"/>
                </a:solidFill>
              </a:rPr>
              <a:pPr algn="r"/>
              <a:t>‹#›</a:t>
            </a:fld>
            <a:endParaRPr lang="en-US" sz="1600" dirty="0">
              <a:solidFill>
                <a:schemeClr val="bg1"/>
              </a:solidFill>
            </a:endParaRPr>
          </a:p>
        </p:txBody>
      </p:sp>
    </p:spTree>
    <p:extLst>
      <p:ext uri="{BB962C8B-B14F-4D97-AF65-F5344CB8AC3E}">
        <p14:creationId xmlns:p14="http://schemas.microsoft.com/office/powerpoint/2010/main" val="2036686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1"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2930058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55FCE9-A574-44B5-93EB-F3A997F3FC12}" type="datetime1">
              <a:rPr lang="en-US" smtClean="0">
                <a:solidFill>
                  <a:prstClr val="black">
                    <a:tint val="75000"/>
                  </a:prstClr>
                </a:solidFill>
              </a:rPr>
              <a:t>5/27/2018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1065642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332706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TextBox 11"/>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053109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0ADFB212-70F5-4D25-9FF1-E19D928F6E46}" type="datetime1">
              <a:rPr lang="en-US" smtClean="0">
                <a:solidFill>
                  <a:prstClr val="white"/>
                </a:solidFill>
              </a:rPr>
              <a:t>5/27/2018</a:t>
            </a:fld>
            <a:endParaRPr lang="en-US" dirty="0">
              <a:solidFill>
                <a:prstClr val="white"/>
              </a:solidFill>
            </a:endParaRPr>
          </a:p>
        </p:txBody>
      </p:sp>
      <p:sp>
        <p:nvSpPr>
          <p:cNvPr id="13" name="TextBox 12"/>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148203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2E58-8BE4-4400-8195-D317A091C3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1810E0-15DE-4AF2-B922-CFF4D4A19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4F2F39-B7A2-4A5E-BCA4-D94C904732FF}"/>
              </a:ext>
            </a:extLst>
          </p:cNvPr>
          <p:cNvSpPr>
            <a:spLocks noGrp="1"/>
          </p:cNvSpPr>
          <p:nvPr>
            <p:ph type="dt" sz="half" idx="10"/>
          </p:nvPr>
        </p:nvSpPr>
        <p:spPr/>
        <p:txBody>
          <a:bodyPr/>
          <a:lstStyle/>
          <a:p>
            <a:fld id="{505778C0-C615-4D16-ADDC-1A4C1FC99A66}" type="datetimeFigureOut">
              <a:rPr lang="en-US" smtClean="0"/>
              <a:t>5/27/2018</a:t>
            </a:fld>
            <a:endParaRPr lang="en-US"/>
          </a:p>
        </p:txBody>
      </p:sp>
      <p:sp>
        <p:nvSpPr>
          <p:cNvPr id="5" name="Footer Placeholder 4">
            <a:extLst>
              <a:ext uri="{FF2B5EF4-FFF2-40B4-BE49-F238E27FC236}">
                <a16:creationId xmlns:a16="http://schemas.microsoft.com/office/drawing/2014/main" id="{B10FB80F-AB70-4DDC-B77D-19E85894A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B3328-2228-4BEC-90D3-7315989CB67F}"/>
              </a:ext>
            </a:extLst>
          </p:cNvPr>
          <p:cNvSpPr>
            <a:spLocks noGrp="1"/>
          </p:cNvSpPr>
          <p:nvPr>
            <p:ph type="sldNum" sz="quarter" idx="12"/>
          </p:nvPr>
        </p:nvSpPr>
        <p:spPr/>
        <p:txBody>
          <a:bodyPr/>
          <a:lstStyle/>
          <a:p>
            <a:fld id="{6D08D5C4-F65B-412E-95E7-99B59D74FD61}" type="slidenum">
              <a:rPr lang="en-US" smtClean="0"/>
              <a:t>‹#›</a:t>
            </a:fld>
            <a:endParaRPr lang="en-US"/>
          </a:p>
        </p:txBody>
      </p:sp>
    </p:spTree>
    <p:extLst>
      <p:ext uri="{BB962C8B-B14F-4D97-AF65-F5344CB8AC3E}">
        <p14:creationId xmlns:p14="http://schemas.microsoft.com/office/powerpoint/2010/main" val="2488204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F15A8190-F8F3-43B2-97BC-5AF2314DD555}" type="datetime1">
              <a:rPr lang="en-US" smtClean="0">
                <a:solidFill>
                  <a:prstClr val="white"/>
                </a:solidFill>
              </a:rPr>
              <a:t>5/27/2018</a:t>
            </a:fld>
            <a:endParaRPr lang="en-US" dirty="0">
              <a:solidFill>
                <a:prstClr val="white"/>
              </a:solidFill>
            </a:endParaRPr>
          </a:p>
        </p:txBody>
      </p:sp>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65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0"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CC9CE589-4358-4B9F-99BE-BFD9F2FBBF72}" type="datetime1">
              <a:rPr lang="en-US" smtClean="0">
                <a:solidFill>
                  <a:prstClr val="white"/>
                </a:solidFill>
              </a:rPr>
              <a:t>5/27/2018</a:t>
            </a:fld>
            <a:endParaRPr lang="en-US" dirty="0">
              <a:solidFill>
                <a:prstClr val="white"/>
              </a:solidFill>
            </a:endParaRPr>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7976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C6B9BC63-413D-4DA7-9CDF-36E1602F516C}" type="datetime1">
              <a:rPr lang="en-US" smtClean="0">
                <a:solidFill>
                  <a:prstClr val="white"/>
                </a:solidFill>
              </a:rPr>
              <a:t>5/27/2018</a:t>
            </a:fld>
            <a:endParaRPr lang="en-US" dirty="0">
              <a:solidFill>
                <a:prstClr val="white"/>
              </a:solidFill>
            </a:endParaRPr>
          </a:p>
        </p:txBody>
      </p:sp>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214999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AD99337F-B255-484E-AB84-B788CB29FAE2}" type="datetime1">
              <a:rPr lang="en-US" smtClean="0">
                <a:solidFill>
                  <a:prstClr val="white"/>
                </a:solidFill>
              </a:rPr>
              <a:t>5/27/2018</a:t>
            </a:fld>
            <a:endParaRPr lang="en-US" dirty="0">
              <a:solidFill>
                <a:prstClr val="white"/>
              </a:solidFill>
            </a:endParaRP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94313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B06CF025-534C-4537-A12D-86F6D9058A0B}" type="datetime1">
              <a:rPr lang="en-US" smtClean="0">
                <a:solidFill>
                  <a:prstClr val="white"/>
                </a:solidFill>
              </a:rPr>
              <a:t>5/27/2018</a:t>
            </a:fld>
            <a:endParaRPr lang="en-US" dirty="0">
              <a:solidFill>
                <a:prstClr val="white"/>
              </a:solidFill>
            </a:endParaRP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8538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850879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7" name="Rectangle 6"/>
          <p:cNvSpPr/>
          <p:nvPr userDrawn="1"/>
        </p:nvSpPr>
        <p:spPr>
          <a:xfrm>
            <a:off x="0" y="156452"/>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9"/>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3"/>
          <p:cNvSpPr txBox="1">
            <a:spLocks/>
          </p:cNvSpPr>
          <p:nvPr userDrawn="1"/>
        </p:nvSpPr>
        <p:spPr>
          <a:xfrm>
            <a:off x="0" y="1658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rPr>
              <a:t>June 2018</a:t>
            </a: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
        <p:nvSpPr>
          <p:cNvPr id="13" name="Slide Number Placeholder 16"/>
          <p:cNvSpPr txBox="1">
            <a:spLocks/>
          </p:cNvSpPr>
          <p:nvPr userDrawn="1"/>
        </p:nvSpPr>
        <p:spPr>
          <a:xfrm>
            <a:off x="9073896" y="146303"/>
            <a:ext cx="3118104" cy="338328"/>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z="1400" smtClean="0"/>
              <a:pPr/>
              <a:t>‹#›</a:t>
            </a:fld>
            <a:endParaRPr lang="en-US" sz="1400" dirty="0"/>
          </a:p>
        </p:txBody>
      </p:sp>
    </p:spTree>
    <p:extLst>
      <p:ext uri="{BB962C8B-B14F-4D97-AF65-F5344CB8AC3E}">
        <p14:creationId xmlns:p14="http://schemas.microsoft.com/office/powerpoint/2010/main" val="391447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DDE7F7-9603-44BC-AE8B-EA10FDB3B77A}" type="datetimeFigureOut">
              <a:rPr lang="en-US" smtClean="0">
                <a:solidFill>
                  <a:prstClr val="black">
                    <a:tint val="75000"/>
                  </a:prstClr>
                </a:solidFill>
              </a:rPr>
              <a:pPr/>
              <a:t>5/27/2018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3639397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4" name="TextBox 3"/>
          <p:cNvSpPr txBox="1"/>
          <p:nvPr userDrawn="1"/>
        </p:nvSpPr>
        <p:spPr>
          <a:xfrm>
            <a:off x="9070848" y="144817"/>
            <a:ext cx="3121152" cy="307777"/>
          </a:xfrm>
          <a:prstGeom prst="rect">
            <a:avLst/>
          </a:prstGeom>
          <a:noFill/>
        </p:spPr>
        <p:txBody>
          <a:bodyPr wrap="square" rtlCol="0">
            <a:spAutoFit/>
          </a:bodyPr>
          <a:lstStyle/>
          <a:p>
            <a:pPr algn="r"/>
            <a:fld id="{61FB7B5D-B95B-4EE4-86A7-FCF8FEAB0BEC}" type="slidenum">
              <a:rPr lang="en-US" sz="1400">
                <a:solidFill>
                  <a:prstClr val="white"/>
                </a:solidFill>
              </a:rPr>
              <a:pPr algn="r"/>
              <a:t>‹#›</a:t>
            </a:fld>
            <a:endParaRPr lang="en-US" sz="1400" dirty="0">
              <a:solidFill>
                <a:prstClr val="white"/>
              </a:solidFill>
            </a:endParaRPr>
          </a:p>
        </p:txBody>
      </p:sp>
      <p:sp>
        <p:nvSpPr>
          <p:cNvPr id="12" name="TextBox 11"/>
          <p:cNvSpPr txBox="1"/>
          <p:nvPr userDrawn="1"/>
        </p:nvSpPr>
        <p:spPr>
          <a:xfrm>
            <a:off x="-8319" y="216782"/>
            <a:ext cx="3820361" cy="307777"/>
          </a:xfrm>
          <a:prstGeom prst="rect">
            <a:avLst/>
          </a:prstGeom>
          <a:noFill/>
        </p:spPr>
        <p:txBody>
          <a:bodyPr wrap="square" rtlCol="0">
            <a:spAutoFit/>
          </a:bodyPr>
          <a:lstStyle/>
          <a:p>
            <a:r>
              <a:rPr lang="en-US" sz="1400" dirty="0">
                <a:solidFill>
                  <a:prstClr val="white"/>
                </a:solidFill>
              </a:rPr>
              <a:t>June 2018</a:t>
            </a:r>
          </a:p>
        </p:txBody>
      </p:sp>
    </p:spTree>
    <p:extLst>
      <p:ext uri="{BB962C8B-B14F-4D97-AF65-F5344CB8AC3E}">
        <p14:creationId xmlns:p14="http://schemas.microsoft.com/office/powerpoint/2010/main" val="2300654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June 30, 2017</a:t>
            </a:r>
          </a:p>
        </p:txBody>
      </p:sp>
    </p:spTree>
    <p:extLst>
      <p:ext uri="{BB962C8B-B14F-4D97-AF65-F5344CB8AC3E}">
        <p14:creationId xmlns:p14="http://schemas.microsoft.com/office/powerpoint/2010/main" val="341286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A118-EE5D-481A-85FC-951674A00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47C6A-FAD6-44AC-AA62-9E73E10075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C29930-1770-474F-BD9D-7473C94FE3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57F8AC-3D32-43CB-9DD2-5C56A5981AE5}"/>
              </a:ext>
            </a:extLst>
          </p:cNvPr>
          <p:cNvSpPr>
            <a:spLocks noGrp="1"/>
          </p:cNvSpPr>
          <p:nvPr>
            <p:ph type="dt" sz="half" idx="10"/>
          </p:nvPr>
        </p:nvSpPr>
        <p:spPr/>
        <p:txBody>
          <a:bodyPr/>
          <a:lstStyle/>
          <a:p>
            <a:fld id="{505778C0-C615-4D16-ADDC-1A4C1FC99A66}" type="datetimeFigureOut">
              <a:rPr lang="en-US" smtClean="0"/>
              <a:t>5/27/2018</a:t>
            </a:fld>
            <a:endParaRPr lang="en-US"/>
          </a:p>
        </p:txBody>
      </p:sp>
      <p:sp>
        <p:nvSpPr>
          <p:cNvPr id="6" name="Footer Placeholder 5">
            <a:extLst>
              <a:ext uri="{FF2B5EF4-FFF2-40B4-BE49-F238E27FC236}">
                <a16:creationId xmlns:a16="http://schemas.microsoft.com/office/drawing/2014/main" id="{319A3726-D688-42B3-9CDE-E165D6115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B5E99-9413-414F-8CBC-4257B05BC96E}"/>
              </a:ext>
            </a:extLst>
          </p:cNvPr>
          <p:cNvSpPr>
            <a:spLocks noGrp="1"/>
          </p:cNvSpPr>
          <p:nvPr>
            <p:ph type="sldNum" sz="quarter" idx="12"/>
          </p:nvPr>
        </p:nvSpPr>
        <p:spPr/>
        <p:txBody>
          <a:bodyPr/>
          <a:lstStyle/>
          <a:p>
            <a:fld id="{6D08D5C4-F65B-412E-95E7-99B59D74FD61}" type="slidenum">
              <a:rPr lang="en-US" smtClean="0"/>
              <a:t>‹#›</a:t>
            </a:fld>
            <a:endParaRPr lang="en-US"/>
          </a:p>
        </p:txBody>
      </p:sp>
    </p:spTree>
    <p:extLst>
      <p:ext uri="{BB962C8B-B14F-4D97-AF65-F5344CB8AC3E}">
        <p14:creationId xmlns:p14="http://schemas.microsoft.com/office/powerpoint/2010/main" val="568381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June</a:t>
            </a:r>
            <a:r>
              <a:rPr lang="en-US" sz="1600" baseline="0" dirty="0">
                <a:solidFill>
                  <a:prstClr val="white"/>
                </a:solidFill>
              </a:rPr>
              <a:t> </a:t>
            </a:r>
            <a:r>
              <a:rPr lang="en-US" sz="1600" dirty="0">
                <a:solidFill>
                  <a:prstClr val="white"/>
                </a:solidFill>
              </a:rPr>
              <a:t>30, 2017</a:t>
            </a:r>
          </a:p>
        </p:txBody>
      </p:sp>
      <p:sp>
        <p:nvSpPr>
          <p:cNvPr id="12" name="TextBox 11"/>
          <p:cNvSpPr txBox="1"/>
          <p:nvPr userDrawn="1"/>
        </p:nvSpPr>
        <p:spPr>
          <a:xfrm>
            <a:off x="5533670" y="172278"/>
            <a:ext cx="1086678" cy="369332"/>
          </a:xfrm>
          <a:prstGeom prst="rect">
            <a:avLst/>
          </a:prstGeom>
          <a:noFill/>
        </p:spPr>
        <p:txBody>
          <a:bodyPr wrap="square" rtlCol="0">
            <a:spAutoFit/>
          </a:bodyPr>
          <a:lstStyle/>
          <a:p>
            <a:r>
              <a:rPr lang="en-US" b="1" dirty="0">
                <a:solidFill>
                  <a:srgbClr val="FF0000"/>
                </a:solidFill>
              </a:rPr>
              <a:t>DRAFT</a:t>
            </a:r>
          </a:p>
        </p:txBody>
      </p:sp>
    </p:spTree>
    <p:extLst>
      <p:ext uri="{BB962C8B-B14F-4D97-AF65-F5344CB8AC3E}">
        <p14:creationId xmlns:p14="http://schemas.microsoft.com/office/powerpoint/2010/main" val="1804053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TextBox 14"/>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3" name="TextBox 12"/>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July 30, 2017</a:t>
            </a:r>
          </a:p>
        </p:txBody>
      </p:sp>
      <p:sp>
        <p:nvSpPr>
          <p:cNvPr id="14" name="TextBox 13"/>
          <p:cNvSpPr txBox="1"/>
          <p:nvPr userDrawn="1"/>
        </p:nvSpPr>
        <p:spPr>
          <a:xfrm>
            <a:off x="5533670" y="172278"/>
            <a:ext cx="1086678" cy="369332"/>
          </a:xfrm>
          <a:prstGeom prst="rect">
            <a:avLst/>
          </a:prstGeom>
          <a:noFill/>
        </p:spPr>
        <p:txBody>
          <a:bodyPr wrap="square" rtlCol="0">
            <a:spAutoFit/>
          </a:bodyPr>
          <a:lstStyle/>
          <a:p>
            <a:r>
              <a:rPr lang="en-US" b="1" dirty="0">
                <a:solidFill>
                  <a:srgbClr val="FF0000"/>
                </a:solidFill>
              </a:rPr>
              <a:t>DRAFT</a:t>
            </a:r>
          </a:p>
        </p:txBody>
      </p:sp>
    </p:spTree>
    <p:extLst>
      <p:ext uri="{BB962C8B-B14F-4D97-AF65-F5344CB8AC3E}">
        <p14:creationId xmlns:p14="http://schemas.microsoft.com/office/powerpoint/2010/main" val="1622471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0" name="TextBox 9"/>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June 30, 2017</a:t>
            </a:r>
          </a:p>
        </p:txBody>
      </p:sp>
    </p:spTree>
    <p:extLst>
      <p:ext uri="{BB962C8B-B14F-4D97-AF65-F5344CB8AC3E}">
        <p14:creationId xmlns:p14="http://schemas.microsoft.com/office/powerpoint/2010/main" val="2087370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8" name="TextBox 7"/>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June 30, 2017</a:t>
            </a:r>
          </a:p>
        </p:txBody>
      </p:sp>
      <p:sp>
        <p:nvSpPr>
          <p:cNvPr id="9" name="TextBox 8"/>
          <p:cNvSpPr txBox="1"/>
          <p:nvPr userDrawn="1"/>
        </p:nvSpPr>
        <p:spPr>
          <a:xfrm>
            <a:off x="5533670" y="172278"/>
            <a:ext cx="1086678" cy="369332"/>
          </a:xfrm>
          <a:prstGeom prst="rect">
            <a:avLst/>
          </a:prstGeom>
          <a:noFill/>
        </p:spPr>
        <p:txBody>
          <a:bodyPr wrap="square" rtlCol="0">
            <a:spAutoFit/>
          </a:bodyPr>
          <a:lstStyle/>
          <a:p>
            <a:r>
              <a:rPr lang="en-US" b="1" dirty="0">
                <a:solidFill>
                  <a:srgbClr val="FF0000"/>
                </a:solidFill>
              </a:rPr>
              <a:t>DRAFT</a:t>
            </a:r>
          </a:p>
        </p:txBody>
      </p:sp>
    </p:spTree>
    <p:extLst>
      <p:ext uri="{BB962C8B-B14F-4D97-AF65-F5344CB8AC3E}">
        <p14:creationId xmlns:p14="http://schemas.microsoft.com/office/powerpoint/2010/main" val="2921798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July 00, 2017</a:t>
            </a:r>
          </a:p>
        </p:txBody>
      </p:sp>
      <p:sp>
        <p:nvSpPr>
          <p:cNvPr id="12" name="TextBox 11"/>
          <p:cNvSpPr txBox="1"/>
          <p:nvPr userDrawn="1"/>
        </p:nvSpPr>
        <p:spPr>
          <a:xfrm>
            <a:off x="5533670" y="213374"/>
            <a:ext cx="1086678" cy="369332"/>
          </a:xfrm>
          <a:prstGeom prst="rect">
            <a:avLst/>
          </a:prstGeom>
          <a:noFill/>
        </p:spPr>
        <p:txBody>
          <a:bodyPr wrap="square" rtlCol="0">
            <a:spAutoFit/>
          </a:bodyPr>
          <a:lstStyle/>
          <a:p>
            <a:r>
              <a:rPr lang="en-US" b="1" dirty="0">
                <a:solidFill>
                  <a:srgbClr val="FF0000"/>
                </a:solidFill>
              </a:rPr>
              <a:t>DRAFT</a:t>
            </a:r>
          </a:p>
        </p:txBody>
      </p:sp>
    </p:spTree>
    <p:extLst>
      <p:ext uri="{BB962C8B-B14F-4D97-AF65-F5344CB8AC3E}">
        <p14:creationId xmlns:p14="http://schemas.microsoft.com/office/powerpoint/2010/main" val="3373436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July 00, 2017</a:t>
            </a:r>
          </a:p>
        </p:txBody>
      </p:sp>
    </p:spTree>
    <p:extLst>
      <p:ext uri="{BB962C8B-B14F-4D97-AF65-F5344CB8AC3E}">
        <p14:creationId xmlns:p14="http://schemas.microsoft.com/office/powerpoint/2010/main" val="3268957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3336472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DDE7F7-9603-44BC-AE8B-EA10FDB3B77A}" type="datetimeFigureOut">
              <a:rPr lang="en-US" smtClean="0">
                <a:solidFill>
                  <a:prstClr val="black">
                    <a:tint val="75000"/>
                  </a:prstClr>
                </a:solidFill>
              </a:rPr>
              <a:pPr/>
              <a:t>5/27/2018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18464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4" name="TextBox 3"/>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984" y="184719"/>
            <a:ext cx="4899624" cy="307777"/>
          </a:xfrm>
          <a:prstGeom prst="rect">
            <a:avLst/>
          </a:prstGeom>
          <a:noFill/>
        </p:spPr>
        <p:txBody>
          <a:bodyPr wrap="square" rtlCol="0">
            <a:spAutoFit/>
          </a:bodyPr>
          <a:lstStyle/>
          <a:p>
            <a:r>
              <a:rPr lang="en-US" sz="1400" dirty="0">
                <a:solidFill>
                  <a:prstClr val="white"/>
                </a:solidFill>
              </a:rPr>
              <a:t>March 2018</a:t>
            </a:r>
          </a:p>
        </p:txBody>
      </p:sp>
    </p:spTree>
    <p:extLst>
      <p:ext uri="{BB962C8B-B14F-4D97-AF65-F5344CB8AC3E}">
        <p14:creationId xmlns:p14="http://schemas.microsoft.com/office/powerpoint/2010/main" val="13883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September</a:t>
            </a:r>
            <a:r>
              <a:rPr lang="en-US" sz="1600" baseline="0" dirty="0">
                <a:solidFill>
                  <a:prstClr val="white"/>
                </a:solidFill>
              </a:rPr>
              <a:t> </a:t>
            </a:r>
            <a:r>
              <a:rPr lang="en-US" sz="1600" dirty="0">
                <a:solidFill>
                  <a:prstClr val="white"/>
                </a:solidFill>
              </a:rPr>
              <a:t>2017</a:t>
            </a:r>
          </a:p>
        </p:txBody>
      </p:sp>
    </p:spTree>
    <p:extLst>
      <p:ext uri="{BB962C8B-B14F-4D97-AF65-F5344CB8AC3E}">
        <p14:creationId xmlns:p14="http://schemas.microsoft.com/office/powerpoint/2010/main" val="43687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49AD-0141-4A8D-9364-1C807F9B0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5D6022-75E5-4048-B437-22714F9B3B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141B29-29D8-46F7-80D0-6FCAA9A2E2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EDF8E5-96C5-4520-9AE5-55EFA09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FFA95B-1449-4D84-8698-1462267392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AC9073-C3BC-4023-89E8-0A945BD275F5}"/>
              </a:ext>
            </a:extLst>
          </p:cNvPr>
          <p:cNvSpPr>
            <a:spLocks noGrp="1"/>
          </p:cNvSpPr>
          <p:nvPr>
            <p:ph type="dt" sz="half" idx="10"/>
          </p:nvPr>
        </p:nvSpPr>
        <p:spPr/>
        <p:txBody>
          <a:bodyPr/>
          <a:lstStyle/>
          <a:p>
            <a:fld id="{505778C0-C615-4D16-ADDC-1A4C1FC99A66}" type="datetimeFigureOut">
              <a:rPr lang="en-US" smtClean="0"/>
              <a:t>5/27/2018</a:t>
            </a:fld>
            <a:endParaRPr lang="en-US"/>
          </a:p>
        </p:txBody>
      </p:sp>
      <p:sp>
        <p:nvSpPr>
          <p:cNvPr id="8" name="Footer Placeholder 7">
            <a:extLst>
              <a:ext uri="{FF2B5EF4-FFF2-40B4-BE49-F238E27FC236}">
                <a16:creationId xmlns:a16="http://schemas.microsoft.com/office/drawing/2014/main" id="{37D87AE8-A28E-4449-A488-A3853000CA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EF957A-21E3-48AB-82B9-C7769EB8FA34}"/>
              </a:ext>
            </a:extLst>
          </p:cNvPr>
          <p:cNvSpPr>
            <a:spLocks noGrp="1"/>
          </p:cNvSpPr>
          <p:nvPr>
            <p:ph type="sldNum" sz="quarter" idx="12"/>
          </p:nvPr>
        </p:nvSpPr>
        <p:spPr/>
        <p:txBody>
          <a:bodyPr/>
          <a:lstStyle/>
          <a:p>
            <a:fld id="{6D08D5C4-F65B-412E-95E7-99B59D74FD61}" type="slidenum">
              <a:rPr lang="en-US" smtClean="0"/>
              <a:t>‹#›</a:t>
            </a:fld>
            <a:endParaRPr lang="en-US"/>
          </a:p>
        </p:txBody>
      </p:sp>
    </p:spTree>
    <p:extLst>
      <p:ext uri="{BB962C8B-B14F-4D97-AF65-F5344CB8AC3E}">
        <p14:creationId xmlns:p14="http://schemas.microsoft.com/office/powerpoint/2010/main" val="2854839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September</a:t>
            </a:r>
            <a:r>
              <a:rPr lang="en-US" sz="1600" baseline="0" dirty="0">
                <a:solidFill>
                  <a:prstClr val="white"/>
                </a:solidFill>
              </a:rPr>
              <a:t> 2017</a:t>
            </a:r>
            <a:endParaRPr lang="en-US" sz="1600" dirty="0">
              <a:solidFill>
                <a:prstClr val="white"/>
              </a:solidFill>
            </a:endParaRPr>
          </a:p>
        </p:txBody>
      </p:sp>
    </p:spTree>
    <p:extLst>
      <p:ext uri="{BB962C8B-B14F-4D97-AF65-F5344CB8AC3E}">
        <p14:creationId xmlns:p14="http://schemas.microsoft.com/office/powerpoint/2010/main" val="3906678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TextBox 14"/>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3" name="TextBox 12"/>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July 30, 2017</a:t>
            </a:r>
          </a:p>
        </p:txBody>
      </p:sp>
      <p:sp>
        <p:nvSpPr>
          <p:cNvPr id="14" name="TextBox 13"/>
          <p:cNvSpPr txBox="1"/>
          <p:nvPr userDrawn="1"/>
        </p:nvSpPr>
        <p:spPr>
          <a:xfrm>
            <a:off x="5533670" y="172278"/>
            <a:ext cx="1086678" cy="369332"/>
          </a:xfrm>
          <a:prstGeom prst="rect">
            <a:avLst/>
          </a:prstGeom>
          <a:noFill/>
        </p:spPr>
        <p:txBody>
          <a:bodyPr wrap="square" rtlCol="0">
            <a:spAutoFit/>
          </a:bodyPr>
          <a:lstStyle/>
          <a:p>
            <a:r>
              <a:rPr lang="en-US" b="1" dirty="0">
                <a:solidFill>
                  <a:srgbClr val="FF0000"/>
                </a:solidFill>
              </a:rPr>
              <a:t>DRAFT</a:t>
            </a:r>
          </a:p>
        </p:txBody>
      </p:sp>
    </p:spTree>
    <p:extLst>
      <p:ext uri="{BB962C8B-B14F-4D97-AF65-F5344CB8AC3E}">
        <p14:creationId xmlns:p14="http://schemas.microsoft.com/office/powerpoint/2010/main" val="1307854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0" name="TextBox 9"/>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September</a:t>
            </a:r>
            <a:r>
              <a:rPr lang="en-US" sz="1600" baseline="0" dirty="0">
                <a:solidFill>
                  <a:prstClr val="white"/>
                </a:solidFill>
              </a:rPr>
              <a:t> </a:t>
            </a:r>
            <a:r>
              <a:rPr lang="en-US" sz="1600" dirty="0">
                <a:solidFill>
                  <a:prstClr val="white"/>
                </a:solidFill>
              </a:rPr>
              <a:t>2017</a:t>
            </a:r>
          </a:p>
        </p:txBody>
      </p:sp>
    </p:spTree>
    <p:extLst>
      <p:ext uri="{BB962C8B-B14F-4D97-AF65-F5344CB8AC3E}">
        <p14:creationId xmlns:p14="http://schemas.microsoft.com/office/powerpoint/2010/main" val="2382087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8" name="TextBox 7"/>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September</a:t>
            </a:r>
            <a:r>
              <a:rPr lang="en-US" sz="1600" baseline="0" dirty="0">
                <a:solidFill>
                  <a:prstClr val="white"/>
                </a:solidFill>
              </a:rPr>
              <a:t> </a:t>
            </a:r>
            <a:r>
              <a:rPr lang="en-US" sz="1600" dirty="0">
                <a:solidFill>
                  <a:prstClr val="white"/>
                </a:solidFill>
              </a:rPr>
              <a:t>2017</a:t>
            </a:r>
          </a:p>
        </p:txBody>
      </p:sp>
    </p:spTree>
    <p:extLst>
      <p:ext uri="{BB962C8B-B14F-4D97-AF65-F5344CB8AC3E}">
        <p14:creationId xmlns:p14="http://schemas.microsoft.com/office/powerpoint/2010/main" val="635534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July 00, 2017</a:t>
            </a:r>
          </a:p>
        </p:txBody>
      </p:sp>
      <p:sp>
        <p:nvSpPr>
          <p:cNvPr id="12" name="TextBox 11"/>
          <p:cNvSpPr txBox="1"/>
          <p:nvPr userDrawn="1"/>
        </p:nvSpPr>
        <p:spPr>
          <a:xfrm>
            <a:off x="5533670" y="213374"/>
            <a:ext cx="1086678" cy="369332"/>
          </a:xfrm>
          <a:prstGeom prst="rect">
            <a:avLst/>
          </a:prstGeom>
          <a:noFill/>
        </p:spPr>
        <p:txBody>
          <a:bodyPr wrap="square" rtlCol="0">
            <a:spAutoFit/>
          </a:bodyPr>
          <a:lstStyle/>
          <a:p>
            <a:r>
              <a:rPr lang="en-US" b="1" dirty="0">
                <a:solidFill>
                  <a:srgbClr val="FF0000"/>
                </a:solidFill>
              </a:rPr>
              <a:t>DRAFT</a:t>
            </a:r>
          </a:p>
        </p:txBody>
      </p:sp>
    </p:spTree>
    <p:extLst>
      <p:ext uri="{BB962C8B-B14F-4D97-AF65-F5344CB8AC3E}">
        <p14:creationId xmlns:p14="http://schemas.microsoft.com/office/powerpoint/2010/main" val="30105862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July 00, 2017</a:t>
            </a:r>
          </a:p>
        </p:txBody>
      </p:sp>
    </p:spTree>
    <p:extLst>
      <p:ext uri="{BB962C8B-B14F-4D97-AF65-F5344CB8AC3E}">
        <p14:creationId xmlns:p14="http://schemas.microsoft.com/office/powerpoint/2010/main" val="3991533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3172952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DDE7F7-9603-44BC-AE8B-EA10FDB3B77A}" type="datetimeFigureOut">
              <a:rPr lang="en-US" smtClean="0">
                <a:solidFill>
                  <a:prstClr val="black">
                    <a:tint val="75000"/>
                  </a:prstClr>
                </a:solidFill>
              </a:rPr>
              <a:pPr/>
              <a:t>5/27/2018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40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2096023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1774" y="685359"/>
            <a:ext cx="11573232" cy="506443"/>
          </a:xfrm>
        </p:spPr>
        <p:txBody>
          <a:bodyPr anchor="t">
            <a:noAutofit/>
          </a:bodyPr>
          <a:lstStyle>
            <a:lvl1pPr>
              <a:defRPr sz="3200" b="0" baseline="0">
                <a:solidFill>
                  <a:srgbClr val="503278"/>
                </a:solidFill>
                <a:latin typeface="+mj-lt"/>
              </a:defRPr>
            </a:lvl1pPr>
          </a:lstStyle>
          <a:p>
            <a:r>
              <a:rPr lang="en-US" dirty="0"/>
              <a:t>Put Text Here</a:t>
            </a:r>
          </a:p>
        </p:txBody>
      </p:sp>
      <p:sp>
        <p:nvSpPr>
          <p:cNvPr id="3" name="Content Placeholder 2"/>
          <p:cNvSpPr>
            <a:spLocks noGrp="1"/>
          </p:cNvSpPr>
          <p:nvPr>
            <p:ph idx="1"/>
          </p:nvPr>
        </p:nvSpPr>
        <p:spPr>
          <a:xfrm>
            <a:off x="231773" y="1355239"/>
            <a:ext cx="11573233" cy="4819530"/>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4" name="TextBox 3"/>
          <p:cNvSpPr txBox="1"/>
          <p:nvPr userDrawn="1"/>
        </p:nvSpPr>
        <p:spPr>
          <a:xfrm>
            <a:off x="9070848" y="144817"/>
            <a:ext cx="3121152" cy="307777"/>
          </a:xfrm>
          <a:prstGeom prst="rect">
            <a:avLst/>
          </a:prstGeom>
          <a:noFill/>
        </p:spPr>
        <p:txBody>
          <a:bodyPr wrap="square" rtlCol="0">
            <a:spAutoFit/>
          </a:bodyPr>
          <a:lstStyle/>
          <a:p>
            <a:pPr algn="r"/>
            <a:fld id="{61FB7B5D-B95B-4EE4-86A7-FCF8FEAB0BEC}" type="slidenum">
              <a:rPr lang="en-US" sz="1400">
                <a:solidFill>
                  <a:prstClr val="white"/>
                </a:solidFill>
              </a:rPr>
              <a:pPr algn="r"/>
              <a:t>‹#›</a:t>
            </a:fld>
            <a:endParaRPr lang="en-US" sz="1400" dirty="0">
              <a:solidFill>
                <a:prstClr val="white"/>
              </a:solidFill>
            </a:endParaRPr>
          </a:p>
        </p:txBody>
      </p:sp>
      <p:sp>
        <p:nvSpPr>
          <p:cNvPr id="12" name="TextBox 11"/>
          <p:cNvSpPr txBox="1"/>
          <p:nvPr userDrawn="1"/>
        </p:nvSpPr>
        <p:spPr>
          <a:xfrm>
            <a:off x="-984" y="168093"/>
            <a:ext cx="4899624" cy="307777"/>
          </a:xfrm>
          <a:prstGeom prst="rect">
            <a:avLst/>
          </a:prstGeom>
          <a:noFill/>
        </p:spPr>
        <p:txBody>
          <a:bodyPr wrap="square" rtlCol="0">
            <a:spAutoFit/>
          </a:bodyPr>
          <a:lstStyle/>
          <a:p>
            <a:r>
              <a:rPr lang="en-US" sz="1400" baseline="0" dirty="0">
                <a:solidFill>
                  <a:prstClr val="white"/>
                </a:solidFill>
              </a:rPr>
              <a:t>June 2018</a:t>
            </a:r>
            <a:endParaRPr lang="en-US" sz="1400" dirty="0">
              <a:solidFill>
                <a:prstClr val="white"/>
              </a:solidFill>
            </a:endParaRPr>
          </a:p>
        </p:txBody>
      </p:sp>
    </p:spTree>
    <p:extLst>
      <p:ext uri="{BB962C8B-B14F-4D97-AF65-F5344CB8AC3E}">
        <p14:creationId xmlns:p14="http://schemas.microsoft.com/office/powerpoint/2010/main" val="1956274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44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0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October</a:t>
            </a:r>
            <a:r>
              <a:rPr lang="en-US" sz="1600" baseline="0" dirty="0">
                <a:solidFill>
                  <a:prstClr val="white"/>
                </a:solidFill>
              </a:rPr>
              <a:t> 2017</a:t>
            </a:r>
            <a:endParaRPr lang="en-US" sz="1600" dirty="0">
              <a:solidFill>
                <a:prstClr val="white"/>
              </a:solidFill>
            </a:endParaRPr>
          </a:p>
        </p:txBody>
      </p:sp>
    </p:spTree>
    <p:extLst>
      <p:ext uri="{BB962C8B-B14F-4D97-AF65-F5344CB8AC3E}">
        <p14:creationId xmlns:p14="http://schemas.microsoft.com/office/powerpoint/2010/main" val="229217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AF16-7666-4714-958F-2A36905F12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282F13-AB53-45A1-BD5B-2BA5F134D630}"/>
              </a:ext>
            </a:extLst>
          </p:cNvPr>
          <p:cNvSpPr>
            <a:spLocks noGrp="1"/>
          </p:cNvSpPr>
          <p:nvPr>
            <p:ph type="dt" sz="half" idx="10"/>
          </p:nvPr>
        </p:nvSpPr>
        <p:spPr/>
        <p:txBody>
          <a:bodyPr/>
          <a:lstStyle/>
          <a:p>
            <a:fld id="{505778C0-C615-4D16-ADDC-1A4C1FC99A66}" type="datetimeFigureOut">
              <a:rPr lang="en-US" smtClean="0"/>
              <a:t>5/27/2018</a:t>
            </a:fld>
            <a:endParaRPr lang="en-US"/>
          </a:p>
        </p:txBody>
      </p:sp>
      <p:sp>
        <p:nvSpPr>
          <p:cNvPr id="4" name="Footer Placeholder 3">
            <a:extLst>
              <a:ext uri="{FF2B5EF4-FFF2-40B4-BE49-F238E27FC236}">
                <a16:creationId xmlns:a16="http://schemas.microsoft.com/office/drawing/2014/main" id="{0B966AD8-24FD-47DD-968D-9E37A2C382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9F802E-8612-458F-A438-5A11353A4372}"/>
              </a:ext>
            </a:extLst>
          </p:cNvPr>
          <p:cNvSpPr>
            <a:spLocks noGrp="1"/>
          </p:cNvSpPr>
          <p:nvPr>
            <p:ph type="sldNum" sz="quarter" idx="12"/>
          </p:nvPr>
        </p:nvSpPr>
        <p:spPr/>
        <p:txBody>
          <a:bodyPr/>
          <a:lstStyle/>
          <a:p>
            <a:fld id="{6D08D5C4-F65B-412E-95E7-99B59D74FD61}" type="slidenum">
              <a:rPr lang="en-US" smtClean="0"/>
              <a:t>‹#›</a:t>
            </a:fld>
            <a:endParaRPr lang="en-US"/>
          </a:p>
        </p:txBody>
      </p:sp>
    </p:spTree>
    <p:extLst>
      <p:ext uri="{BB962C8B-B14F-4D97-AF65-F5344CB8AC3E}">
        <p14:creationId xmlns:p14="http://schemas.microsoft.com/office/powerpoint/2010/main" val="3309027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2955925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TextBox 14"/>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4" name="TextBox 13"/>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1501671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397814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9" name="TextBox 8"/>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310014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5533670" y="213374"/>
            <a:ext cx="1086678" cy="369332"/>
          </a:xfrm>
          <a:prstGeom prst="rect">
            <a:avLst/>
          </a:prstGeom>
          <a:noFill/>
        </p:spPr>
        <p:txBody>
          <a:bodyPr wrap="square" rtlCol="0">
            <a:spAutoFit/>
          </a:bodyPr>
          <a:lstStyle/>
          <a:p>
            <a:r>
              <a:rPr lang="en-US" b="1" dirty="0">
                <a:solidFill>
                  <a:srgbClr val="FF0000"/>
                </a:solidFill>
              </a:rPr>
              <a:t>DRAFT</a:t>
            </a:r>
          </a:p>
        </p:txBody>
      </p:sp>
      <p:sp>
        <p:nvSpPr>
          <p:cNvPr id="14" name="TextBox 13"/>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2048136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935264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35533298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3D8501-49BB-454A-8C5C-A73064914D69}" type="datetime1">
              <a:rPr lang="en-US" smtClean="0">
                <a:solidFill>
                  <a:prstClr val="black">
                    <a:tint val="75000"/>
                  </a:prstClr>
                </a:solidFill>
              </a:rPr>
              <a:pPr/>
              <a:t>5/27/2018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7973879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5" name="TextBox 4"/>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October</a:t>
            </a:r>
            <a:r>
              <a:rPr lang="en-US" baseline="0" dirty="0">
                <a:solidFill>
                  <a:prstClr val="white"/>
                </a:solidFill>
              </a:rPr>
              <a:t> </a:t>
            </a:r>
            <a:r>
              <a:rPr lang="en-US" dirty="0">
                <a:solidFill>
                  <a:prstClr val="white"/>
                </a:solidFill>
              </a:rPr>
              <a:t>2017</a:t>
            </a:r>
          </a:p>
        </p:txBody>
      </p:sp>
      <p:sp>
        <p:nvSpPr>
          <p:cNvPr id="11" name="TextBox 10"/>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004491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6" name="TextBox 15"/>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October 2017</a:t>
            </a:r>
          </a:p>
        </p:txBody>
      </p:sp>
      <p:sp>
        <p:nvSpPr>
          <p:cNvPr id="17" name="TextBox 16"/>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4475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217A35-DA9A-40A3-82E3-D0A68053C431}"/>
              </a:ext>
            </a:extLst>
          </p:cNvPr>
          <p:cNvSpPr>
            <a:spLocks noGrp="1"/>
          </p:cNvSpPr>
          <p:nvPr>
            <p:ph type="dt" sz="half" idx="10"/>
          </p:nvPr>
        </p:nvSpPr>
        <p:spPr/>
        <p:txBody>
          <a:bodyPr/>
          <a:lstStyle/>
          <a:p>
            <a:fld id="{505778C0-C615-4D16-ADDC-1A4C1FC99A66}" type="datetimeFigureOut">
              <a:rPr lang="en-US" smtClean="0"/>
              <a:t>5/27/2018</a:t>
            </a:fld>
            <a:endParaRPr lang="en-US"/>
          </a:p>
        </p:txBody>
      </p:sp>
      <p:sp>
        <p:nvSpPr>
          <p:cNvPr id="3" name="Footer Placeholder 2">
            <a:extLst>
              <a:ext uri="{FF2B5EF4-FFF2-40B4-BE49-F238E27FC236}">
                <a16:creationId xmlns:a16="http://schemas.microsoft.com/office/drawing/2014/main" id="{228B997E-FEEF-4458-8A82-C3AD9F114E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8E1398-466E-4D5A-9EAE-A06226F2421C}"/>
              </a:ext>
            </a:extLst>
          </p:cNvPr>
          <p:cNvSpPr>
            <a:spLocks noGrp="1"/>
          </p:cNvSpPr>
          <p:nvPr>
            <p:ph type="sldNum" sz="quarter" idx="12"/>
          </p:nvPr>
        </p:nvSpPr>
        <p:spPr/>
        <p:txBody>
          <a:bodyPr/>
          <a:lstStyle/>
          <a:p>
            <a:fld id="{6D08D5C4-F65B-412E-95E7-99B59D74FD61}" type="slidenum">
              <a:rPr lang="en-US" smtClean="0"/>
              <a:t>‹#›</a:t>
            </a:fld>
            <a:endParaRPr lang="en-US"/>
          </a:p>
        </p:txBody>
      </p:sp>
    </p:spTree>
    <p:extLst>
      <p:ext uri="{BB962C8B-B14F-4D97-AF65-F5344CB8AC3E}">
        <p14:creationId xmlns:p14="http://schemas.microsoft.com/office/powerpoint/2010/main" val="38157926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4" name="TextBox 13"/>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September 2017</a:t>
            </a:r>
          </a:p>
        </p:txBody>
      </p:sp>
      <p:sp>
        <p:nvSpPr>
          <p:cNvPr id="15" name="TextBox 14"/>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713234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6" name="TextBox 15"/>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September 2017</a:t>
            </a:r>
          </a:p>
        </p:txBody>
      </p:sp>
      <p:sp>
        <p:nvSpPr>
          <p:cNvPr id="17" name="TextBox 16"/>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4243632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2" name="TextBox 11"/>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September 2017</a:t>
            </a:r>
          </a:p>
        </p:txBody>
      </p:sp>
      <p:sp>
        <p:nvSpPr>
          <p:cNvPr id="14" name="TextBox 13"/>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103602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1184" y="191199"/>
            <a:ext cx="2116909" cy="307777"/>
          </a:xfrm>
          <a:prstGeom prst="rect">
            <a:avLst/>
          </a:prstGeom>
          <a:noFill/>
        </p:spPr>
        <p:txBody>
          <a:bodyPr wrap="square" rtlCol="0">
            <a:spAutoFit/>
          </a:bodyPr>
          <a:lstStyle/>
          <a:p>
            <a:r>
              <a:rPr lang="en-US" sz="1400" baseline="0" dirty="0">
                <a:solidFill>
                  <a:prstClr val="white"/>
                </a:solidFill>
              </a:rPr>
              <a:t>June </a:t>
            </a:r>
            <a:r>
              <a:rPr lang="en-US" sz="1400" dirty="0">
                <a:solidFill>
                  <a:prstClr val="white"/>
                </a:solidFill>
              </a:rPr>
              <a:t>2018</a:t>
            </a:r>
          </a:p>
        </p:txBody>
      </p:sp>
      <p:sp>
        <p:nvSpPr>
          <p:cNvPr id="11" name="TextBox 10"/>
          <p:cNvSpPr txBox="1"/>
          <p:nvPr userDrawn="1"/>
        </p:nvSpPr>
        <p:spPr>
          <a:xfrm>
            <a:off x="10797813" y="166260"/>
            <a:ext cx="1347108" cy="307777"/>
          </a:xfrm>
          <a:prstGeom prst="rect">
            <a:avLst/>
          </a:prstGeom>
          <a:noFill/>
        </p:spPr>
        <p:txBody>
          <a:bodyPr wrap="square" rtlCol="0">
            <a:spAutoFit/>
          </a:bodyPr>
          <a:lstStyle/>
          <a:p>
            <a:pPr algn="r"/>
            <a:fld id="{9E7F45BA-4E8D-477C-AC27-6B3CE2D8882A}" type="slidenum">
              <a:rPr lang="en-US" sz="1400">
                <a:solidFill>
                  <a:prstClr val="white"/>
                </a:solidFill>
              </a:rPr>
              <a:pPr algn="r"/>
              <a:t>‹#›</a:t>
            </a:fld>
            <a:endParaRPr lang="en-US" sz="1400" dirty="0">
              <a:solidFill>
                <a:prstClr val="white"/>
              </a:solidFill>
            </a:endParaRPr>
          </a:p>
        </p:txBody>
      </p:sp>
    </p:spTree>
    <p:extLst>
      <p:ext uri="{BB962C8B-B14F-4D97-AF65-F5344CB8AC3E}">
        <p14:creationId xmlns:p14="http://schemas.microsoft.com/office/powerpoint/2010/main" val="9542019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September 2017</a:t>
            </a:r>
          </a:p>
        </p:txBody>
      </p:sp>
      <p:sp>
        <p:nvSpPr>
          <p:cNvPr id="14" name="TextBox 13"/>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8468484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September 2017</a:t>
            </a:r>
          </a:p>
        </p:txBody>
      </p:sp>
      <p:sp>
        <p:nvSpPr>
          <p:cNvPr id="14" name="TextBox 13"/>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17107163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1869232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50327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Rectangle 7"/>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latin typeface="Arial" panose="020B0604020202020204" pitchFamily="34" charset="0"/>
              <a:cs typeface="Arial" panose="020B0604020202020204" pitchFamily="34" charset="0"/>
            </a:endParaRPr>
          </a:p>
        </p:txBody>
      </p:sp>
      <p:sp>
        <p:nvSpPr>
          <p:cNvPr id="9" name="Rectangle 8"/>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47480" y="164575"/>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40D995DB-53C8-49F8-A87C-A027155E5184}" type="datetime1">
              <a:rPr lang="en-US" smtClean="0">
                <a:solidFill>
                  <a:prstClr val="white"/>
                </a:solidFill>
              </a:rPr>
              <a:pPr/>
              <a:t>5/27/2018</a:t>
            </a:fld>
            <a:endParaRPr lang="en-US" dirty="0">
              <a:solidFill>
                <a:prstClr val="white"/>
              </a:solidFill>
            </a:endParaRPr>
          </a:p>
        </p:txBody>
      </p:sp>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29397379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6" name="Footer Placeholder 5"/>
          <p:cNvSpPr>
            <a:spLocks noGrp="1"/>
          </p:cNvSpPr>
          <p:nvPr>
            <p:ph type="ftr" sz="quarter" idx="17"/>
          </p:nvPr>
        </p:nvSpPr>
        <p:spPr/>
        <p:txBody>
          <a:bodyPr/>
          <a:lstStyle/>
          <a:p>
            <a:endParaRPr lang="en-US" dirty="0"/>
          </a:p>
        </p:txBody>
      </p:sp>
      <p:sp>
        <p:nvSpPr>
          <p:cNvPr id="7" name="Slide Number Placeholder 6"/>
          <p:cNvSpPr>
            <a:spLocks noGrp="1"/>
          </p:cNvSpPr>
          <p:nvPr>
            <p:ph type="sldNum" sz="quarter" idx="18"/>
          </p:nvPr>
        </p:nvSpPr>
        <p:spPr/>
        <p:txBody>
          <a:bodyPr/>
          <a:lstStyle/>
          <a:p>
            <a:fld id="{FFA7A233-5E4E-438A-807F-3A35BD564411}" type="slidenum">
              <a:rPr lang="en-US" smtClean="0"/>
              <a:t>‹#›</a:t>
            </a:fld>
            <a:endParaRPr lang="en-US" dirty="0"/>
          </a:p>
        </p:txBody>
      </p:sp>
    </p:spTree>
    <p:extLst>
      <p:ext uri="{BB962C8B-B14F-4D97-AF65-F5344CB8AC3E}">
        <p14:creationId xmlns:p14="http://schemas.microsoft.com/office/powerpoint/2010/main" val="12794913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2" name="Slide Number Placeholder 1"/>
          <p:cNvSpPr>
            <a:spLocks noGrp="1"/>
          </p:cNvSpPr>
          <p:nvPr>
            <p:ph type="sldNum" sz="quarter" idx="13"/>
          </p:nvPr>
        </p:nvSpPr>
        <p:spPr>
          <a:xfrm>
            <a:off x="11534275" y="130076"/>
            <a:ext cx="546146" cy="402424"/>
          </a:xfrm>
        </p:spPr>
        <p:txBody>
          <a:bodyPr/>
          <a:lstStyle>
            <a:lvl1pPr>
              <a:defRPr sz="1600" b="0"/>
            </a:lvl1pPr>
          </a:lstStyle>
          <a:p>
            <a:fld id="{FFA7A233-5E4E-438A-807F-3A35BD564411}" type="slidenum">
              <a:rPr lang="en-US" smtClean="0"/>
              <a:pPr/>
              <a:t>‹#›</a:t>
            </a:fld>
            <a:endParaRPr lang="en-US" dirty="0"/>
          </a:p>
        </p:txBody>
      </p:sp>
      <p:sp>
        <p:nvSpPr>
          <p:cNvPr id="8" name="Title 1"/>
          <p:cNvSpPr>
            <a:spLocks noGrp="1"/>
          </p:cNvSpPr>
          <p:nvPr>
            <p:ph type="title" hasCustomPrompt="1"/>
          </p:nvPr>
        </p:nvSpPr>
        <p:spPr>
          <a:xfrm>
            <a:off x="838200" y="545696"/>
            <a:ext cx="10515600" cy="662781"/>
          </a:xfrm>
        </p:spPr>
        <p:txBody>
          <a:bodyPr>
            <a:normAutofit/>
          </a:bodyPr>
          <a:lstStyle>
            <a:lvl1pPr>
              <a:defRPr sz="28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3" name="Text Placeholder 12"/>
          <p:cNvSpPr>
            <a:spLocks noGrp="1"/>
          </p:cNvSpPr>
          <p:nvPr>
            <p:ph type="body" sz="quarter" idx="14"/>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5" hasCustomPrompt="1"/>
          </p:nvPr>
        </p:nvSpPr>
        <p:spPr>
          <a:xfrm>
            <a:off x="838200" y="1226185"/>
            <a:ext cx="10515600" cy="315912"/>
          </a:xfrm>
          <a:prstGeom prst="rect">
            <a:avLst/>
          </a:prstGeom>
        </p:spPr>
        <p:txBody>
          <a:bodyPr/>
          <a:lstStyle>
            <a:lvl1pPr marL="0" indent="0">
              <a:buNone/>
              <a:defRPr sz="1600"/>
            </a:lvl1pPr>
          </a:lstStyle>
          <a:p>
            <a:pPr lvl="0"/>
            <a:r>
              <a:rPr lang="en-US" dirty="0"/>
              <a:t>xxx</a:t>
            </a:r>
          </a:p>
        </p:txBody>
      </p:sp>
      <p:sp>
        <p:nvSpPr>
          <p:cNvPr id="12"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227454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793C-2AF1-417E-B93C-4E2D2F2CA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FE72C3-D110-4E40-8171-1E6CFE376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846846-5AD8-4C00-B642-7B0406F2E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FBF3AB-2FEF-4053-B683-78B5BB376171}"/>
              </a:ext>
            </a:extLst>
          </p:cNvPr>
          <p:cNvSpPr>
            <a:spLocks noGrp="1"/>
          </p:cNvSpPr>
          <p:nvPr>
            <p:ph type="dt" sz="half" idx="10"/>
          </p:nvPr>
        </p:nvSpPr>
        <p:spPr/>
        <p:txBody>
          <a:bodyPr/>
          <a:lstStyle/>
          <a:p>
            <a:fld id="{505778C0-C615-4D16-ADDC-1A4C1FC99A66}" type="datetimeFigureOut">
              <a:rPr lang="en-US" smtClean="0"/>
              <a:t>5/27/2018</a:t>
            </a:fld>
            <a:endParaRPr lang="en-US"/>
          </a:p>
        </p:txBody>
      </p:sp>
      <p:sp>
        <p:nvSpPr>
          <p:cNvPr id="6" name="Footer Placeholder 5">
            <a:extLst>
              <a:ext uri="{FF2B5EF4-FFF2-40B4-BE49-F238E27FC236}">
                <a16:creationId xmlns:a16="http://schemas.microsoft.com/office/drawing/2014/main" id="{7A17CA7D-6BC0-4F35-8BA1-0F4A009AE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E14C06-6038-400B-95AE-CEEEE9B86B48}"/>
              </a:ext>
            </a:extLst>
          </p:cNvPr>
          <p:cNvSpPr>
            <a:spLocks noGrp="1"/>
          </p:cNvSpPr>
          <p:nvPr>
            <p:ph type="sldNum" sz="quarter" idx="12"/>
          </p:nvPr>
        </p:nvSpPr>
        <p:spPr/>
        <p:txBody>
          <a:bodyPr/>
          <a:lstStyle/>
          <a:p>
            <a:fld id="{6D08D5C4-F65B-412E-95E7-99B59D74FD61}" type="slidenum">
              <a:rPr lang="en-US" smtClean="0"/>
              <a:t>‹#›</a:t>
            </a:fld>
            <a:endParaRPr lang="en-US"/>
          </a:p>
        </p:txBody>
      </p:sp>
    </p:spTree>
    <p:extLst>
      <p:ext uri="{BB962C8B-B14F-4D97-AF65-F5344CB8AC3E}">
        <p14:creationId xmlns:p14="http://schemas.microsoft.com/office/powerpoint/2010/main" val="9930006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
        <p:nvSpPr>
          <p:cNvPr id="14" name="Slide Number Placeholder 3"/>
          <p:cNvSpPr>
            <a:spLocks noGrp="1"/>
          </p:cNvSpPr>
          <p:nvPr>
            <p:ph type="sldNum" sz="quarter" idx="13"/>
          </p:nvPr>
        </p:nvSpPr>
        <p:spPr>
          <a:xfrm>
            <a:off x="11542643" y="143328"/>
            <a:ext cx="537777" cy="365125"/>
          </a:xfrm>
        </p:spPr>
        <p:txBody>
          <a:bodyPr/>
          <a:lstStyle>
            <a:lvl1pPr>
              <a:defRPr sz="1600" b="0">
                <a:solidFill>
                  <a:schemeClr val="bg1"/>
                </a:solidFill>
              </a:defRPr>
            </a:lvl1pPr>
          </a:lstStyle>
          <a:p>
            <a:fld id="{FFA7A233-5E4E-438A-807F-3A35BD564411}" type="slidenum">
              <a:rPr lang="en-US" smtClean="0"/>
              <a:pPr/>
              <a:t>‹#›</a:t>
            </a:fld>
            <a:endParaRPr lang="en-US" dirty="0"/>
          </a:p>
        </p:txBody>
      </p:sp>
    </p:spTree>
    <p:extLst>
      <p:ext uri="{BB962C8B-B14F-4D97-AF65-F5344CB8AC3E}">
        <p14:creationId xmlns:p14="http://schemas.microsoft.com/office/powerpoint/2010/main" val="22627682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4" name="Slide Number Placeholder 3"/>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
        <p:nvSpPr>
          <p:cNvPr id="11"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23693136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5" name="Slide Number Placeholder 4"/>
          <p:cNvSpPr>
            <a:spLocks noGrp="1"/>
          </p:cNvSpPr>
          <p:nvPr>
            <p:ph type="sldNum" sz="quarter" idx="13"/>
          </p:nvPr>
        </p:nvSpPr>
        <p:spPr>
          <a:xfrm>
            <a:off x="11463131" y="143328"/>
            <a:ext cx="617290" cy="365125"/>
          </a:xfrm>
        </p:spPr>
        <p:txBody>
          <a:bodyPr/>
          <a:lstStyle>
            <a:lvl1pPr>
              <a:defRPr sz="1600" b="0"/>
            </a:lvl1pPr>
          </a:lstStyle>
          <a:p>
            <a:fld id="{FFA7A233-5E4E-438A-807F-3A35BD564411}" type="slidenum">
              <a:rPr lang="en-US" smtClean="0"/>
              <a:pPr/>
              <a:t>‹#›</a:t>
            </a:fld>
            <a:endParaRPr lang="en-US" dirty="0"/>
          </a:p>
        </p:txBody>
      </p:sp>
      <p:sp>
        <p:nvSpPr>
          <p:cNvPr id="16"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28283966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7" name="Slide Number Placeholder 6"/>
          <p:cNvSpPr>
            <a:spLocks noGrp="1"/>
          </p:cNvSpPr>
          <p:nvPr>
            <p:ph type="sldNum" sz="quarter" idx="13"/>
          </p:nvPr>
        </p:nvSpPr>
        <p:spPr>
          <a:xfrm>
            <a:off x="11569149" y="143328"/>
            <a:ext cx="511272" cy="365125"/>
          </a:xfrm>
        </p:spPr>
        <p:txBody>
          <a:bodyPr/>
          <a:lstStyle>
            <a:lvl1pPr>
              <a:defRPr sz="1600" b="0"/>
            </a:lvl1pPr>
          </a:lstStyle>
          <a:p>
            <a:fld id="{FFA7A233-5E4E-438A-807F-3A35BD564411}" type="slidenum">
              <a:rPr lang="en-US" smtClean="0"/>
              <a:pPr/>
              <a:t>‹#›</a:t>
            </a:fld>
            <a:endParaRPr lang="en-US" dirty="0"/>
          </a:p>
        </p:txBody>
      </p:sp>
      <p:sp>
        <p:nvSpPr>
          <p:cNvPr id="13"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9439061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3" name="Slide Number Placeholder 2"/>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
        <p:nvSpPr>
          <p:cNvPr id="9"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1664707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5" name="Slide Number Placeholder 4"/>
          <p:cNvSpPr>
            <a:spLocks noGrp="1"/>
          </p:cNvSpPr>
          <p:nvPr>
            <p:ph type="sldNum" sz="quarter" idx="13"/>
          </p:nvPr>
        </p:nvSpPr>
        <p:spPr>
          <a:xfrm>
            <a:off x="11476383" y="143328"/>
            <a:ext cx="604037" cy="365125"/>
          </a:xfrm>
        </p:spPr>
        <p:txBody>
          <a:bodyPr/>
          <a:lstStyle>
            <a:lvl1pPr>
              <a:defRPr sz="1600" b="0"/>
            </a:lvl1pPr>
          </a:lstStyle>
          <a:p>
            <a:fld id="{FFA7A233-5E4E-438A-807F-3A35BD564411}" type="slidenum">
              <a:rPr lang="en-US" smtClean="0"/>
              <a:pPr/>
              <a:t>‹#›</a:t>
            </a:fld>
            <a:endParaRPr lang="en-US" dirty="0"/>
          </a:p>
        </p:txBody>
      </p:sp>
      <p:sp>
        <p:nvSpPr>
          <p:cNvPr id="11"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1485520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5" name="Slide Number Placeholder 4"/>
          <p:cNvSpPr>
            <a:spLocks noGrp="1"/>
          </p:cNvSpPr>
          <p:nvPr>
            <p:ph type="sldNum" sz="quarter" idx="13"/>
          </p:nvPr>
        </p:nvSpPr>
        <p:spPr>
          <a:xfrm>
            <a:off x="11608905" y="143328"/>
            <a:ext cx="471516" cy="365125"/>
          </a:xfrm>
        </p:spPr>
        <p:txBody>
          <a:bodyPr/>
          <a:lstStyle>
            <a:lvl1pPr>
              <a:defRPr sz="1600" b="0"/>
            </a:lvl1pPr>
          </a:lstStyle>
          <a:p>
            <a:fld id="{FFA7A233-5E4E-438A-807F-3A35BD564411}" type="slidenum">
              <a:rPr lang="en-US" smtClean="0"/>
              <a:pPr/>
              <a:t>‹#›</a:t>
            </a:fld>
            <a:endParaRPr lang="en-US" dirty="0"/>
          </a:p>
        </p:txBody>
      </p:sp>
      <p:sp>
        <p:nvSpPr>
          <p:cNvPr id="11"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3832819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212536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38314335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0259" y="773191"/>
            <a:ext cx="10873945" cy="1052434"/>
          </a:xfrm>
        </p:spPr>
        <p:txBody>
          <a:bodyPr anchor="t">
            <a:normAutofit/>
          </a:bodyPr>
          <a:lstStyle>
            <a:lvl1pPr>
              <a:defRPr sz="3200" b="0">
                <a:solidFill>
                  <a:srgbClr val="503278"/>
                </a:solidFill>
                <a:latin typeface="+mj-lt"/>
              </a:defRPr>
            </a:lvl1pPr>
          </a:lstStyle>
          <a:p>
            <a:endParaRPr lang="en-US" dirty="0"/>
          </a:p>
        </p:txBody>
      </p:sp>
      <p:sp>
        <p:nvSpPr>
          <p:cNvPr id="3" name="Content Placeholder 2"/>
          <p:cNvSpPr>
            <a:spLocks noGrp="1"/>
          </p:cNvSpPr>
          <p:nvPr>
            <p:ph idx="1"/>
          </p:nvPr>
        </p:nvSpPr>
        <p:spPr>
          <a:xfrm>
            <a:off x="840259" y="1825625"/>
            <a:ext cx="10873945" cy="4351338"/>
          </a:xfrm>
          <a:prstGeom prst="rect">
            <a:avLst/>
          </a:prstGeom>
        </p:spPr>
        <p:txBody>
          <a:bodyPr/>
          <a:lstStyle>
            <a:lvl1pPr>
              <a:defRPr sz="1800">
                <a:solidFill>
                  <a:schemeClr val="tx1"/>
                </a:solidFill>
                <a:latin typeface="+mn-lt"/>
                <a:cs typeface="Calibri" panose="020F0502020204030204" pitchFamily="34" charset="0"/>
              </a:defRPr>
            </a:lvl1pPr>
            <a:lvl2pPr marL="685800" indent="-228600">
              <a:buFont typeface="Courier New" panose="02070309020205020404" pitchFamily="49" charset="0"/>
              <a:buChar char="o"/>
              <a:defRPr sz="1800">
                <a:solidFill>
                  <a:schemeClr val="tx1"/>
                </a:solidFill>
                <a:latin typeface="+mn-lt"/>
                <a:cs typeface="Calibri" panose="020F0502020204030204" pitchFamily="34" charset="0"/>
              </a:defRPr>
            </a:lvl2pPr>
            <a:lvl3pPr marL="1143000" indent="-228600">
              <a:buFont typeface="Wingdings" panose="05000000000000000000" pitchFamily="2" charset="2"/>
              <a:buChar char="§"/>
              <a:defRPr sz="1800">
                <a:solidFill>
                  <a:schemeClr val="tx1"/>
                </a:solidFill>
                <a:latin typeface="+mn-lt"/>
                <a:cs typeface="Calibri" panose="020F0502020204030204" pitchFamily="34" charset="0"/>
              </a:defRPr>
            </a:lvl3pPr>
            <a:lvl4pPr>
              <a:defRPr sz="1800">
                <a:solidFill>
                  <a:schemeClr val="tx1"/>
                </a:solidFill>
                <a:latin typeface="+mn-lt"/>
                <a:cs typeface="Calibri" panose="020F0502020204030204" pitchFamily="34" charset="0"/>
              </a:defRPr>
            </a:lvl4pPr>
            <a:lvl5pPr>
              <a:defRPr sz="1800">
                <a:solidFill>
                  <a:schemeClr val="tx1"/>
                </a:solidFill>
                <a:latin typeface="+mn-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
        <p:nvSpPr>
          <p:cNvPr id="12" name="Slide Number Placeholder 3"/>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Tree>
    <p:extLst>
      <p:ext uri="{BB962C8B-B14F-4D97-AF65-F5344CB8AC3E}">
        <p14:creationId xmlns:p14="http://schemas.microsoft.com/office/powerpoint/2010/main" val="92632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BB4A-6C54-43D0-A50C-242087AE1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E709F8-B7D5-4CED-90AD-4FEC99BDB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70CA7E-4A4B-4E9B-BFB6-CBF4FC861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E4B370-C0E8-4760-BC45-CCC6B5663850}"/>
              </a:ext>
            </a:extLst>
          </p:cNvPr>
          <p:cNvSpPr>
            <a:spLocks noGrp="1"/>
          </p:cNvSpPr>
          <p:nvPr>
            <p:ph type="dt" sz="half" idx="10"/>
          </p:nvPr>
        </p:nvSpPr>
        <p:spPr/>
        <p:txBody>
          <a:bodyPr/>
          <a:lstStyle/>
          <a:p>
            <a:fld id="{505778C0-C615-4D16-ADDC-1A4C1FC99A66}" type="datetimeFigureOut">
              <a:rPr lang="en-US" smtClean="0"/>
              <a:t>5/27/2018</a:t>
            </a:fld>
            <a:endParaRPr lang="en-US"/>
          </a:p>
        </p:txBody>
      </p:sp>
      <p:sp>
        <p:nvSpPr>
          <p:cNvPr id="6" name="Footer Placeholder 5">
            <a:extLst>
              <a:ext uri="{FF2B5EF4-FFF2-40B4-BE49-F238E27FC236}">
                <a16:creationId xmlns:a16="http://schemas.microsoft.com/office/drawing/2014/main" id="{297CE196-D60E-4DCA-B134-9729E9514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6205FA-DD6E-4249-9BD5-C02C9674EF85}"/>
              </a:ext>
            </a:extLst>
          </p:cNvPr>
          <p:cNvSpPr>
            <a:spLocks noGrp="1"/>
          </p:cNvSpPr>
          <p:nvPr>
            <p:ph type="sldNum" sz="quarter" idx="12"/>
          </p:nvPr>
        </p:nvSpPr>
        <p:spPr/>
        <p:txBody>
          <a:bodyPr/>
          <a:lstStyle/>
          <a:p>
            <a:fld id="{6D08D5C4-F65B-412E-95E7-99B59D74FD61}" type="slidenum">
              <a:rPr lang="en-US" smtClean="0"/>
              <a:t>‹#›</a:t>
            </a:fld>
            <a:endParaRPr lang="en-US"/>
          </a:p>
        </p:txBody>
      </p:sp>
    </p:spTree>
    <p:extLst>
      <p:ext uri="{BB962C8B-B14F-4D97-AF65-F5344CB8AC3E}">
        <p14:creationId xmlns:p14="http://schemas.microsoft.com/office/powerpoint/2010/main" val="28029367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0259" y="773191"/>
            <a:ext cx="10873945" cy="1052434"/>
          </a:xfrm>
        </p:spPr>
        <p:txBody>
          <a:bodyPr anchor="t">
            <a:normAutofit/>
          </a:bodyPr>
          <a:lstStyle>
            <a:lvl1pPr>
              <a:defRPr sz="3200" b="0">
                <a:solidFill>
                  <a:srgbClr val="503278"/>
                </a:solidFill>
                <a:latin typeface="+mj-lt"/>
              </a:defRPr>
            </a:lvl1pPr>
          </a:lstStyle>
          <a:p>
            <a:endParaRPr lang="en-US" dirty="0"/>
          </a:p>
        </p:txBody>
      </p:sp>
      <p:sp>
        <p:nvSpPr>
          <p:cNvPr id="3" name="Content Placeholder 2"/>
          <p:cNvSpPr>
            <a:spLocks noGrp="1"/>
          </p:cNvSpPr>
          <p:nvPr>
            <p:ph idx="1"/>
          </p:nvPr>
        </p:nvSpPr>
        <p:spPr>
          <a:xfrm>
            <a:off x="840259" y="1825625"/>
            <a:ext cx="10873945" cy="4351338"/>
          </a:xfrm>
          <a:prstGeom prst="rect">
            <a:avLst/>
          </a:prstGeom>
        </p:spPr>
        <p:txBody>
          <a:bodyPr/>
          <a:lstStyle>
            <a:lvl1pPr>
              <a:defRPr sz="1800">
                <a:solidFill>
                  <a:schemeClr val="tx1"/>
                </a:solidFill>
                <a:latin typeface="+mn-lt"/>
                <a:cs typeface="Calibri" panose="020F0502020204030204" pitchFamily="34" charset="0"/>
              </a:defRPr>
            </a:lvl1pPr>
            <a:lvl2pPr>
              <a:defRPr sz="1800">
                <a:solidFill>
                  <a:schemeClr val="tx1"/>
                </a:solidFill>
                <a:latin typeface="+mn-lt"/>
                <a:cs typeface="Calibri" panose="020F0502020204030204" pitchFamily="34" charset="0"/>
              </a:defRPr>
            </a:lvl2pPr>
            <a:lvl3pPr>
              <a:defRPr sz="1800">
                <a:solidFill>
                  <a:schemeClr val="tx1"/>
                </a:solidFill>
                <a:latin typeface="+mn-lt"/>
                <a:cs typeface="Calibri" panose="020F0502020204030204" pitchFamily="34" charset="0"/>
              </a:defRPr>
            </a:lvl3pPr>
            <a:lvl4pPr>
              <a:defRPr sz="1800">
                <a:solidFill>
                  <a:schemeClr val="tx1"/>
                </a:solidFill>
                <a:latin typeface="+mn-lt"/>
                <a:cs typeface="Calibri" panose="020F0502020204030204" pitchFamily="34" charset="0"/>
              </a:defRPr>
            </a:lvl4pPr>
            <a:lvl5pPr>
              <a:defRPr sz="1800">
                <a:solidFill>
                  <a:schemeClr val="tx1"/>
                </a:solidFill>
                <a:latin typeface="+mn-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
        <p:nvSpPr>
          <p:cNvPr id="12" name="Slide Number Placeholder 3"/>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Tree>
    <p:extLst>
      <p:ext uri="{BB962C8B-B14F-4D97-AF65-F5344CB8AC3E}">
        <p14:creationId xmlns:p14="http://schemas.microsoft.com/office/powerpoint/2010/main" val="23855316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9"/>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Slide Number Placeholder 2"/>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
        <p:nvSpPr>
          <p:cNvPr id="12"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1289247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Calibri" panose="020F0502020204030204" pitchFamily="34" charset="0"/>
                <a:cs typeface="Calibri" panose="020F050202020403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
        <p:nvSpPr>
          <p:cNvPr id="13" name="Slide Number Placeholder 3"/>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Tree>
    <p:extLst>
      <p:ext uri="{BB962C8B-B14F-4D97-AF65-F5344CB8AC3E}">
        <p14:creationId xmlns:p14="http://schemas.microsoft.com/office/powerpoint/2010/main" val="39584533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ableauCP">
    <p:spTree>
      <p:nvGrpSpPr>
        <p:cNvPr id="1" name=""/>
        <p:cNvGrpSpPr/>
        <p:nvPr/>
      </p:nvGrpSpPr>
      <p:grpSpPr>
        <a:xfrm>
          <a:off x="0" y="0"/>
          <a:ext cx="0" cy="0"/>
          <a:chOff x="0" y="0"/>
          <a:chExt cx="0" cy="0"/>
        </a:xfrm>
      </p:grpSpPr>
      <p:sp>
        <p:nvSpPr>
          <p:cNvPr id="2" name="Title 1"/>
          <p:cNvSpPr>
            <a:spLocks noGrp="1"/>
          </p:cNvSpPr>
          <p:nvPr>
            <p:ph type="title"/>
          </p:nvPr>
        </p:nvSpPr>
        <p:spPr>
          <a:xfrm>
            <a:off x="838200" y="777240"/>
            <a:ext cx="10515600" cy="1051560"/>
          </a:xfrm>
        </p:spPr>
        <p:txBody>
          <a:bodyPr>
            <a:normAutofit/>
          </a:bodyPr>
          <a:lstStyle>
            <a:lvl1pPr>
              <a:defRPr sz="3200">
                <a:solidFill>
                  <a:srgbClr val="503278"/>
                </a:solidFill>
                <a:latin typeface="+mn-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0392" y="1947672"/>
            <a:ext cx="2587752" cy="1783080"/>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Rectangle 7"/>
          <p:cNvSpPr/>
          <p:nvPr/>
        </p:nvSpPr>
        <p:spPr>
          <a:xfrm>
            <a:off x="0" y="148668"/>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latin typeface="Arial" panose="020B0604020202020204" pitchFamily="34" charset="0"/>
              <a:cs typeface="Arial" panose="020B0604020202020204" pitchFamily="34" charset="0"/>
            </a:endParaRPr>
          </a:p>
        </p:txBody>
      </p:sp>
      <p:sp>
        <p:nvSpPr>
          <p:cNvPr id="9" name="Rectangle 8"/>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Content Placeholder 5"/>
          <p:cNvSpPr>
            <a:spLocks noGrp="1"/>
          </p:cNvSpPr>
          <p:nvPr>
            <p:ph sz="quarter" idx="15"/>
          </p:nvPr>
        </p:nvSpPr>
        <p:spPr>
          <a:xfrm>
            <a:off x="850392" y="3730752"/>
            <a:ext cx="4197096" cy="3127248"/>
          </a:xfrm>
          <a:prstGeom prst="rect">
            <a:avLst/>
          </a:prstGeom>
        </p:spPr>
        <p:txBody>
          <a:bodyPr/>
          <a:lstStyle/>
          <a:p>
            <a:pPr lvl="0"/>
            <a:endParaRPr lang="en-US" dirty="0"/>
          </a:p>
        </p:txBody>
      </p:sp>
      <p:sp>
        <p:nvSpPr>
          <p:cNvPr id="13" name="Content Placeholder 12"/>
          <p:cNvSpPr>
            <a:spLocks noGrp="1"/>
          </p:cNvSpPr>
          <p:nvPr>
            <p:ph sz="quarter" idx="16"/>
          </p:nvPr>
        </p:nvSpPr>
        <p:spPr>
          <a:xfrm>
            <a:off x="6483096" y="1901952"/>
            <a:ext cx="4864608" cy="3721608"/>
          </a:xfrm>
          <a:prstGeom prst="rect">
            <a:avLst/>
          </a:prstGeom>
        </p:spPr>
        <p:txBody>
          <a:bodyPr/>
          <a:lstStyle/>
          <a:p>
            <a:pPr lvl="0"/>
            <a:endParaRPr lang="en-US" dirty="0"/>
          </a:p>
        </p:txBody>
      </p:sp>
      <p:sp>
        <p:nvSpPr>
          <p:cNvPr id="15" name="Content Placeholder 14"/>
          <p:cNvSpPr>
            <a:spLocks noGrp="1"/>
          </p:cNvSpPr>
          <p:nvPr>
            <p:ph sz="quarter" idx="17"/>
          </p:nvPr>
        </p:nvSpPr>
        <p:spPr>
          <a:xfrm>
            <a:off x="6483096" y="5632704"/>
            <a:ext cx="2432304" cy="384048"/>
          </a:xfrm>
          <a:prstGeom prst="rect">
            <a:avLst/>
          </a:prstGeom>
        </p:spPr>
        <p:txBody>
          <a:bodyPr/>
          <a:lstStyle/>
          <a:p>
            <a:pPr lvl="0"/>
            <a:endParaRPr lang="en-US" dirty="0"/>
          </a:p>
        </p:txBody>
      </p:sp>
      <p:sp>
        <p:nvSpPr>
          <p:cNvPr id="12"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
        <p:nvSpPr>
          <p:cNvPr id="17" name="Slide Number Placeholder 3"/>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Tree>
    <p:extLst>
      <p:ext uri="{BB962C8B-B14F-4D97-AF65-F5344CB8AC3E}">
        <p14:creationId xmlns:p14="http://schemas.microsoft.com/office/powerpoint/2010/main" val="11501572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670550"/>
            <a:ext cx="12192000" cy="1198563"/>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0" y="5545138"/>
            <a:ext cx="12192000" cy="125412"/>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963" y="177800"/>
            <a:ext cx="43719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5"/>
          <p:cNvSpPr>
            <a:spLocks noGrp="1"/>
          </p:cNvSpPr>
          <p:nvPr>
            <p:ph type="body" sz="quarter" idx="14"/>
          </p:nvPr>
        </p:nvSpPr>
        <p:spPr>
          <a:xfrm>
            <a:off x="657224" y="1828800"/>
            <a:ext cx="9439275"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Text Placeholder 7"/>
          <p:cNvSpPr>
            <a:spLocks noGrp="1"/>
          </p:cNvSpPr>
          <p:nvPr>
            <p:ph type="body" sz="quarter" idx="15"/>
          </p:nvPr>
        </p:nvSpPr>
        <p:spPr>
          <a:xfrm>
            <a:off x="657225" y="2566988"/>
            <a:ext cx="9439274"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Footer Placeholder 4"/>
          <p:cNvSpPr>
            <a:spLocks noGrp="1"/>
          </p:cNvSpPr>
          <p:nvPr>
            <p:ph type="ftr" sz="quarter" idx="16"/>
          </p:nvPr>
        </p:nvSpPr>
        <p:spPr/>
        <p:txBody>
          <a:bodyPr/>
          <a:lstStyle>
            <a:lvl1pPr>
              <a:defRPr/>
            </a:lvl1pPr>
          </a:lstStyle>
          <a:p>
            <a:pPr>
              <a:defRPr/>
            </a:pPr>
            <a:endParaRPr lang="en-US" dirty="0">
              <a:solidFill>
                <a:prstClr val="black">
                  <a:tint val="75000"/>
                </a:prstClr>
              </a:solidFill>
            </a:endParaRPr>
          </a:p>
        </p:txBody>
      </p:sp>
      <p:sp>
        <p:nvSpPr>
          <p:cNvPr id="8" name="Date Placeholder 3"/>
          <p:cNvSpPr>
            <a:spLocks noGrp="1"/>
          </p:cNvSpPr>
          <p:nvPr>
            <p:ph type="dt" sz="half" idx="17"/>
          </p:nvPr>
        </p:nvSpPr>
        <p:spPr>
          <a:xfrm>
            <a:off x="207963" y="6097588"/>
            <a:ext cx="2076450" cy="419100"/>
          </a:xfrm>
          <a:prstGeom prst="rect">
            <a:avLst/>
          </a:prstGeom>
        </p:spPr>
        <p:txBody>
          <a:bodyPr tIns="0" bIns="0" anchor="t"/>
          <a:lstStyle>
            <a:lvl1pPr eaLnBrk="1" fontAlgn="auto" hangingPunct="1">
              <a:spcBef>
                <a:spcPts val="0"/>
              </a:spcBef>
              <a:spcAft>
                <a:spcPts val="0"/>
              </a:spcAft>
              <a:defRPr sz="1800">
                <a:solidFill>
                  <a:schemeClr val="bg1"/>
                </a:solidFill>
                <a:latin typeface="Arial" panose="020B0604020202020204" pitchFamily="34" charset="0"/>
                <a:cs typeface="Arial" panose="020B0604020202020204" pitchFamily="34" charset="0"/>
              </a:defRPr>
            </a:lvl1pPr>
          </a:lstStyle>
          <a:p>
            <a:pPr>
              <a:defRPr/>
            </a:pPr>
            <a:r>
              <a:rPr lang="en-US" dirty="0">
                <a:solidFill>
                  <a:prstClr val="white"/>
                </a:solidFill>
              </a:rPr>
              <a:t>Month Year Here</a:t>
            </a:r>
            <a:endParaRPr lang="en-CA" dirty="0">
              <a:solidFill>
                <a:prstClr val="white"/>
              </a:solidFill>
            </a:endParaRPr>
          </a:p>
        </p:txBody>
      </p:sp>
    </p:spTree>
    <p:extLst>
      <p:ext uri="{BB962C8B-B14F-4D97-AF65-F5344CB8AC3E}">
        <p14:creationId xmlns:p14="http://schemas.microsoft.com/office/powerpoint/2010/main" val="2212868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5" name="Rectangle 4"/>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6" name="Picture 6"/>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7" name="TextBox 6"/>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0E2F1893-3B7B-4D02-A6BC-F83366B8245C}"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8200" y="658368"/>
            <a:ext cx="10515600" cy="1052434"/>
          </a:xfrm>
        </p:spPr>
        <p:txBody>
          <a:bodyPr/>
          <a:lstStyle>
            <a:lvl1pPr>
              <a:defRPr sz="4100" b="0">
                <a:solidFill>
                  <a:srgbClr val="503278"/>
                </a:solidFill>
                <a:latin typeface="+mj-lt"/>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9"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F167AEDA-0703-40F0-9080-58626DA18306}" type="datetime4">
              <a:rPr lang="en-US">
                <a:solidFill>
                  <a:prstClr val="white"/>
                </a:solidFill>
              </a:rPr>
              <a:pPr>
                <a:defRPr/>
              </a:pPr>
              <a:t>May 27, 2018</a:t>
            </a:fld>
            <a:endParaRPr lang="en-CA" dirty="0">
              <a:solidFill>
                <a:prstClr val="white"/>
              </a:solidFill>
            </a:endParaRP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1788" y="6365721"/>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8953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5" name="Rectangle 4"/>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6" name="Rectangle 5"/>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7" name="TextBox 6"/>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8A1C7065-54D6-44A2-B905-5B4B195F79CB}"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a:solidFill>
                  <a:srgbClr val="503278"/>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9"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D0CF7B15-5AC6-400B-A0F9-FA653D8A7AC8}" type="datetime4">
              <a:rPr lang="en-US">
                <a:solidFill>
                  <a:prstClr val="white"/>
                </a:solidFill>
              </a:rPr>
              <a:pPr>
                <a:defRPr/>
              </a:pPr>
              <a:t>May 27, 2018</a:t>
            </a:fld>
            <a:endParaRPr lang="en-CA" dirty="0">
              <a:solidFill>
                <a:prstClr val="white"/>
              </a:solidFill>
            </a:endParaRPr>
          </a:p>
        </p:txBody>
      </p:sp>
    </p:spTree>
    <p:extLst>
      <p:ext uri="{BB962C8B-B14F-4D97-AF65-F5344CB8AC3E}">
        <p14:creationId xmlns:p14="http://schemas.microsoft.com/office/powerpoint/2010/main" val="22878486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6" name="Rectangle 5"/>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7" name="Rectangle 6"/>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8" name="TextBox 7"/>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CFE9624B-BF5B-4236-A578-9A820A5BCEEA}"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8200" y="656860"/>
            <a:ext cx="10515600" cy="1168765"/>
          </a:xfrm>
        </p:spPr>
        <p:txBody>
          <a:bodyPr/>
          <a:lstStyle>
            <a:lvl1pPr>
              <a:defRPr b="0">
                <a:solidFill>
                  <a:srgbClr val="503278"/>
                </a:solidFill>
                <a:latin typeface="+mj-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10"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D3FCFA1B-8420-4448-B850-8FC088C02106}" type="datetime4">
              <a:rPr lang="en-US">
                <a:solidFill>
                  <a:prstClr val="white"/>
                </a:solidFill>
              </a:rPr>
              <a:pPr>
                <a:defRPr/>
              </a:pPr>
              <a:t>May 27, 2018</a:t>
            </a:fld>
            <a:endParaRPr lang="en-CA" dirty="0">
              <a:solidFill>
                <a:prstClr val="white"/>
              </a:solidFill>
            </a:endParaRPr>
          </a:p>
        </p:txBody>
      </p:sp>
    </p:spTree>
    <p:extLst>
      <p:ext uri="{BB962C8B-B14F-4D97-AF65-F5344CB8AC3E}">
        <p14:creationId xmlns:p14="http://schemas.microsoft.com/office/powerpoint/2010/main" val="39765979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8" name="Rectangle 7"/>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9" name="Rectangle 8"/>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10" name="TextBox 9"/>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2DC72344-9534-4E32-A4A0-3F8490EE2323}"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9788" y="658368"/>
            <a:ext cx="10515600" cy="1004539"/>
          </a:xfrm>
        </p:spPr>
        <p:txBody>
          <a:bodyPr/>
          <a:lstStyle>
            <a:lvl1pPr>
              <a:defRPr b="0">
                <a:solidFill>
                  <a:srgbClr val="503278"/>
                </a:solidFill>
                <a:latin typeface="+mj-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7"/>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12"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F3FF6070-FB2E-495B-A819-F32E2FDDEB0D}" type="datetime4">
              <a:rPr lang="en-US">
                <a:solidFill>
                  <a:prstClr val="white"/>
                </a:solidFill>
              </a:rPr>
              <a:pPr>
                <a:defRPr/>
              </a:pPr>
              <a:t>May 27, 2018</a:t>
            </a:fld>
            <a:endParaRPr lang="en-CA" dirty="0">
              <a:solidFill>
                <a:prstClr val="white"/>
              </a:solidFill>
            </a:endParaRPr>
          </a:p>
        </p:txBody>
      </p:sp>
    </p:spTree>
    <p:extLst>
      <p:ext uri="{BB962C8B-B14F-4D97-AF65-F5344CB8AC3E}">
        <p14:creationId xmlns:p14="http://schemas.microsoft.com/office/powerpoint/2010/main" val="26365988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4" name="Rectangle 3"/>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5" name="Rectangle 4"/>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6" name="TextBox 5"/>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10553346-0F3C-47E6-B0DC-A44D501C00B1}"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p:txBody>
          <a:bodyPr/>
          <a:lstStyle>
            <a:lvl1pPr>
              <a:defRPr b="0">
                <a:solidFill>
                  <a:srgbClr val="503278"/>
                </a:solidFill>
                <a:latin typeface="+mj-lt"/>
              </a:defRPr>
            </a:lvl1pPr>
          </a:lstStyle>
          <a:p>
            <a:r>
              <a:rPr lang="en-US"/>
              <a:t>Click to edit Master title style</a:t>
            </a:r>
            <a:endParaRPr lang="en-US" dirty="0"/>
          </a:p>
        </p:txBody>
      </p:sp>
      <p:sp>
        <p:nvSpPr>
          <p:cNvPr id="7" name="Footer Placeholder 3"/>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8"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0394A069-80D9-4805-B337-E26784A8DA2C}" type="datetime4">
              <a:rPr lang="en-US">
                <a:solidFill>
                  <a:prstClr val="white"/>
                </a:solidFill>
              </a:rPr>
              <a:pPr>
                <a:defRPr/>
              </a:pPr>
              <a:t>May 27, 2018</a:t>
            </a:fld>
            <a:endParaRPr lang="en-CA" dirty="0">
              <a:solidFill>
                <a:prstClr val="white"/>
              </a:solidFill>
            </a:endParaRPr>
          </a:p>
        </p:txBody>
      </p:sp>
    </p:spTree>
    <p:extLst>
      <p:ext uri="{BB962C8B-B14F-4D97-AF65-F5344CB8AC3E}">
        <p14:creationId xmlns:p14="http://schemas.microsoft.com/office/powerpoint/2010/main" val="260052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vmlDrawing" Target="../drawings/vmlDrawing1.vml"/><Relationship Id="rId3" Type="http://schemas.openxmlformats.org/officeDocument/2006/relationships/slideLayout" Target="../slideLayouts/slideLayout80.xml"/><Relationship Id="rId21" Type="http://schemas.openxmlformats.org/officeDocument/2006/relationships/image" Target="../media/image4.emf"/><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oleObject" Target="../embeddings/oleObject1.bin"/><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ags" Target="../tags/tag1.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3DEC8-B346-4266-833F-F480BB86A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F859C0-00D4-46DD-A2EB-823927072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4B9BD-1E98-403A-A546-099E93C2E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778C0-C615-4D16-ADDC-1A4C1FC99A66}" type="datetimeFigureOut">
              <a:rPr lang="en-US" smtClean="0"/>
              <a:t>5/27/2018</a:t>
            </a:fld>
            <a:endParaRPr lang="en-US"/>
          </a:p>
        </p:txBody>
      </p:sp>
      <p:sp>
        <p:nvSpPr>
          <p:cNvPr id="5" name="Footer Placeholder 4">
            <a:extLst>
              <a:ext uri="{FF2B5EF4-FFF2-40B4-BE49-F238E27FC236}">
                <a16:creationId xmlns:a16="http://schemas.microsoft.com/office/drawing/2014/main" id="{1E3F869F-CDBD-4348-8A20-B7019635E5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4019DF-9489-4E33-A21A-D76F27B3F3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8D5C4-F65B-412E-95E7-99B59D74FD61}" type="slidenum">
              <a:rPr lang="en-US" smtClean="0"/>
              <a:t>‹#›</a:t>
            </a:fld>
            <a:endParaRPr lang="en-US"/>
          </a:p>
        </p:txBody>
      </p:sp>
    </p:spTree>
    <p:extLst>
      <p:ext uri="{BB962C8B-B14F-4D97-AF65-F5344CB8AC3E}">
        <p14:creationId xmlns:p14="http://schemas.microsoft.com/office/powerpoint/2010/main" val="3073879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F75E4-9E92-4DDF-B783-65B6950F36A2}" type="datetime1">
              <a:rPr lang="en-US" smtClean="0"/>
              <a:t>5/27/2018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t>‹#›</a:t>
            </a:fld>
            <a:endParaRPr lang="en-US"/>
          </a:p>
        </p:txBody>
      </p:sp>
    </p:spTree>
    <p:extLst>
      <p:ext uri="{BB962C8B-B14F-4D97-AF65-F5344CB8AC3E}">
        <p14:creationId xmlns:p14="http://schemas.microsoft.com/office/powerpoint/2010/main" val="164986342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DE7F7-9603-44BC-AE8B-EA10FDB3B77A}" type="datetimeFigureOut">
              <a:rPr lang="en-US" smtClean="0">
                <a:solidFill>
                  <a:prstClr val="black">
                    <a:tint val="75000"/>
                  </a:prstClr>
                </a:solidFill>
              </a:rPr>
              <a:pPr/>
              <a:t>5/27/2018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639453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F75E4-9E92-4DDF-B783-65B6950F36A2}" type="datetime1">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t>‹#›</a:t>
            </a:fld>
            <a:endParaRPr lang="en-US"/>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pPr/>
              <a:t>5/27/2018</a:t>
            </a:fld>
            <a:endParaRPr lang="en-US" dirty="0"/>
          </a:p>
        </p:txBody>
      </p:sp>
    </p:spTree>
    <p:extLst>
      <p:ext uri="{BB962C8B-B14F-4D97-AF65-F5344CB8AC3E}">
        <p14:creationId xmlns:p14="http://schemas.microsoft.com/office/powerpoint/2010/main" val="31342938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A5F41-B2DB-459E-8D8A-C6676FE95EBD}" type="datetime1">
              <a:rPr lang="en-US" smtClean="0">
                <a:solidFill>
                  <a:prstClr val="black">
                    <a:tint val="75000"/>
                  </a:prstClr>
                </a:solidFill>
              </a:rPr>
              <a:t>5/27/2018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solidFill>
                  <a:prstClr val="white"/>
                </a:solidFill>
              </a:rPr>
              <a:pPr/>
              <a:t>5/27/2018</a:t>
            </a:fld>
            <a:endParaRPr lang="en-US" dirty="0">
              <a:solidFill>
                <a:prstClr val="white"/>
              </a:solidFill>
            </a:endParaRPr>
          </a:p>
        </p:txBody>
      </p:sp>
      <p:sp>
        <p:nvSpPr>
          <p:cNvPr id="8" name="Slide Number Placeholder 16"/>
          <p:cNvSpPr txBox="1">
            <a:spLocks/>
          </p:cNvSpPr>
          <p:nvPr userDrawn="1"/>
        </p:nvSpPr>
        <p:spPr>
          <a:xfrm>
            <a:off x="9070848" y="146304"/>
            <a:ext cx="3118104"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8250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DE7F7-9603-44BC-AE8B-EA10FDB3B77A}" type="datetimeFigureOut">
              <a:rPr lang="en-US" smtClean="0">
                <a:solidFill>
                  <a:prstClr val="black">
                    <a:tint val="75000"/>
                  </a:prstClr>
                </a:solidFill>
              </a:rPr>
              <a:pPr/>
              <a:t>5/27/2018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5150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DE7F7-9603-44BC-AE8B-EA10FDB3B77A}" type="datetimeFigureOut">
              <a:rPr lang="en-US" smtClean="0">
                <a:solidFill>
                  <a:prstClr val="black">
                    <a:tint val="75000"/>
                  </a:prstClr>
                </a:solidFill>
              </a:rPr>
              <a:pPr/>
              <a:t>5/27/2018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7549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DE7F7-9603-44BC-AE8B-EA10FDB3B77A}" type="datetimeFigureOut">
              <a:rPr lang="en-US" smtClean="0">
                <a:solidFill>
                  <a:prstClr val="black">
                    <a:tint val="75000"/>
                  </a:prstClr>
                </a:solidFill>
              </a:rPr>
              <a:pPr/>
              <a:t>5/27/2018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88635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0D396-8908-4925-98F5-7D457E143F77}" type="datetime1">
              <a:rPr lang="en-US" smtClean="0">
                <a:solidFill>
                  <a:prstClr val="black">
                    <a:tint val="75000"/>
                  </a:prstClr>
                </a:solidFill>
              </a:rPr>
              <a:pPr/>
              <a:t>5/27/2018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solidFill>
                  <a:prstClr val="white"/>
                </a:solidFill>
              </a:rPr>
              <a:pPr/>
              <a:t>5/27/2018</a:t>
            </a:fld>
            <a:endParaRPr lang="en-US" dirty="0">
              <a:solidFill>
                <a:prstClr val="white"/>
              </a:solidFill>
            </a:endParaRPr>
          </a:p>
        </p:txBody>
      </p:sp>
      <p:sp>
        <p:nvSpPr>
          <p:cNvPr id="8" name="Slide Number Placeholder 16"/>
          <p:cNvSpPr txBox="1">
            <a:spLocks/>
          </p:cNvSpPr>
          <p:nvPr userDrawn="1"/>
        </p:nvSpPr>
        <p:spPr>
          <a:xfrm>
            <a:off x="9070848" y="146304"/>
            <a:ext cx="3118104"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780575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 name="think-cell Slide" r:id="rId20" imgW="270" imgH="270" progId="TCLayout.ActiveDocument.1">
                  <p:embed/>
                </p:oleObj>
              </mc:Choice>
              <mc:Fallback>
                <p:oleObj name="think-cell Slide" r:id="rId20" imgW="270" imgH="270" progId="TCLayout.ActiveDocument.1">
                  <p:embed/>
                  <p:pic>
                    <p:nvPicPr>
                      <p:cNvPr id="4" name="Object 3"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 name="Slide Number Placeholder 2"/>
          <p:cNvSpPr>
            <a:spLocks noGrp="1"/>
          </p:cNvSpPr>
          <p:nvPr>
            <p:ph type="sldNum" sz="quarter" idx="4"/>
          </p:nvPr>
        </p:nvSpPr>
        <p:spPr>
          <a:xfrm>
            <a:off x="11707585" y="143328"/>
            <a:ext cx="372835" cy="365125"/>
          </a:xfrm>
          <a:prstGeom prst="rect">
            <a:avLst/>
          </a:prstGeom>
        </p:spPr>
        <p:txBody>
          <a:bodyPr vert="horz" lIns="91440" tIns="45720" rIns="91440" bIns="45720" rtlCol="0" anchor="ctr"/>
          <a:lstStyle>
            <a:lvl1pPr algn="r">
              <a:defRPr sz="1200" b="1">
                <a:solidFill>
                  <a:schemeClr val="bg1"/>
                </a:solidFill>
              </a:defRPr>
            </a:lvl1pPr>
          </a:lstStyle>
          <a:p>
            <a:fld id="{FFA7A233-5E4E-438A-807F-3A35BD564411}" type="slidenum">
              <a:rPr lang="en-US" smtClean="0"/>
              <a:pPr/>
              <a:t>‹#›</a:t>
            </a:fld>
            <a:endParaRPr lang="en-US" dirty="0"/>
          </a:p>
        </p:txBody>
      </p:sp>
    </p:spTree>
    <p:extLst>
      <p:ext uri="{BB962C8B-B14F-4D97-AF65-F5344CB8AC3E}">
        <p14:creationId xmlns:p14="http://schemas.microsoft.com/office/powerpoint/2010/main" val="19198836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6" r:id="rId12"/>
    <p:sldLayoutId id="2147483747" r:id="rId13"/>
    <p:sldLayoutId id="2147483750" r:id="rId14"/>
    <p:sldLayoutId id="2147483751" r:id="rId15"/>
    <p:sldLayoutId id="2147483752" r:id="rId1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125730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4442165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alth.ny.gov/health_care/medicaid/redesign/dsrip/vbp_library/index.htm" TargetMode="External"/><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hyperlink" Target="mailto:vbp@health.ny.gov"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health.ny.gov/health_care/medicaid/redesign/dsrip/" TargetMode="External"/><Relationship Id="rId2" Type="http://schemas.openxmlformats.org/officeDocument/2006/relationships/notesSlide" Target="../notesSlides/notesSlide1.xml"/><Relationship Id="rId1" Type="http://schemas.openxmlformats.org/officeDocument/2006/relationships/slideLayout" Target="../slideLayouts/slideLayout10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ny.gov/health_care/medicaid/redesign/dsrip/vbp_library/index.htm"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ny.gov/health_care/medicaid/redesign/dsrip/vbp_library/index.htm"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458FD0-2BBA-481B-88A1-4390FF79F54A}"/>
              </a:ext>
            </a:extLst>
          </p:cNvPr>
          <p:cNvSpPr>
            <a:spLocks noGrp="1"/>
          </p:cNvSpPr>
          <p:nvPr>
            <p:ph type="body" sz="quarter" idx="14"/>
          </p:nvPr>
        </p:nvSpPr>
        <p:spPr>
          <a:xfrm>
            <a:off x="377505" y="1929468"/>
            <a:ext cx="9940954" cy="2231471"/>
          </a:xfrm>
        </p:spPr>
        <p:txBody>
          <a:bodyPr/>
          <a:lstStyle/>
          <a:p>
            <a:r>
              <a:rPr lang="en-US" sz="3600" dirty="0"/>
              <a:t>Perinatal Care and Value-Based Payments in New York State’s Medicaid Program</a:t>
            </a:r>
          </a:p>
        </p:txBody>
      </p:sp>
      <p:sp>
        <p:nvSpPr>
          <p:cNvPr id="4" name="Text Placeholder 3">
            <a:extLst>
              <a:ext uri="{FF2B5EF4-FFF2-40B4-BE49-F238E27FC236}">
                <a16:creationId xmlns:a16="http://schemas.microsoft.com/office/drawing/2014/main" id="{8F752629-3EDD-43A6-A5D9-9393F766218D}"/>
              </a:ext>
            </a:extLst>
          </p:cNvPr>
          <p:cNvSpPr>
            <a:spLocks noGrp="1"/>
          </p:cNvSpPr>
          <p:nvPr>
            <p:ph type="body" sz="quarter" idx="13"/>
          </p:nvPr>
        </p:nvSpPr>
        <p:spPr>
          <a:xfrm>
            <a:off x="208545" y="5726430"/>
            <a:ext cx="4717785" cy="776785"/>
          </a:xfrm>
        </p:spPr>
        <p:txBody>
          <a:bodyPr>
            <a:noAutofit/>
          </a:bodyPr>
          <a:lstStyle/>
          <a:p>
            <a:r>
              <a:rPr lang="en-US" dirty="0"/>
              <a:t>Douglas Fish</a:t>
            </a:r>
            <a:r>
              <a:rPr lang="en-US"/>
              <a:t>, MD; </a:t>
            </a:r>
            <a:r>
              <a:rPr lang="en-US" dirty="0"/>
              <a:t>Medical Director</a:t>
            </a:r>
          </a:p>
          <a:p>
            <a:r>
              <a:rPr lang="en-US" dirty="0"/>
              <a:t>Office of Health Insurance Programs</a:t>
            </a:r>
          </a:p>
          <a:p>
            <a:r>
              <a:rPr lang="en-US" dirty="0"/>
              <a:t>June 2018</a:t>
            </a:r>
          </a:p>
        </p:txBody>
      </p:sp>
    </p:spTree>
    <p:extLst>
      <p:ext uri="{BB962C8B-B14F-4D97-AF65-F5344CB8AC3E}">
        <p14:creationId xmlns:p14="http://schemas.microsoft.com/office/powerpoint/2010/main" val="51383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613172"/>
            <a:ext cx="10515600" cy="1052434"/>
          </a:xfrm>
        </p:spPr>
        <p:txBody>
          <a:bodyPr/>
          <a:lstStyle/>
          <a:p>
            <a:r>
              <a:rPr lang="en-US" dirty="0"/>
              <a:t>VBP Arrangement Types</a:t>
            </a:r>
          </a:p>
        </p:txBody>
      </p:sp>
      <p:sp>
        <p:nvSpPr>
          <p:cNvPr id="2" name="Slide Number Placeholder 1"/>
          <p:cNvSpPr>
            <a:spLocks noGrp="1"/>
          </p:cNvSpPr>
          <p:nvPr>
            <p:ph type="sldNum" sz="quarter" idx="12"/>
          </p:nvPr>
        </p:nvSpPr>
        <p:spPr>
          <a:xfrm>
            <a:off x="11353800" y="146304"/>
            <a:ext cx="835152" cy="3383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229FA-BA79-4B40-91A2-65580036BAE7}" type="slidenum">
              <a:rPr kumimoji="0" lang="en-US"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Content Placeholder 2"/>
          <p:cNvSpPr>
            <a:spLocks noGrp="1"/>
          </p:cNvSpPr>
          <p:nvPr>
            <p:ph idx="1"/>
          </p:nvPr>
        </p:nvSpPr>
        <p:spPr>
          <a:xfrm>
            <a:off x="457200" y="1755585"/>
            <a:ext cx="8414951" cy="4351338"/>
          </a:xfrm>
        </p:spPr>
        <p:txBody>
          <a:bodyPr>
            <a:noAutofit/>
          </a:bodyPr>
          <a:lstStyle/>
          <a:p>
            <a:pPr marL="0" indent="0">
              <a:buNone/>
            </a:pPr>
            <a:r>
              <a:rPr lang="en-US" sz="1600" u="sng" dirty="0">
                <a:latin typeface="Arial" panose="020B0604020202020204" pitchFamily="34" charset="0"/>
              </a:rPr>
              <a:t>Arrangement Types</a:t>
            </a:r>
          </a:p>
          <a:p>
            <a:pPr lvl="1"/>
            <a:r>
              <a:rPr lang="en-US" sz="1600" b="1" dirty="0">
                <a:solidFill>
                  <a:srgbClr val="FFC000"/>
                </a:solidFill>
                <a:latin typeface="Arial" panose="020B0604020202020204" pitchFamily="34" charset="0"/>
              </a:rPr>
              <a:t>Total Care for the General Population (TCGP): </a:t>
            </a:r>
            <a:r>
              <a:rPr lang="en-US" sz="1600" dirty="0"/>
              <a:t>All costs and outcomes for care, excluding MLTC, HARP, HIV/AIDS, and I/DD* subpopulations.</a:t>
            </a:r>
            <a:endParaRPr lang="en-US" sz="1600" b="1" dirty="0">
              <a:solidFill>
                <a:srgbClr val="FFC000"/>
              </a:solidFill>
              <a:latin typeface="Arial" panose="020B0604020202020204" pitchFamily="34" charset="0"/>
            </a:endParaRPr>
          </a:p>
          <a:p>
            <a:pPr lvl="1"/>
            <a:r>
              <a:rPr lang="en-US" sz="1600" b="1" dirty="0">
                <a:solidFill>
                  <a:srgbClr val="503278"/>
                </a:solidFill>
                <a:latin typeface="Arial" panose="020B0604020202020204" pitchFamily="34" charset="0"/>
              </a:rPr>
              <a:t>Episodes of Care</a:t>
            </a:r>
          </a:p>
          <a:p>
            <a:pPr lvl="2">
              <a:buFont typeface="Courier New" panose="02070309020205020404" pitchFamily="49" charset="0"/>
              <a:buChar char="o"/>
            </a:pPr>
            <a:r>
              <a:rPr lang="en-US" sz="1600" b="1" dirty="0">
                <a:solidFill>
                  <a:srgbClr val="503278"/>
                </a:solidFill>
                <a:latin typeface="Arial" panose="020B0604020202020204" pitchFamily="34" charset="0"/>
              </a:rPr>
              <a:t>Maternity Care: </a:t>
            </a:r>
            <a:r>
              <a:rPr lang="en-US" sz="1600" dirty="0"/>
              <a:t>Episodes associated with pregnancies, including delivery and first month of life of newborn and up to 60 days post-discharge for the mother</a:t>
            </a:r>
            <a:endParaRPr lang="en-US" sz="1600" b="1" dirty="0">
              <a:solidFill>
                <a:srgbClr val="503278"/>
              </a:solidFill>
              <a:latin typeface="Arial" panose="020B0604020202020204" pitchFamily="34" charset="0"/>
            </a:endParaRPr>
          </a:p>
          <a:p>
            <a:pPr lvl="2">
              <a:buFont typeface="Courier New" panose="02070309020205020404" pitchFamily="49" charset="0"/>
              <a:buChar char="o"/>
            </a:pPr>
            <a:r>
              <a:rPr lang="en-US" sz="1600" b="1" dirty="0">
                <a:solidFill>
                  <a:srgbClr val="503278"/>
                </a:solidFill>
                <a:latin typeface="Arial" panose="020B0604020202020204" pitchFamily="34" charset="0"/>
              </a:rPr>
              <a:t>Integrated Primary Care (IPC</a:t>
            </a:r>
            <a:r>
              <a:rPr lang="en-US" sz="1600" b="1" dirty="0">
                <a:solidFill>
                  <a:srgbClr val="503278"/>
                </a:solidFill>
                <a:latin typeface="Arial" panose="020B0604020202020204" pitchFamily="34" charset="0"/>
                <a:sym typeface="Wingdings" panose="05000000000000000000" pitchFamily="2" charset="2"/>
              </a:rPr>
              <a:t>)</a:t>
            </a:r>
            <a:r>
              <a:rPr lang="en-US" sz="1600" b="1" dirty="0">
                <a:solidFill>
                  <a:srgbClr val="503278"/>
                </a:solidFill>
                <a:latin typeface="Arial" panose="020B0604020202020204" pitchFamily="34" charset="0"/>
              </a:rPr>
              <a:t> </a:t>
            </a:r>
            <a:r>
              <a:rPr lang="en-US" sz="1600" dirty="0"/>
              <a:t>All costs and outcomes associated with primary care, sick care, and a set of 14 chronic conditions selected due to high volume and/or costs.</a:t>
            </a:r>
          </a:p>
          <a:p>
            <a:pPr lvl="1"/>
            <a:r>
              <a:rPr lang="en-US" sz="1600" dirty="0">
                <a:latin typeface="Arial" panose="020B0604020202020204" pitchFamily="34" charset="0"/>
              </a:rPr>
              <a:t>Total Care for Special Needs Subpopulations: </a:t>
            </a:r>
            <a:r>
              <a:rPr lang="en-US" sz="1600" dirty="0"/>
              <a:t>Costs and outcomes of total care for all members within a subpopulation exclusive of TCGP.</a:t>
            </a:r>
            <a:endParaRPr lang="en-US" sz="1600" dirty="0">
              <a:latin typeface="Arial" panose="020B0604020202020204" pitchFamily="34" charset="0"/>
            </a:endParaRPr>
          </a:p>
          <a:p>
            <a:pPr lvl="2">
              <a:buFont typeface="Courier New" panose="02070309020205020404" pitchFamily="49" charset="0"/>
              <a:buChar char="o"/>
            </a:pPr>
            <a:r>
              <a:rPr lang="en-US" sz="1600" b="1" dirty="0">
                <a:solidFill>
                  <a:schemeClr val="accent1">
                    <a:lumMod val="60000"/>
                    <a:lumOff val="40000"/>
                  </a:schemeClr>
                </a:solidFill>
                <a:latin typeface="Arial" panose="020B0604020202020204" pitchFamily="34" charset="0"/>
              </a:rPr>
              <a:t>HARP</a:t>
            </a:r>
            <a:r>
              <a:rPr lang="en-US" sz="1600" b="1" dirty="0">
                <a:solidFill>
                  <a:srgbClr val="9DC3E6"/>
                </a:solidFill>
                <a:latin typeface="Arial" panose="020B0604020202020204" pitchFamily="34" charset="0"/>
              </a:rPr>
              <a:t>: </a:t>
            </a:r>
            <a:r>
              <a:rPr lang="en-US" sz="1600" dirty="0">
                <a:latin typeface="Arial" panose="020B0604020202020204" pitchFamily="34" charset="0"/>
              </a:rPr>
              <a:t>For those with Serious Mental Illness or Substance Use Disorders</a:t>
            </a:r>
          </a:p>
          <a:p>
            <a:pPr lvl="2">
              <a:buFont typeface="Courier New" panose="02070309020205020404" pitchFamily="49" charset="0"/>
              <a:buChar char="o"/>
            </a:pPr>
            <a:r>
              <a:rPr lang="en-US" sz="1600" b="1" dirty="0">
                <a:solidFill>
                  <a:srgbClr val="2E75B6"/>
                </a:solidFill>
                <a:latin typeface="Arial" panose="020B0604020202020204" pitchFamily="34" charset="0"/>
              </a:rPr>
              <a:t>HIV/AIDS</a:t>
            </a:r>
          </a:p>
          <a:p>
            <a:pPr lvl="2">
              <a:buFont typeface="Courier New" panose="02070309020205020404" pitchFamily="49" charset="0"/>
              <a:buChar char="o"/>
            </a:pPr>
            <a:r>
              <a:rPr lang="en-US" sz="1600" b="1" dirty="0">
                <a:solidFill>
                  <a:srgbClr val="1F4E79"/>
                </a:solidFill>
                <a:latin typeface="Arial" panose="020B0604020202020204" pitchFamily="34" charset="0"/>
              </a:rPr>
              <a:t>Managed Long Term Care (MLTC)</a:t>
            </a:r>
          </a:p>
          <a:p>
            <a:pPr lvl="2">
              <a:buFont typeface="Courier New" panose="02070309020205020404" pitchFamily="49" charset="0"/>
              <a:buChar char="o"/>
            </a:pPr>
            <a:r>
              <a:rPr lang="en-US" sz="1600" b="1" dirty="0">
                <a:solidFill>
                  <a:schemeClr val="bg1">
                    <a:lumMod val="65000"/>
                  </a:schemeClr>
                </a:solidFill>
                <a:latin typeface="Arial" panose="020B0604020202020204" pitchFamily="34" charset="0"/>
              </a:rPr>
              <a:t>I/DD*</a:t>
            </a:r>
          </a:p>
        </p:txBody>
      </p:sp>
      <p:grpSp>
        <p:nvGrpSpPr>
          <p:cNvPr id="7" name="Group 6"/>
          <p:cNvGrpSpPr/>
          <p:nvPr/>
        </p:nvGrpSpPr>
        <p:grpSpPr>
          <a:xfrm>
            <a:off x="9247891" y="880566"/>
            <a:ext cx="2664615" cy="4157468"/>
            <a:chOff x="8404412" y="2679475"/>
            <a:chExt cx="3146611" cy="2702284"/>
          </a:xfrm>
        </p:grpSpPr>
        <p:sp>
          <p:nvSpPr>
            <p:cNvPr id="10" name="Rectangle 9"/>
            <p:cNvSpPr/>
            <p:nvPr/>
          </p:nvSpPr>
          <p:spPr>
            <a:xfrm>
              <a:off x="8404412" y="2679475"/>
              <a:ext cx="2796988" cy="149258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8404412" y="4173816"/>
              <a:ext cx="2796988" cy="4034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HARP</a:t>
              </a:r>
            </a:p>
          </p:txBody>
        </p:sp>
        <p:sp>
          <p:nvSpPr>
            <p:cNvPr id="12" name="Rectangle 11"/>
            <p:cNvSpPr/>
            <p:nvPr/>
          </p:nvSpPr>
          <p:spPr>
            <a:xfrm>
              <a:off x="8404412" y="4581849"/>
              <a:ext cx="2796988" cy="4034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HIV/AIDS</a:t>
              </a:r>
            </a:p>
          </p:txBody>
        </p:sp>
        <p:sp>
          <p:nvSpPr>
            <p:cNvPr id="13" name="Rectangle 12"/>
            <p:cNvSpPr/>
            <p:nvPr/>
          </p:nvSpPr>
          <p:spPr>
            <a:xfrm>
              <a:off x="8404412" y="4978347"/>
              <a:ext cx="2796988" cy="4034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MLTC</a:t>
              </a:r>
            </a:p>
          </p:txBody>
        </p:sp>
        <p:sp>
          <p:nvSpPr>
            <p:cNvPr id="14" name="Oval 13"/>
            <p:cNvSpPr/>
            <p:nvPr/>
          </p:nvSpPr>
          <p:spPr>
            <a:xfrm>
              <a:off x="8404412" y="2865579"/>
              <a:ext cx="1371600" cy="685801"/>
            </a:xfrm>
            <a:prstGeom prst="ellipse">
              <a:avLst/>
            </a:prstGeom>
            <a:solidFill>
              <a:srgbClr val="5032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Maternity Care</a:t>
              </a:r>
            </a:p>
          </p:txBody>
        </p:sp>
        <p:sp>
          <p:nvSpPr>
            <p:cNvPr id="15" name="Oval 14"/>
            <p:cNvSpPr/>
            <p:nvPr/>
          </p:nvSpPr>
          <p:spPr>
            <a:xfrm>
              <a:off x="9520518" y="3213101"/>
              <a:ext cx="1680882" cy="932518"/>
            </a:xfrm>
            <a:prstGeom prst="ellipse">
              <a:avLst/>
            </a:prstGeom>
            <a:solidFill>
              <a:srgbClr val="5032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IPC</a:t>
              </a: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9950823" y="2680025"/>
              <a:ext cx="1600200" cy="24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Calibri"/>
                  <a:ea typeface="+mn-ea"/>
                  <a:cs typeface="+mn-cs"/>
                </a:rPr>
                <a:t>TCGP</a:t>
              </a:r>
            </a:p>
          </p:txBody>
        </p:sp>
      </p:grpSp>
      <p:sp>
        <p:nvSpPr>
          <p:cNvPr id="18" name="TextBox 17"/>
          <p:cNvSpPr txBox="1"/>
          <p:nvPr/>
        </p:nvSpPr>
        <p:spPr>
          <a:xfrm>
            <a:off x="457200" y="5714921"/>
            <a:ext cx="11178248" cy="584775"/>
          </a:xfrm>
          <a:prstGeom prst="rect">
            <a:avLst/>
          </a:prstGeom>
          <a:noFill/>
          <a:ln w="38100">
            <a:solidFill>
              <a:srgbClr val="503278"/>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a:ea typeface="+mn-ea"/>
                <a:cs typeface="+mn-cs"/>
              </a:rPr>
              <a:t>VBP Contractors can contract TCGP as well as Subpopulations as appropriate; nothing mandates that the Roadmap-defined arrangement types must be handled in standalone contracts.</a:t>
            </a:r>
          </a:p>
        </p:txBody>
      </p:sp>
      <p:sp>
        <p:nvSpPr>
          <p:cNvPr id="4" name="Rectangle 3"/>
          <p:cNvSpPr/>
          <p:nvPr/>
        </p:nvSpPr>
        <p:spPr>
          <a:xfrm>
            <a:off x="457200" y="1128331"/>
            <a:ext cx="812174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There is no single path towards Value Based Payments. Rather, there are a variety of options from which MCOs and providers can jointly choose:</a:t>
            </a:r>
          </a:p>
        </p:txBody>
      </p:sp>
      <p:sp>
        <p:nvSpPr>
          <p:cNvPr id="19" name="TextBox 18"/>
          <p:cNvSpPr txBox="1"/>
          <p:nvPr/>
        </p:nvSpPr>
        <p:spPr>
          <a:xfrm>
            <a:off x="0" y="6408074"/>
            <a:ext cx="1217537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*Total Care for the I/DD Subpopulation will be available as an arrangement when the population is moved to managed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Acronyms: MLTC = Managed Long Term Care; HARP = Health and Recovery Plans; I/DD = Intellectually/Developmentally Disabled</a:t>
            </a:r>
          </a:p>
        </p:txBody>
      </p:sp>
      <p:sp>
        <p:nvSpPr>
          <p:cNvPr id="17" name="Rectangle 16">
            <a:extLst>
              <a:ext uri="{FF2B5EF4-FFF2-40B4-BE49-F238E27FC236}">
                <a16:creationId xmlns:a16="http://schemas.microsoft.com/office/drawing/2014/main" id="{A8B122DE-F99F-44CA-828C-A999F8C73526}"/>
              </a:ext>
            </a:extLst>
          </p:cNvPr>
          <p:cNvSpPr/>
          <p:nvPr/>
        </p:nvSpPr>
        <p:spPr>
          <a:xfrm>
            <a:off x="9247891" y="4997611"/>
            <a:ext cx="2368547" cy="62065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I/DD*</a:t>
            </a:r>
          </a:p>
        </p:txBody>
      </p:sp>
    </p:spTree>
    <p:extLst>
      <p:ext uri="{BB962C8B-B14F-4D97-AF65-F5344CB8AC3E}">
        <p14:creationId xmlns:p14="http://schemas.microsoft.com/office/powerpoint/2010/main" val="158889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a:spLocks noGrp="1"/>
          </p:cNvSpPr>
          <p:nvPr>
            <p:ph idx="1"/>
          </p:nvPr>
        </p:nvSpPr>
        <p:spPr>
          <a:xfrm>
            <a:off x="231774" y="1932957"/>
            <a:ext cx="7217012" cy="3653124"/>
          </a:xfrm>
        </p:spPr>
        <p:txBody>
          <a:bodyPr/>
          <a:lstStyle/>
          <a:p>
            <a:pPr marL="285750" indent="-285750">
              <a:spcBef>
                <a:spcPts val="600"/>
              </a:spcBef>
            </a:pPr>
            <a:r>
              <a:rPr lang="en-US" sz="2000" dirty="0"/>
              <a:t>Maximum impact for health systems focusing on both population health and streamlining specialty and inpatient care </a:t>
            </a:r>
          </a:p>
          <a:p>
            <a:pPr marL="214313" indent="-214313">
              <a:spcBef>
                <a:spcPts val="450"/>
              </a:spcBef>
            </a:pPr>
            <a:endParaRPr lang="en-US" sz="2000" dirty="0">
              <a:latin typeface="Arial" panose="020B0604020202020204" pitchFamily="34" charset="0"/>
            </a:endParaRPr>
          </a:p>
          <a:p>
            <a:pPr marL="214313" indent="-214313">
              <a:spcBef>
                <a:spcPts val="450"/>
              </a:spcBef>
            </a:pPr>
            <a:r>
              <a:rPr lang="en-US" sz="2000" u="sng" dirty="0">
                <a:latin typeface="Arial" panose="020B0604020202020204" pitchFamily="34" charset="0"/>
              </a:rPr>
              <a:t>Most women, including pregnant women, will be in a Total Care arrangement.</a:t>
            </a:r>
          </a:p>
          <a:p>
            <a:pPr marL="742950" lvl="1" indent="-285750">
              <a:spcBef>
                <a:spcPts val="600"/>
              </a:spcBef>
              <a:buFont typeface="Courier New" panose="02070309020205020404" pitchFamily="49" charset="0"/>
              <a:buChar char="o"/>
            </a:pPr>
            <a:endParaRPr lang="en-US" sz="2000" dirty="0"/>
          </a:p>
          <a:p>
            <a:pPr marL="285750" indent="-285750">
              <a:spcBef>
                <a:spcPts val="600"/>
              </a:spcBef>
            </a:pPr>
            <a:r>
              <a:rPr lang="en-US" sz="2000" dirty="0"/>
              <a:t>All patients attributed to the arrangement, not just the patients a provider services, are included in TCGP.</a:t>
            </a:r>
          </a:p>
          <a:p>
            <a:pPr marL="742950" lvl="1" indent="-285750">
              <a:spcBef>
                <a:spcPts val="600"/>
              </a:spcBef>
              <a:buFont typeface="Courier New" panose="02070309020205020404" pitchFamily="49" charset="0"/>
              <a:buChar char="o"/>
            </a:pPr>
            <a:r>
              <a:rPr lang="en-US" dirty="0"/>
              <a:t>Providers will likely need to invest in care coordination, referral patterns and discharge management.</a:t>
            </a:r>
          </a:p>
        </p:txBody>
      </p:sp>
      <p:sp>
        <p:nvSpPr>
          <p:cNvPr id="39" name="Title 4"/>
          <p:cNvSpPr>
            <a:spLocks noGrp="1"/>
          </p:cNvSpPr>
          <p:nvPr>
            <p:ph type="title"/>
          </p:nvPr>
        </p:nvSpPr>
        <p:spPr>
          <a:xfrm>
            <a:off x="231774" y="685359"/>
            <a:ext cx="11573232" cy="506443"/>
          </a:xfrm>
        </p:spPr>
        <p:txBody>
          <a:bodyPr>
            <a:noAutofit/>
          </a:bodyPr>
          <a:lstStyle/>
          <a:p>
            <a:r>
              <a:rPr lang="en-US" dirty="0"/>
              <a:t>Total Care for the General Population</a:t>
            </a:r>
            <a:br>
              <a:rPr lang="en-US" b="1" dirty="0"/>
            </a:br>
            <a:r>
              <a:rPr lang="en-US" sz="2000" i="1" dirty="0">
                <a:solidFill>
                  <a:schemeClr val="bg1">
                    <a:lumMod val="50000"/>
                  </a:schemeClr>
                </a:solidFill>
              </a:rPr>
              <a:t>Goal: Improve population health through enhancing the quality of the total spectrum of care.</a:t>
            </a:r>
            <a:br>
              <a:rPr lang="en-US" sz="2000" i="1" dirty="0">
                <a:solidFill>
                  <a:schemeClr val="bg1">
                    <a:lumMod val="50000"/>
                  </a:schemeClr>
                </a:solidFill>
              </a:rPr>
            </a:br>
            <a:endParaRPr lang="en-US" sz="2000" i="1" dirty="0">
              <a:solidFill>
                <a:schemeClr val="bg1">
                  <a:lumMod val="50000"/>
                </a:schemeClr>
              </a:solidFill>
            </a:endParaRPr>
          </a:p>
        </p:txBody>
      </p:sp>
      <p:sp>
        <p:nvSpPr>
          <p:cNvPr id="7" name="TextBox 6"/>
          <p:cNvSpPr txBox="1"/>
          <p:nvPr/>
        </p:nvSpPr>
        <p:spPr>
          <a:xfrm>
            <a:off x="0" y="6570838"/>
            <a:ext cx="676448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Arial"/>
                <a:ea typeface="+mn-ea"/>
                <a:cs typeface="+mn-cs"/>
              </a:rPr>
              <a:t>*Note: VBP Contractors and MCOs are free to add one or more subpopulations to their TCGP contracts. </a:t>
            </a:r>
          </a:p>
        </p:txBody>
      </p:sp>
      <p:sp>
        <p:nvSpPr>
          <p:cNvPr id="6" name="Rectangle 5"/>
          <p:cNvSpPr/>
          <p:nvPr/>
        </p:nvSpPr>
        <p:spPr>
          <a:xfrm>
            <a:off x="7847372" y="1645767"/>
            <a:ext cx="4220308" cy="4606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B800"/>
              </a:solidFill>
              <a:effectLst/>
              <a:uLnTx/>
              <a:uFillTx/>
              <a:latin typeface="Arial"/>
              <a:ea typeface="+mn-ea"/>
              <a:cs typeface="+mn-cs"/>
            </a:endParaRPr>
          </a:p>
        </p:txBody>
      </p:sp>
      <p:sp>
        <p:nvSpPr>
          <p:cNvPr id="9" name="TextBox 8"/>
          <p:cNvSpPr txBox="1"/>
          <p:nvPr/>
        </p:nvSpPr>
        <p:spPr>
          <a:xfrm>
            <a:off x="8626380" y="4068075"/>
            <a:ext cx="3019269"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Total Population</a:t>
            </a:r>
          </a:p>
        </p:txBody>
      </p:sp>
      <p:sp>
        <p:nvSpPr>
          <p:cNvPr id="10" name="Minus 9"/>
          <p:cNvSpPr/>
          <p:nvPr/>
        </p:nvSpPr>
        <p:spPr>
          <a:xfrm>
            <a:off x="8562189" y="4698814"/>
            <a:ext cx="464695" cy="299804"/>
          </a:xfrm>
          <a:prstGeom prst="mathMinus">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8649825" y="4623672"/>
            <a:ext cx="3019269"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Subpopulations*</a:t>
            </a:r>
          </a:p>
        </p:txBody>
      </p:sp>
      <p:sp>
        <p:nvSpPr>
          <p:cNvPr id="12" name="TextBox 11"/>
          <p:cNvSpPr txBox="1"/>
          <p:nvPr/>
        </p:nvSpPr>
        <p:spPr>
          <a:xfrm>
            <a:off x="8649825" y="5304718"/>
            <a:ext cx="301926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Total Care for General Population</a:t>
            </a:r>
          </a:p>
        </p:txBody>
      </p:sp>
      <p:cxnSp>
        <p:nvCxnSpPr>
          <p:cNvPr id="13" name="Straight Connector 12"/>
          <p:cNvCxnSpPr/>
          <p:nvPr/>
        </p:nvCxnSpPr>
        <p:spPr>
          <a:xfrm>
            <a:off x="8140161" y="5207039"/>
            <a:ext cx="352893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18380" y="1875807"/>
            <a:ext cx="394862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a:ea typeface="+mn-ea"/>
                <a:cs typeface="+mn-cs"/>
              </a:rPr>
              <a:t>In this arrangement, the VBP Contractor (Provider entity) assumes responsibility for the care of the entire attributed population. Members attributed to this arrangement cannot be covered by a different arrangement. </a:t>
            </a:r>
          </a:p>
        </p:txBody>
      </p:sp>
      <p:cxnSp>
        <p:nvCxnSpPr>
          <p:cNvPr id="15" name="Straight Connector 14"/>
          <p:cNvCxnSpPr/>
          <p:nvPr/>
        </p:nvCxnSpPr>
        <p:spPr>
          <a:xfrm>
            <a:off x="8034942" y="3948775"/>
            <a:ext cx="3915507" cy="0"/>
          </a:xfrm>
          <a:prstGeom prst="line">
            <a:avLst/>
          </a:prstGeom>
          <a:ln w="38100">
            <a:solidFill>
              <a:srgbClr val="503278"/>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3E9838-5B6A-4CE5-B9D4-0286A26431D6}"/>
              </a:ext>
            </a:extLst>
          </p:cNvPr>
          <p:cNvCxnSpPr/>
          <p:nvPr/>
        </p:nvCxnSpPr>
        <p:spPr>
          <a:xfrm>
            <a:off x="8034940" y="3948775"/>
            <a:ext cx="3915507" cy="0"/>
          </a:xfrm>
          <a:prstGeom prst="line">
            <a:avLst/>
          </a:prstGeom>
          <a:ln w="38100">
            <a:solidFill>
              <a:srgbClr val="50327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082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277C-1528-45F0-8C16-50D46046DAC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7237EE5-9DDC-4A7D-8881-4950CAA7A8DF}"/>
              </a:ext>
            </a:extLst>
          </p:cNvPr>
          <p:cNvSpPr>
            <a:spLocks noGrp="1"/>
          </p:cNvSpPr>
          <p:nvPr>
            <p:ph type="sldNum" sz="quarter" idx="12"/>
          </p:nvPr>
        </p:nvSpPr>
        <p:spPr/>
        <p:txBody>
          <a:bodyPr/>
          <a:lstStyle/>
          <a:p>
            <a:r>
              <a:rPr lang="en-US" dirty="0"/>
              <a:t>12</a:t>
            </a:r>
          </a:p>
        </p:txBody>
      </p:sp>
      <p:pic>
        <p:nvPicPr>
          <p:cNvPr id="5" name="Content Placeholder 4">
            <a:extLst>
              <a:ext uri="{FF2B5EF4-FFF2-40B4-BE49-F238E27FC236}">
                <a16:creationId xmlns:a16="http://schemas.microsoft.com/office/drawing/2014/main" id="{A3BB1549-09C7-43A9-9617-1D1D7013E6B4}"/>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748" t="1391" r="799" b="1274"/>
          <a:stretch/>
        </p:blipFill>
        <p:spPr bwMode="auto">
          <a:xfrm>
            <a:off x="1363678" y="1282291"/>
            <a:ext cx="9464643" cy="4351338"/>
          </a:xfrm>
          <a:prstGeom prst="rect">
            <a:avLst/>
          </a:prstGeom>
          <a:noFill/>
          <a:ln>
            <a:solidFill>
              <a:srgbClr val="5B9BD5">
                <a:lumMod val="75000"/>
              </a:srgbClr>
            </a:solid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A75F9085-E835-4EF3-AC7C-854A927F51DE}"/>
              </a:ext>
            </a:extLst>
          </p:cNvPr>
          <p:cNvSpPr/>
          <p:nvPr/>
        </p:nvSpPr>
        <p:spPr>
          <a:xfrm>
            <a:off x="1470991" y="5808746"/>
            <a:ext cx="9634331" cy="1146083"/>
          </a:xfrm>
          <a:prstGeom prst="rect">
            <a:avLst/>
          </a:prstGeom>
        </p:spPr>
        <p:txBody>
          <a:bodyPr wrap="square">
            <a:spAutoFit/>
          </a:bodyPr>
          <a:lstStyle/>
          <a:p>
            <a:pPr algn="just">
              <a:lnSpc>
                <a:spcPct val="107000"/>
              </a:lnSpc>
            </a:pPr>
            <a:r>
              <a:rPr lang="en-US" dirty="0">
                <a:latin typeface="Arial" panose="020B0604020202020204" pitchFamily="34" charset="0"/>
                <a:ea typeface="MS Mincho" panose="02020609040205080304" pitchFamily="49" charset="-128"/>
                <a:cs typeface="Times New Roman" panose="02020603050405020304" pitchFamily="18" charset="0"/>
              </a:rPr>
              <a:t>The Maternity Care Arrangement represents three component including  </a:t>
            </a:r>
          </a:p>
          <a:p>
            <a:pPr algn="just">
              <a:lnSpc>
                <a:spcPct val="107000"/>
              </a:lnSpc>
            </a:pPr>
            <a:r>
              <a:rPr lang="en-US" i="1" dirty="0">
                <a:latin typeface="Arial" panose="020B0604020202020204" pitchFamily="34" charset="0"/>
                <a:ea typeface="MS Mincho" panose="02020609040205080304" pitchFamily="49" charset="-128"/>
                <a:cs typeface="Times New Roman" panose="02020603050405020304" pitchFamily="18" charset="0"/>
              </a:rPr>
              <a:t>1) prenatal care, 2) delivery and postpartum care, and 3) newborn care.</a:t>
            </a:r>
            <a:endParaRPr lang="en-US" sz="2800" i="1"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en-US" sz="2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382851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AAC0-ECD5-4AC4-B92C-FC53B45F55DA}"/>
              </a:ext>
            </a:extLst>
          </p:cNvPr>
          <p:cNvSpPr>
            <a:spLocks noGrp="1"/>
          </p:cNvSpPr>
          <p:nvPr>
            <p:ph type="title"/>
          </p:nvPr>
        </p:nvSpPr>
        <p:spPr/>
        <p:txBody>
          <a:bodyPr/>
          <a:lstStyle/>
          <a:p>
            <a:r>
              <a:rPr lang="en-US" dirty="0"/>
              <a:t>Maternity Care Arrangement - Stakeholder Concerns</a:t>
            </a:r>
          </a:p>
        </p:txBody>
      </p:sp>
      <p:sp>
        <p:nvSpPr>
          <p:cNvPr id="3" name="Content Placeholder 2">
            <a:extLst>
              <a:ext uri="{FF2B5EF4-FFF2-40B4-BE49-F238E27FC236}">
                <a16:creationId xmlns:a16="http://schemas.microsoft.com/office/drawing/2014/main" id="{D9424D63-46B1-407F-BDDC-E42A7C5B06CF}"/>
              </a:ext>
            </a:extLst>
          </p:cNvPr>
          <p:cNvSpPr>
            <a:spLocks noGrp="1"/>
          </p:cNvSpPr>
          <p:nvPr>
            <p:ph idx="1"/>
          </p:nvPr>
        </p:nvSpPr>
        <p:spPr/>
        <p:txBody>
          <a:bodyPr/>
          <a:lstStyle/>
          <a:p>
            <a:pPr lvl="0"/>
            <a:r>
              <a:rPr lang="en-US" sz="2800" dirty="0">
                <a:solidFill>
                  <a:prstClr val="black"/>
                </a:solidFill>
              </a:rPr>
              <a:t>No Maternity Care VBP arrangement adopters as of yet</a:t>
            </a:r>
          </a:p>
          <a:p>
            <a:pPr lvl="0"/>
            <a:r>
              <a:rPr lang="en-US" sz="2800" dirty="0">
                <a:solidFill>
                  <a:prstClr val="black"/>
                </a:solidFill>
              </a:rPr>
              <a:t>Attribution concerns </a:t>
            </a:r>
            <a:r>
              <a:rPr lang="en-US" sz="2800" i="1" dirty="0">
                <a:solidFill>
                  <a:prstClr val="black"/>
                </a:solidFill>
              </a:rPr>
              <a:t>(For which patients am I responsible?)</a:t>
            </a:r>
            <a:r>
              <a:rPr lang="en-US" sz="2800" dirty="0">
                <a:solidFill>
                  <a:prstClr val="black"/>
                </a:solidFill>
              </a:rPr>
              <a:t> </a:t>
            </a:r>
          </a:p>
          <a:p>
            <a:pPr lvl="0"/>
            <a:r>
              <a:rPr lang="en-US" sz="2800" dirty="0">
                <a:solidFill>
                  <a:prstClr val="black"/>
                </a:solidFill>
              </a:rPr>
              <a:t>Multiple providers of care throughout episodes</a:t>
            </a:r>
          </a:p>
          <a:p>
            <a:pPr lvl="0"/>
            <a:r>
              <a:rPr lang="en-US" sz="2800" dirty="0">
                <a:solidFill>
                  <a:prstClr val="black"/>
                </a:solidFill>
              </a:rPr>
              <a:t>VBP Pilots had to commit to moving to Level 2 (shared risk) in Year 2 of Pilot program.</a:t>
            </a:r>
          </a:p>
          <a:p>
            <a:pPr lvl="1"/>
            <a:r>
              <a:rPr lang="en-US" sz="2400" dirty="0">
                <a:solidFill>
                  <a:prstClr val="black"/>
                </a:solidFill>
              </a:rPr>
              <a:t>Moving to Level 2 or 3 is not otherwise a requirement for VBP</a:t>
            </a:r>
          </a:p>
          <a:p>
            <a:pPr lvl="0"/>
            <a:r>
              <a:rPr lang="en-US" sz="2800" dirty="0">
                <a:solidFill>
                  <a:prstClr val="black"/>
                </a:solidFill>
              </a:rPr>
              <a:t>Level 4 NICU care being included in the arrangement </a:t>
            </a:r>
          </a:p>
          <a:p>
            <a:pPr lvl="0"/>
            <a:r>
              <a:rPr lang="en-US" sz="2800" dirty="0">
                <a:solidFill>
                  <a:prstClr val="black"/>
                </a:solidFill>
              </a:rPr>
              <a:t>Understanding of stop-loss provision</a:t>
            </a:r>
          </a:p>
          <a:p>
            <a:pPr lvl="0"/>
            <a:endParaRPr lang="en-US" sz="2800" dirty="0">
              <a:solidFill>
                <a:prstClr val="black"/>
              </a:solidFill>
            </a:endParaRPr>
          </a:p>
          <a:p>
            <a:endParaRPr lang="en-US" dirty="0"/>
          </a:p>
        </p:txBody>
      </p:sp>
      <p:sp>
        <p:nvSpPr>
          <p:cNvPr id="4" name="Slide Number Placeholder 3">
            <a:extLst>
              <a:ext uri="{FF2B5EF4-FFF2-40B4-BE49-F238E27FC236}">
                <a16:creationId xmlns:a16="http://schemas.microsoft.com/office/drawing/2014/main" id="{5990B427-1B2D-4F63-9575-41E2112C01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a:rPr>
              <a:t>13</a:t>
            </a:r>
            <a:endParaRPr kumimoji="0" lang="en-US"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6525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0080"/>
            <a:ext cx="10515600" cy="1052434"/>
          </a:xfrm>
        </p:spPr>
        <p:txBody>
          <a:bodyPr/>
          <a:lstStyle/>
          <a:p>
            <a:r>
              <a:rPr lang="en-US" dirty="0"/>
              <a:t>2018 Maternity Care VBP Quality Measure Set</a:t>
            </a:r>
            <a:br>
              <a:rPr lang="en-US" b="1" dirty="0"/>
            </a:br>
            <a:r>
              <a:rPr lang="en-US" sz="2400" i="1" dirty="0">
                <a:solidFill>
                  <a:schemeClr val="bg1">
                    <a:lumMod val="65000"/>
                  </a:schemeClr>
                </a:solidFill>
              </a:rPr>
              <a:t>Category 1 Measures</a:t>
            </a:r>
            <a:endParaRPr lang="en-US" i="1" dirty="0">
              <a:solidFill>
                <a:schemeClr val="bg1">
                  <a:lumMod val="65000"/>
                </a:schemeClr>
              </a:solidFill>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513306924"/>
              </p:ext>
            </p:extLst>
          </p:nvPr>
        </p:nvGraphicFramePr>
        <p:xfrm>
          <a:off x="557784" y="1476803"/>
          <a:ext cx="10863071" cy="4600116"/>
        </p:xfrm>
        <a:graphic>
          <a:graphicData uri="http://schemas.openxmlformats.org/drawingml/2006/table">
            <a:tbl>
              <a:tblPr firstRow="1" bandRow="1">
                <a:tableStyleId>{5C22544A-7EE6-4342-B048-85BDC9FD1C3A}</a:tableStyleId>
              </a:tblPr>
              <a:tblGrid>
                <a:gridCol w="4855004">
                  <a:extLst>
                    <a:ext uri="{9D8B030D-6E8A-4147-A177-3AD203B41FA5}">
                      <a16:colId xmlns:a16="http://schemas.microsoft.com/office/drawing/2014/main" val="20000"/>
                    </a:ext>
                  </a:extLst>
                </a:gridCol>
                <a:gridCol w="1338532">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38405">
                  <a:extLst>
                    <a:ext uri="{9D8B030D-6E8A-4147-A177-3AD203B41FA5}">
                      <a16:colId xmlns:a16="http://schemas.microsoft.com/office/drawing/2014/main" val="20003"/>
                    </a:ext>
                  </a:extLst>
                </a:gridCol>
                <a:gridCol w="1850970">
                  <a:extLst>
                    <a:ext uri="{9D8B030D-6E8A-4147-A177-3AD203B41FA5}">
                      <a16:colId xmlns:a16="http://schemas.microsoft.com/office/drawing/2014/main" val="20004"/>
                    </a:ext>
                  </a:extLst>
                </a:gridCol>
              </a:tblGrid>
              <a:tr h="426141">
                <a:tc>
                  <a:txBody>
                    <a:bodyPr/>
                    <a:lstStyle/>
                    <a:p>
                      <a:r>
                        <a:rPr lang="en-US" sz="1200" dirty="0">
                          <a:latin typeface="+mn-lt"/>
                        </a:rPr>
                        <a:t>Measure</a:t>
                      </a:r>
                      <a:r>
                        <a:rPr lang="en-US" sz="1200" baseline="0" dirty="0">
                          <a:latin typeface="+mn-lt"/>
                        </a:rPr>
                        <a:t> Name</a:t>
                      </a:r>
                      <a:endParaRPr lang="en-US" sz="1200" dirty="0">
                        <a:latin typeface="+mn-lt"/>
                      </a:endParaRPr>
                    </a:p>
                  </a:txBody>
                  <a:tcPr anchor="ctr">
                    <a:solidFill>
                      <a:srgbClr val="503278"/>
                    </a:solidFill>
                  </a:tcPr>
                </a:tc>
                <a:tc>
                  <a:txBody>
                    <a:bodyPr/>
                    <a:lstStyle/>
                    <a:p>
                      <a:pPr algn="ctr"/>
                      <a:r>
                        <a:rPr lang="en-US" sz="1200" dirty="0">
                          <a:latin typeface="+mn-lt"/>
                        </a:rPr>
                        <a:t> Measure Steward</a:t>
                      </a:r>
                    </a:p>
                  </a:txBody>
                  <a:tcPr anchor="ctr">
                    <a:solidFill>
                      <a:srgbClr val="503278"/>
                    </a:solidFill>
                  </a:tcPr>
                </a:tc>
                <a:tc>
                  <a:txBody>
                    <a:bodyPr/>
                    <a:lstStyle/>
                    <a:p>
                      <a:pPr algn="ctr"/>
                      <a:r>
                        <a:rPr lang="en-US" sz="1200" dirty="0">
                          <a:latin typeface="+mn-lt"/>
                        </a:rPr>
                        <a:t>NQF Measure</a:t>
                      </a:r>
                      <a:r>
                        <a:rPr lang="en-US" sz="1200" baseline="0" dirty="0">
                          <a:latin typeface="+mn-lt"/>
                        </a:rPr>
                        <a:t> Identifier</a:t>
                      </a:r>
                      <a:endParaRPr lang="en-US" sz="1200" dirty="0">
                        <a:latin typeface="+mn-lt"/>
                      </a:endParaRPr>
                    </a:p>
                  </a:txBody>
                  <a:tcPr anchor="ctr">
                    <a:solidFill>
                      <a:srgbClr val="503278"/>
                    </a:solidFill>
                  </a:tcPr>
                </a:tc>
                <a:tc>
                  <a:txBody>
                    <a:bodyPr/>
                    <a:lstStyle/>
                    <a:p>
                      <a:pPr algn="ctr"/>
                      <a:r>
                        <a:rPr lang="en-US" sz="1200" dirty="0">
                          <a:latin typeface="+mn-lt"/>
                        </a:rPr>
                        <a:t>Classification</a:t>
                      </a:r>
                    </a:p>
                  </a:txBody>
                  <a:tcPr anchor="ctr">
                    <a:solidFill>
                      <a:srgbClr val="503278"/>
                    </a:solidFill>
                  </a:tcPr>
                </a:tc>
                <a:tc>
                  <a:txBody>
                    <a:bodyPr/>
                    <a:lstStyle/>
                    <a:p>
                      <a:pPr algn="ctr"/>
                      <a:r>
                        <a:rPr lang="en-US" sz="1200" dirty="0">
                          <a:latin typeface="+mn-lt"/>
                        </a:rPr>
                        <a:t>Rationale for Change</a:t>
                      </a:r>
                    </a:p>
                  </a:txBody>
                  <a:tcPr anchor="ctr">
                    <a:solidFill>
                      <a:srgbClr val="503278"/>
                    </a:solidFill>
                  </a:tcPr>
                </a:tc>
                <a:extLst>
                  <a:ext uri="{0D108BD9-81ED-4DB2-BD59-A6C34878D82A}">
                    <a16:rowId xmlns:a16="http://schemas.microsoft.com/office/drawing/2014/main" val="10000"/>
                  </a:ext>
                </a:extLst>
              </a:tr>
              <a:tr h="501537">
                <a:tc>
                  <a:txBody>
                    <a:bodyPr/>
                    <a:lstStyle/>
                    <a:p>
                      <a:pPr algn="l" fontAlgn="t"/>
                      <a:r>
                        <a:rPr lang="en-US" sz="1200" b="0" i="0" u="none" strike="noStrike" kern="1200" dirty="0">
                          <a:solidFill>
                            <a:srgbClr val="000000"/>
                          </a:solidFill>
                          <a:effectLst/>
                          <a:latin typeface="+mn-lt"/>
                          <a:ea typeface="+mn-ea"/>
                          <a:cs typeface="+mn-cs"/>
                        </a:rPr>
                        <a:t>Contraceptive Care – Postpartum Women</a:t>
                      </a:r>
                    </a:p>
                  </a:txBody>
                  <a:tcPr marR="9525" marT="9525" marB="0" anchor="ctr">
                    <a:solidFill>
                      <a:srgbClr val="FDE7C4"/>
                    </a:solidFill>
                  </a:tcPr>
                </a:tc>
                <a:tc>
                  <a:txBody>
                    <a:bodyPr/>
                    <a:lstStyle/>
                    <a:p>
                      <a:pPr algn="ctr" fontAlgn="t"/>
                      <a:r>
                        <a:rPr lang="en-US" sz="1200" dirty="0"/>
                        <a:t>United States Office of Population Affairs</a:t>
                      </a:r>
                      <a:endParaRPr lang="en-US" sz="1200" b="0" i="0" u="none" strike="noStrike" dirty="0">
                        <a:solidFill>
                          <a:srgbClr val="000000"/>
                        </a:solidFill>
                        <a:effectLst/>
                        <a:latin typeface="+mn-lt"/>
                      </a:endParaRPr>
                    </a:p>
                  </a:txBody>
                  <a:tcPr marL="9525" marR="9525" marT="9525" marB="0" anchor="ctr">
                    <a:solidFill>
                      <a:srgbClr val="FDE7C4"/>
                    </a:solidFill>
                  </a:tcPr>
                </a:tc>
                <a:tc>
                  <a:txBody>
                    <a:bodyPr/>
                    <a:lstStyle/>
                    <a:p>
                      <a:pPr algn="ctr" fontAlgn="t"/>
                      <a:r>
                        <a:rPr lang="en-US" sz="1200" b="0" i="0" u="none" strike="noStrike" dirty="0">
                          <a:solidFill>
                            <a:srgbClr val="000000"/>
                          </a:solidFill>
                          <a:effectLst/>
                          <a:latin typeface="+mn-lt"/>
                        </a:rPr>
                        <a:t>2902</a:t>
                      </a:r>
                    </a:p>
                  </a:txBody>
                  <a:tcPr marL="9525" marR="9525" marT="9525" marB="0" anchor="ctr">
                    <a:solidFill>
                      <a:srgbClr val="FDE7C4"/>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DE7C4"/>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DE7C4"/>
                    </a:solidFill>
                  </a:tcPr>
                </a:tc>
                <a:extLst>
                  <a:ext uri="{0D108BD9-81ED-4DB2-BD59-A6C34878D82A}">
                    <a16:rowId xmlns:a16="http://schemas.microsoft.com/office/drawing/2014/main" val="10001"/>
                  </a:ext>
                </a:extLst>
              </a:tr>
              <a:tr h="345648">
                <a:tc>
                  <a:txBody>
                    <a:bodyPr/>
                    <a:lstStyle/>
                    <a:p>
                      <a:pPr algn="l" fontAlgn="t"/>
                      <a:r>
                        <a:rPr lang="en-US" sz="1200" b="0" i="0" u="none" strike="noStrike" dirty="0">
                          <a:solidFill>
                            <a:srgbClr val="000000"/>
                          </a:solidFill>
                          <a:effectLst/>
                          <a:latin typeface="+mn-lt"/>
                        </a:rPr>
                        <a:t>C-Section for Nulliparous Singleton Term Vertex (NSTV)</a:t>
                      </a:r>
                    </a:p>
                  </a:txBody>
                  <a:tcPr marR="9525" marT="9525" marB="0" anchor="ctr">
                    <a:solidFill>
                      <a:srgbClr val="FFF4E7"/>
                    </a:solidFill>
                  </a:tcPr>
                </a:tc>
                <a:tc>
                  <a:txBody>
                    <a:bodyPr/>
                    <a:lstStyle/>
                    <a:p>
                      <a:pPr algn="ctr" fontAlgn="t"/>
                      <a:r>
                        <a:rPr lang="en-US" sz="1200" b="0" i="0" u="none" strike="noStrike" dirty="0">
                          <a:solidFill>
                            <a:srgbClr val="000000"/>
                          </a:solidFill>
                          <a:effectLst/>
                          <a:latin typeface="+mn-lt"/>
                        </a:rPr>
                        <a:t>The Joint Commission</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0471</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FF4E7"/>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FF4E7"/>
                    </a:solidFill>
                  </a:tcPr>
                </a:tc>
                <a:extLst>
                  <a:ext uri="{0D108BD9-81ED-4DB2-BD59-A6C34878D82A}">
                    <a16:rowId xmlns:a16="http://schemas.microsoft.com/office/drawing/2014/main" val="10002"/>
                  </a:ext>
                </a:extLst>
              </a:tr>
              <a:tr h="520247">
                <a:tc>
                  <a:txBody>
                    <a:bodyPr/>
                    <a:lstStyle/>
                    <a:p>
                      <a:pPr algn="l" fontAlgn="t"/>
                      <a:r>
                        <a:rPr lang="en-US" sz="1200" b="0" i="0" u="none" strike="sngStrike" baseline="0" dirty="0">
                          <a:solidFill>
                            <a:srgbClr val="FF0000"/>
                          </a:solidFill>
                          <a:effectLst/>
                          <a:latin typeface="+mn-lt"/>
                        </a:rPr>
                        <a:t>Frequency of Ongoing Prenatal Care</a:t>
                      </a:r>
                    </a:p>
                  </a:txBody>
                  <a:tcPr marR="9525" marT="9525" marB="0" anchor="ctr">
                    <a:solidFill>
                      <a:srgbClr val="FEE7C4"/>
                    </a:solidFill>
                  </a:tcPr>
                </a:tc>
                <a:tc>
                  <a:txBody>
                    <a:bodyPr/>
                    <a:lstStyle/>
                    <a:p>
                      <a:pPr algn="ctr" fontAlgn="t"/>
                      <a:r>
                        <a:rPr lang="en-US" sz="1200" b="0" i="0" u="none" strike="sngStrike" baseline="0" dirty="0">
                          <a:solidFill>
                            <a:srgbClr val="FF0000"/>
                          </a:solidFill>
                          <a:effectLst/>
                          <a:latin typeface="+mn-lt"/>
                        </a:rPr>
                        <a:t>NCQA</a:t>
                      </a:r>
                    </a:p>
                  </a:txBody>
                  <a:tcPr marL="9525" marR="9525" marT="9525" marB="0" anchor="ctr">
                    <a:solidFill>
                      <a:srgbClr val="FEE7C4"/>
                    </a:solidFill>
                  </a:tcPr>
                </a:tc>
                <a:tc>
                  <a:txBody>
                    <a:bodyPr/>
                    <a:lstStyle/>
                    <a:p>
                      <a:pPr algn="ctr" fontAlgn="t"/>
                      <a:r>
                        <a:rPr lang="en-US" sz="1200" b="0" i="0" u="none" strike="sngStrike" baseline="0" dirty="0">
                          <a:solidFill>
                            <a:srgbClr val="FF0000"/>
                          </a:solidFill>
                          <a:effectLst/>
                          <a:latin typeface="+mn-lt"/>
                        </a:rPr>
                        <a:t>1391 (lost endorsement)</a:t>
                      </a:r>
                    </a:p>
                  </a:txBody>
                  <a:tcPr marL="9525" marR="9525" marT="9525" marB="0" anchor="ctr">
                    <a:solidFill>
                      <a:srgbClr val="FEE7C4"/>
                    </a:solidFill>
                  </a:tcPr>
                </a:tc>
                <a:tc>
                  <a:txBody>
                    <a:bodyPr/>
                    <a:lstStyle/>
                    <a:p>
                      <a:pPr algn="ctr" fontAlgn="t"/>
                      <a:r>
                        <a:rPr lang="en-US" sz="1200" b="0" i="0" u="none" strike="sngStrike" dirty="0">
                          <a:solidFill>
                            <a:srgbClr val="FF0000"/>
                          </a:solidFill>
                          <a:effectLst/>
                          <a:latin typeface="+mn-lt"/>
                        </a:rPr>
                        <a:t>Cat 1 P4P</a:t>
                      </a:r>
                      <a:br>
                        <a:rPr lang="en-US" sz="1200" b="0" i="0" u="none" strike="noStrike" dirty="0">
                          <a:solidFill>
                            <a:srgbClr val="FF0000"/>
                          </a:solidFill>
                          <a:effectLst/>
                          <a:latin typeface="+mn-lt"/>
                        </a:rPr>
                      </a:br>
                      <a:r>
                        <a:rPr lang="en-US" sz="1200" b="0" i="0" u="none" strike="noStrike" dirty="0">
                          <a:solidFill>
                            <a:srgbClr val="FF0000"/>
                          </a:solidFill>
                          <a:effectLst/>
                          <a:latin typeface="+mn-lt"/>
                        </a:rPr>
                        <a:t>Removed from Measure</a:t>
                      </a:r>
                      <a:r>
                        <a:rPr lang="en-US" sz="1200" b="0" i="0" u="none" strike="noStrike" baseline="0" dirty="0">
                          <a:solidFill>
                            <a:srgbClr val="FF0000"/>
                          </a:solidFill>
                          <a:effectLst/>
                          <a:latin typeface="+mn-lt"/>
                        </a:rPr>
                        <a:t> Set</a:t>
                      </a:r>
                      <a:endParaRPr lang="en-US" sz="1200" b="0" i="0" u="none" strike="noStrike" dirty="0">
                        <a:solidFill>
                          <a:srgbClr val="FF0000"/>
                        </a:solidFill>
                        <a:effectLst/>
                        <a:latin typeface="+mn-lt"/>
                      </a:endParaRPr>
                    </a:p>
                  </a:txBody>
                  <a:tcPr marL="9525" marR="9525" marT="9525" marB="0" anchor="ctr">
                    <a:solidFill>
                      <a:srgbClr val="FEE7C4"/>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mn-lt"/>
                        </a:rPr>
                        <a:t>Measure retired by NCQA</a:t>
                      </a:r>
                    </a:p>
                  </a:txBody>
                  <a:tcPr marL="9525" marR="9525" marT="9525" marB="0" anchor="ctr">
                    <a:solidFill>
                      <a:srgbClr val="FEE7C4"/>
                    </a:solidFill>
                  </a:tcPr>
                </a:tc>
                <a:extLst>
                  <a:ext uri="{0D108BD9-81ED-4DB2-BD59-A6C34878D82A}">
                    <a16:rowId xmlns:a16="http://schemas.microsoft.com/office/drawing/2014/main" val="10003"/>
                  </a:ext>
                </a:extLst>
              </a:tr>
              <a:tr h="520247">
                <a:tc>
                  <a:txBody>
                    <a:bodyPr/>
                    <a:lstStyle/>
                    <a:p>
                      <a:pPr algn="l" fontAlgn="t"/>
                      <a:r>
                        <a:rPr lang="en-US" sz="1200" b="0" i="0" u="none" strike="noStrike" dirty="0">
                          <a:solidFill>
                            <a:srgbClr val="000000"/>
                          </a:solidFill>
                          <a:effectLst/>
                          <a:latin typeface="+mn-lt"/>
                        </a:rPr>
                        <a:t>Incidence of Episiotomy  [% of Vaginal Deliveries With Episiotomy]</a:t>
                      </a:r>
                    </a:p>
                  </a:txBody>
                  <a:tcPr marR="9525" marT="9525" marB="0" anchor="ctr">
                    <a:solidFill>
                      <a:srgbClr val="FFF4E7"/>
                    </a:solidFill>
                  </a:tcPr>
                </a:tc>
                <a:tc>
                  <a:txBody>
                    <a:bodyPr/>
                    <a:lstStyle/>
                    <a:p>
                      <a:pPr algn="ctr" fontAlgn="t"/>
                      <a:r>
                        <a:rPr lang="en-US" sz="1200" b="0" i="0" u="none" strike="noStrike" dirty="0">
                          <a:solidFill>
                            <a:srgbClr val="000000"/>
                          </a:solidFill>
                          <a:effectLst/>
                          <a:latin typeface="+mn-lt"/>
                        </a:rPr>
                        <a:t>Christiana Care Health System</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0470</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FF4E7"/>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FF4E7"/>
                    </a:solidFill>
                  </a:tcPr>
                </a:tc>
                <a:extLst>
                  <a:ext uri="{0D108BD9-81ED-4DB2-BD59-A6C34878D82A}">
                    <a16:rowId xmlns:a16="http://schemas.microsoft.com/office/drawing/2014/main" val="10004"/>
                  </a:ext>
                </a:extLst>
              </a:tr>
              <a:tr h="349791">
                <a:tc>
                  <a:txBody>
                    <a:bodyPr/>
                    <a:lstStyle/>
                    <a:p>
                      <a:pPr algn="l" fontAlgn="t"/>
                      <a:r>
                        <a:rPr lang="en-US" sz="1200" b="0" i="0" u="none" strike="noStrike" dirty="0">
                          <a:solidFill>
                            <a:srgbClr val="000000"/>
                          </a:solidFill>
                          <a:effectLst/>
                          <a:latin typeface="+mn-lt"/>
                        </a:rPr>
                        <a:t>Low Birth Weight [Live births weighing less than 2,500 grams (preterm v. full term)]</a:t>
                      </a:r>
                    </a:p>
                  </a:txBody>
                  <a:tcPr marR="9525" marT="9525" marB="0" anchor="ctr">
                    <a:solidFill>
                      <a:srgbClr val="FEE7C4"/>
                    </a:solidFill>
                  </a:tcPr>
                </a:tc>
                <a:tc>
                  <a:txBody>
                    <a:bodyPr/>
                    <a:lstStyle/>
                    <a:p>
                      <a:pPr algn="ctr" fontAlgn="t"/>
                      <a:r>
                        <a:rPr lang="en-US" sz="1200" b="0" i="0" u="none" strike="noStrike" dirty="0">
                          <a:solidFill>
                            <a:srgbClr val="000000"/>
                          </a:solidFill>
                          <a:effectLst/>
                          <a:latin typeface="+mn-lt"/>
                        </a:rPr>
                        <a:t>AHRQ</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0278</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EE7C4"/>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EE7C4"/>
                    </a:solidFill>
                  </a:tcPr>
                </a:tc>
                <a:extLst>
                  <a:ext uri="{0D108BD9-81ED-4DB2-BD59-A6C34878D82A}">
                    <a16:rowId xmlns:a16="http://schemas.microsoft.com/office/drawing/2014/main" val="10005"/>
                  </a:ext>
                </a:extLst>
              </a:tr>
              <a:tr h="349791">
                <a:tc>
                  <a:txBody>
                    <a:bodyPr/>
                    <a:lstStyle/>
                    <a:p>
                      <a:pPr algn="l" fontAlgn="t"/>
                      <a:r>
                        <a:rPr lang="en-US" sz="1200" b="0" i="0" u="none" strike="noStrike" dirty="0">
                          <a:solidFill>
                            <a:srgbClr val="000000"/>
                          </a:solidFill>
                          <a:effectLst/>
                          <a:latin typeface="+mn-lt"/>
                        </a:rPr>
                        <a:t>Percentage of Babies Who Were Exclusively Fed with Breast Milk During Stay</a:t>
                      </a:r>
                    </a:p>
                  </a:txBody>
                  <a:tcPr marR="9525" marT="9525" marB="0" anchor="ctr">
                    <a:solidFill>
                      <a:srgbClr val="FFF4E7"/>
                    </a:solidFill>
                  </a:tcPr>
                </a:tc>
                <a:tc>
                  <a:txBody>
                    <a:bodyPr/>
                    <a:lstStyle/>
                    <a:p>
                      <a:pPr algn="ctr" fontAlgn="t"/>
                      <a:r>
                        <a:rPr lang="en-US" sz="1200" b="0" i="0" u="none" strike="noStrike" dirty="0">
                          <a:solidFill>
                            <a:srgbClr val="000000"/>
                          </a:solidFill>
                          <a:effectLst/>
                          <a:latin typeface="+mn-lt"/>
                        </a:rPr>
                        <a:t>TJC</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0480</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FF4E7"/>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FF4E7"/>
                    </a:solidFill>
                  </a:tcPr>
                </a:tc>
                <a:extLst>
                  <a:ext uri="{0D108BD9-81ED-4DB2-BD59-A6C34878D82A}">
                    <a16:rowId xmlns:a16="http://schemas.microsoft.com/office/drawing/2014/main" val="10006"/>
                  </a:ext>
                </a:extLst>
              </a:tr>
              <a:tr h="345648">
                <a:tc>
                  <a:txBody>
                    <a:bodyPr/>
                    <a:lstStyle/>
                    <a:p>
                      <a:pPr algn="l" fontAlgn="t"/>
                      <a:r>
                        <a:rPr lang="en-US" sz="1200" b="0" i="0" u="none" strike="noStrike" dirty="0">
                          <a:solidFill>
                            <a:srgbClr val="000000"/>
                          </a:solidFill>
                          <a:effectLst/>
                          <a:latin typeface="+mn-lt"/>
                        </a:rPr>
                        <a:t>Percentage of Preterm Births. </a:t>
                      </a:r>
                    </a:p>
                  </a:txBody>
                  <a:tcPr marR="9525" marT="9525" marB="0" anchor="ctr">
                    <a:solidFill>
                      <a:srgbClr val="FEE7C4"/>
                    </a:solidFill>
                  </a:tcPr>
                </a:tc>
                <a:tc>
                  <a:txBody>
                    <a:bodyPr/>
                    <a:lstStyle/>
                    <a:p>
                      <a:pPr algn="ctr" fontAlgn="t"/>
                      <a:r>
                        <a:rPr lang="en-US" sz="1200" b="0" i="0" u="none" strike="noStrike" dirty="0">
                          <a:solidFill>
                            <a:srgbClr val="000000"/>
                          </a:solidFill>
                          <a:effectLst/>
                          <a:latin typeface="+mn-lt"/>
                        </a:rPr>
                        <a:t>NYS</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Not endorsed</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EE7C4"/>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EE7C4"/>
                    </a:solidFill>
                  </a:tcPr>
                </a:tc>
                <a:extLst>
                  <a:ext uri="{0D108BD9-81ED-4DB2-BD59-A6C34878D82A}">
                    <a16:rowId xmlns:a16="http://schemas.microsoft.com/office/drawing/2014/main" val="10007"/>
                  </a:ext>
                </a:extLst>
              </a:tr>
              <a:tr h="501537">
                <a:tc>
                  <a:txBody>
                    <a:bodyPr/>
                    <a:lstStyle/>
                    <a:p>
                      <a:pPr algn="l" fontAlgn="t"/>
                      <a:r>
                        <a:rPr lang="en-US" sz="1200" b="0" i="0" u="none" strike="noStrike" dirty="0">
                          <a:solidFill>
                            <a:srgbClr val="7030A0"/>
                          </a:solidFill>
                          <a:effectLst/>
                          <a:latin typeface="+mn-lt"/>
                        </a:rPr>
                        <a:t>Prenatal &amp; Postpartum Care (PPC) —Timeliness of Prenatal Care &amp; Postpartum Visits</a:t>
                      </a:r>
                    </a:p>
                  </a:txBody>
                  <a:tcPr marR="9525" marT="9525" marB="0" anchor="ctr">
                    <a:solidFill>
                      <a:srgbClr val="FFF4E7"/>
                    </a:solidFill>
                  </a:tcPr>
                </a:tc>
                <a:tc>
                  <a:txBody>
                    <a:bodyPr/>
                    <a:lstStyle/>
                    <a:p>
                      <a:pPr algn="ctr" fontAlgn="t"/>
                      <a:r>
                        <a:rPr lang="en-US" sz="1200" b="0" i="0" u="none" strike="noStrike" dirty="0">
                          <a:solidFill>
                            <a:srgbClr val="7030A0"/>
                          </a:solidFill>
                          <a:effectLst/>
                          <a:latin typeface="+mn-lt"/>
                        </a:rPr>
                        <a:t>NCQA</a:t>
                      </a:r>
                    </a:p>
                  </a:txBody>
                  <a:tcPr marL="9525" marR="9525" marT="9525" marB="0" anchor="ctr">
                    <a:solidFill>
                      <a:srgbClr val="FFF4E7"/>
                    </a:solidFill>
                  </a:tcPr>
                </a:tc>
                <a:tc>
                  <a:txBody>
                    <a:bodyPr/>
                    <a:lstStyle/>
                    <a:p>
                      <a:pPr algn="ctr" fontAlgn="t"/>
                      <a:r>
                        <a:rPr lang="en-US" sz="1200" b="0" i="0" u="none" strike="noStrike" dirty="0">
                          <a:solidFill>
                            <a:srgbClr val="7030A0"/>
                          </a:solidFill>
                          <a:effectLst/>
                          <a:latin typeface="+mn-lt"/>
                        </a:rPr>
                        <a:t>1517</a:t>
                      </a:r>
                      <a:br>
                        <a:rPr lang="en-US" sz="1200" b="0" i="0" u="none" strike="noStrike" dirty="0">
                          <a:solidFill>
                            <a:srgbClr val="7030A0"/>
                          </a:solidFill>
                          <a:effectLst/>
                          <a:latin typeface="+mn-lt"/>
                        </a:rPr>
                      </a:br>
                      <a:r>
                        <a:rPr lang="en-US" sz="1200" b="0" i="0" u="none" strike="noStrike" dirty="0">
                          <a:solidFill>
                            <a:srgbClr val="7030A0"/>
                          </a:solidFill>
                          <a:effectLst/>
                          <a:latin typeface="+mn-lt"/>
                        </a:rPr>
                        <a:t>(lost NQF  endorsement)</a:t>
                      </a:r>
                    </a:p>
                  </a:txBody>
                  <a:tcPr marL="9525" marR="9525" marT="9525" marB="0" anchor="ctr">
                    <a:solidFill>
                      <a:srgbClr val="FFF4E7"/>
                    </a:solidFill>
                  </a:tcPr>
                </a:tc>
                <a:tc>
                  <a:txBody>
                    <a:bodyPr/>
                    <a:lstStyle/>
                    <a:p>
                      <a:pPr algn="ctr" fontAlgn="t"/>
                      <a:r>
                        <a:rPr lang="en-US" sz="1200" b="0" i="0" u="none" strike="noStrike" dirty="0">
                          <a:solidFill>
                            <a:srgbClr val="7030A0"/>
                          </a:solidFill>
                          <a:effectLst/>
                          <a:latin typeface="+mn-lt"/>
                        </a:rPr>
                        <a:t>Cat 1 P4P</a:t>
                      </a:r>
                    </a:p>
                  </a:txBody>
                  <a:tcPr marL="9525" marR="9525" marT="9525" marB="0" anchor="ctr">
                    <a:solidFill>
                      <a:srgbClr val="FFF4E7"/>
                    </a:solidFill>
                  </a:tcPr>
                </a:tc>
                <a:tc>
                  <a:txBody>
                    <a:bodyPr/>
                    <a:lstStyle/>
                    <a:p>
                      <a:pPr algn="ctr" fontAlgn="t"/>
                      <a:endParaRPr lang="en-US" sz="1200" b="0" i="0" u="none" strike="noStrike" dirty="0">
                        <a:solidFill>
                          <a:srgbClr val="7030A0"/>
                        </a:solidFill>
                        <a:effectLst/>
                        <a:latin typeface="+mn-lt"/>
                      </a:endParaRPr>
                    </a:p>
                  </a:txBody>
                  <a:tcPr marL="9525" marR="9525" marT="9525" marB="0" anchor="ctr">
                    <a:solidFill>
                      <a:srgbClr val="FFF4E7"/>
                    </a:solidFill>
                  </a:tcPr>
                </a:tc>
                <a:extLst>
                  <a:ext uri="{0D108BD9-81ED-4DB2-BD59-A6C34878D82A}">
                    <a16:rowId xmlns:a16="http://schemas.microsoft.com/office/drawing/2014/main" val="10008"/>
                  </a:ext>
                </a:extLst>
              </a:tr>
              <a:tr h="476671">
                <a:tc>
                  <a:txBody>
                    <a:bodyPr/>
                    <a:lstStyle/>
                    <a:p>
                      <a:pPr algn="l" fontAlgn="t"/>
                      <a:r>
                        <a:rPr lang="en-US" sz="1200" b="1" i="0" u="none" strike="noStrike" baseline="30000" dirty="0">
                          <a:solidFill>
                            <a:srgbClr val="000000"/>
                          </a:solidFill>
                          <a:effectLst/>
                          <a:latin typeface="+mn-lt"/>
                        </a:rPr>
                        <a:t>IPC</a:t>
                      </a:r>
                      <a:r>
                        <a:rPr lang="en-US" sz="1200" b="0" i="0" u="none" strike="noStrike" dirty="0">
                          <a:solidFill>
                            <a:srgbClr val="000000"/>
                          </a:solidFill>
                          <a:effectLst/>
                          <a:latin typeface="+mn-lt"/>
                        </a:rPr>
                        <a:t> Preventive Care and Screening: Screening for Clinical Depression and Follow-Up Plan</a:t>
                      </a:r>
                    </a:p>
                  </a:txBody>
                  <a:tcPr marR="9525" marT="9525" marB="0" anchor="ctr">
                    <a:solidFill>
                      <a:srgbClr val="FEE7C4"/>
                    </a:solidFill>
                  </a:tcPr>
                </a:tc>
                <a:tc>
                  <a:txBody>
                    <a:bodyPr/>
                    <a:lstStyle/>
                    <a:p>
                      <a:pPr algn="ctr" fontAlgn="t"/>
                      <a:r>
                        <a:rPr lang="en-US" sz="1200" b="0" i="0" u="none" strike="noStrike" dirty="0">
                          <a:solidFill>
                            <a:srgbClr val="000000"/>
                          </a:solidFill>
                          <a:effectLst/>
                          <a:latin typeface="+mn-lt"/>
                        </a:rPr>
                        <a:t>CMS</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0418</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EE7C4"/>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EE7C4"/>
                    </a:solidFill>
                  </a:tcPr>
                </a:tc>
                <a:extLst>
                  <a:ext uri="{0D108BD9-81ED-4DB2-BD59-A6C34878D82A}">
                    <a16:rowId xmlns:a16="http://schemas.microsoft.com/office/drawing/2014/main" val="10009"/>
                  </a:ext>
                </a:extLst>
              </a:tr>
            </a:tbl>
          </a:graphicData>
        </a:graphic>
      </p:graphicFrame>
      <p:sp>
        <p:nvSpPr>
          <p:cNvPr id="8" name="TextBox 7"/>
          <p:cNvSpPr txBox="1"/>
          <p:nvPr/>
        </p:nvSpPr>
        <p:spPr>
          <a:xfrm>
            <a:off x="0" y="6119336"/>
            <a:ext cx="100408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50000" noProof="0" dirty="0">
                <a:ln>
                  <a:noFill/>
                </a:ln>
                <a:solidFill>
                  <a:prstClr val="black"/>
                </a:solidFill>
                <a:effectLst/>
                <a:uLnTx/>
                <a:uFillTx/>
                <a:latin typeface="Arial"/>
                <a:ea typeface="+mn-ea"/>
                <a:cs typeface="+mn-cs"/>
              </a:rPr>
              <a:t>IPC</a:t>
            </a:r>
            <a:r>
              <a:rPr kumimoji="0" lang="en-US" sz="1050" b="1" i="1" u="none" strike="noStrike" kern="1200" cap="none" spc="0" normalizeH="0" baseline="0" noProof="0" dirty="0">
                <a:ln>
                  <a:noFill/>
                </a:ln>
                <a:solidFill>
                  <a:prstClr val="black"/>
                </a:solidFill>
                <a:effectLst/>
                <a:uLnTx/>
                <a:uFillTx/>
                <a:latin typeface="Arial"/>
                <a:ea typeface="+mn-ea"/>
                <a:cs typeface="+mn-cs"/>
              </a:rPr>
              <a:t> </a:t>
            </a:r>
            <a:r>
              <a:rPr kumimoji="0" lang="en-US" sz="1050" b="0" i="1" u="none" strike="noStrike" kern="1200" cap="none" spc="0" normalizeH="0" baseline="0" noProof="0" dirty="0">
                <a:ln>
                  <a:noFill/>
                </a:ln>
                <a:solidFill>
                  <a:prstClr val="black"/>
                </a:solidFill>
                <a:effectLst/>
                <a:uLnTx/>
                <a:uFillTx/>
                <a:latin typeface="Arial"/>
                <a:ea typeface="+mn-ea"/>
                <a:cs typeface="+mn-cs"/>
              </a:rPr>
              <a:t>Measure is also part of TCGP/ IPC Measure Set</a:t>
            </a:r>
          </a:p>
          <a:p>
            <a:pPr lvl="0">
              <a:defRPr/>
            </a:pPr>
            <a:r>
              <a:rPr kumimoji="0" lang="en-US" sz="1050" b="0" i="1" u="none" strike="noStrike" kern="1200" cap="none" spc="0" normalizeH="0" baseline="0" noProof="0" dirty="0">
                <a:ln>
                  <a:noFill/>
                </a:ln>
                <a:solidFill>
                  <a:srgbClr val="FF0000"/>
                </a:solidFill>
                <a:effectLst/>
                <a:uLnTx/>
                <a:uFillTx/>
                <a:latin typeface="Arial"/>
                <a:ea typeface="+mn-ea"/>
                <a:cs typeface="+mn-cs"/>
              </a:rPr>
              <a:t>Red:</a:t>
            </a:r>
            <a:r>
              <a:rPr kumimoji="0" lang="en-US" sz="1050" b="0" i="1" u="none" strike="noStrike" kern="1200" cap="none" spc="0" normalizeH="0" baseline="0" noProof="0" dirty="0">
                <a:ln>
                  <a:noFill/>
                </a:ln>
                <a:solidFill>
                  <a:prstClr val="black"/>
                </a:solidFill>
                <a:effectLst/>
                <a:uLnTx/>
                <a:uFillTx/>
                <a:latin typeface="Arial"/>
                <a:ea typeface="+mn-ea"/>
                <a:cs typeface="+mn-cs"/>
              </a:rPr>
              <a:t> Indicates  measure change from 2017   </a:t>
            </a:r>
            <a:r>
              <a:rPr kumimoji="0" lang="en-US" sz="1050" b="0" i="1" u="none" strike="noStrike" kern="1200" cap="none" spc="0" normalizeH="0" baseline="0" noProof="0" dirty="0">
                <a:ln>
                  <a:noFill/>
                </a:ln>
                <a:solidFill>
                  <a:srgbClr val="7030A0"/>
                </a:solidFill>
                <a:effectLst/>
                <a:uLnTx/>
                <a:uFillTx/>
                <a:latin typeface="Arial"/>
                <a:ea typeface="+mn-ea"/>
                <a:cs typeface="+mn-cs"/>
              </a:rPr>
              <a:t>Purple: Indicates a Pay-for-Performance  (P4P) measure.</a:t>
            </a:r>
            <a:br>
              <a:rPr kumimoji="0" lang="en-US" sz="1050" b="1" i="1" u="none" strike="noStrike" kern="1200" cap="none" spc="0" normalizeH="0" baseline="0" noProof="0" dirty="0">
                <a:ln>
                  <a:noFill/>
                </a:ln>
                <a:solidFill>
                  <a:prstClr val="black"/>
                </a:solidFill>
                <a:effectLst/>
                <a:uLnTx/>
                <a:uFillTx/>
                <a:latin typeface="Arial"/>
                <a:ea typeface="+mn-ea"/>
                <a:cs typeface="+mn-cs"/>
              </a:rPr>
            </a:br>
            <a:r>
              <a:rPr kumimoji="0" lang="en-US" sz="1050" b="1" i="1" u="none" strike="noStrike" kern="1200" cap="none" spc="0" normalizeH="0" baseline="0" noProof="0" dirty="0">
                <a:ln>
                  <a:noFill/>
                </a:ln>
                <a:solidFill>
                  <a:prstClr val="black"/>
                </a:solidFill>
                <a:effectLst/>
                <a:uLnTx/>
                <a:uFillTx/>
                <a:latin typeface="Arial"/>
                <a:ea typeface="+mn-ea"/>
                <a:cs typeface="+mn-cs"/>
              </a:rPr>
              <a:t>Acronyms: </a:t>
            </a:r>
            <a:r>
              <a:rPr kumimoji="0" lang="en-US" sz="1050" b="0" i="1" u="none" strike="noStrike" kern="1200" cap="none" spc="0" normalizeH="0" baseline="0" noProof="0" dirty="0">
                <a:ln>
                  <a:noFill/>
                </a:ln>
                <a:solidFill>
                  <a:prstClr val="black"/>
                </a:solidFill>
                <a:effectLst/>
                <a:uLnTx/>
                <a:uFillTx/>
                <a:latin typeface="Arial"/>
                <a:ea typeface="+mn-ea"/>
                <a:cs typeface="+mn-cs"/>
              </a:rPr>
              <a:t>TJC: The Joint Commission, NCQA: National Committee for Quality Assurance, AHRQ: Agency for Healthcare Research and Quality, CMS: Centers for Medicare and Medicaid Services; </a:t>
            </a:r>
            <a:r>
              <a:rPr lang="en-US" sz="1050" i="1" dirty="0">
                <a:solidFill>
                  <a:prstClr val="black"/>
                </a:solidFill>
              </a:rPr>
              <a:t>NQF: National Quality Forum, P4R: Pay-for-Reporting</a:t>
            </a:r>
            <a:endParaRPr kumimoji="0" lang="en-US" sz="1050" b="0" i="1"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78935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95"/>
          <p:cNvSpPr txBox="1">
            <a:spLocks/>
          </p:cNvSpPr>
          <p:nvPr/>
        </p:nvSpPr>
        <p:spPr>
          <a:xfrm>
            <a:off x="457200" y="640080"/>
            <a:ext cx="11313368" cy="6243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03278"/>
                </a:solidFill>
                <a:effectLst/>
                <a:uLnTx/>
                <a:uFillTx/>
                <a:latin typeface="Arial" panose="020B0604020202020204" pitchFamily="34" charset="0"/>
                <a:ea typeface="+mj-ea"/>
                <a:cs typeface="Arial" panose="020B0604020202020204" pitchFamily="34" charset="0"/>
              </a:rPr>
              <a:t>Annual Update Cycle</a:t>
            </a:r>
            <a:endParaRPr kumimoji="0" lang="en-US" sz="2700" b="0" i="0" u="none" strike="noStrike" kern="1200" cap="none" spc="0" normalizeH="0" baseline="0" noProof="0" dirty="0">
              <a:ln>
                <a:noFill/>
              </a:ln>
              <a:solidFill>
                <a:srgbClr val="503278"/>
              </a:solidFill>
              <a:effectLst/>
              <a:uLnTx/>
              <a:uFillTx/>
              <a:latin typeface="Arial" panose="020B0604020202020204" pitchFamily="34" charset="0"/>
              <a:ea typeface="+mj-ea"/>
              <a:cs typeface="Arial" panose="020B0604020202020204" pitchFamily="34" charset="0"/>
            </a:endParaRPr>
          </a:p>
        </p:txBody>
      </p:sp>
      <p:sp>
        <p:nvSpPr>
          <p:cNvPr id="5" name="Rectangle 4"/>
          <p:cNvSpPr/>
          <p:nvPr/>
        </p:nvSpPr>
        <p:spPr>
          <a:xfrm>
            <a:off x="731520" y="1364257"/>
            <a:ext cx="1115567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03278"/>
                </a:solidFill>
                <a:effectLst/>
                <a:uLnTx/>
                <a:uFillTx/>
                <a:latin typeface="Arial" panose="020B0604020202020204" pitchFamily="34" charset="0"/>
                <a:ea typeface="+mn-ea"/>
                <a:cs typeface="Arial" panose="020B0604020202020204" pitchFamily="34" charset="0"/>
              </a:rPr>
              <a:t>Final VBP Arrangement Measure Sets and Reporting Guidance</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a:blip r:embed="rId2"/>
          <a:stretch>
            <a:fillRect/>
          </a:stretch>
        </p:blipFill>
        <p:spPr>
          <a:xfrm>
            <a:off x="7942565" y="1849976"/>
            <a:ext cx="4005419" cy="4419983"/>
          </a:xfrm>
          <a:prstGeom prst="rect">
            <a:avLst/>
          </a:prstGeom>
        </p:spPr>
      </p:pic>
      <p:sp>
        <p:nvSpPr>
          <p:cNvPr id="8" name="Text Placeholder 3"/>
          <p:cNvSpPr txBox="1">
            <a:spLocks/>
          </p:cNvSpPr>
          <p:nvPr/>
        </p:nvSpPr>
        <p:spPr>
          <a:xfrm>
            <a:off x="533400" y="2428810"/>
            <a:ext cx="6634163" cy="3046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VBP Quality Measure Sets for each arrangement will be finalized and posted to the NYS DOH VBP website by the end of October of the year preceding the measurement year and have been published for Measurement Year 2018.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Link</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lvl="0">
              <a:lnSpc>
                <a:spcPct val="100000"/>
              </a:lnSpc>
              <a:spcAft>
                <a:spcPts val="1200"/>
              </a:spcAf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VBP Measure Specification and Reporting Manual will be released alongside the Quality Assurance </a:t>
            </a:r>
            <a:r>
              <a:rPr lang="en-US" sz="2000" dirty="0">
                <a:solidFill>
                  <a:prstClr val="black"/>
                </a:solidFill>
                <a:latin typeface="Arial" panose="020B0604020202020204" pitchFamily="34" charset="0"/>
                <a:cs typeface="Arial" panose="020B0604020202020204" pitchFamily="34" charset="0"/>
              </a:rPr>
              <a:t>Reporting Requirements (QARR) Manual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October of the measurement year and has been published for Measurement Year 2017.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Link</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C00000"/>
              </a:solidFill>
              <a:effectLst/>
              <a:uLnTx/>
              <a:uFillTx/>
              <a:latin typeface="Arial"/>
              <a:ea typeface="+mn-ea"/>
              <a:cs typeface="+mn-cs"/>
            </a:endParaRP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C00000"/>
              </a:solidFill>
              <a:effectLst/>
              <a:uLnTx/>
              <a:uFillTx/>
              <a:latin typeface="Arial"/>
              <a:ea typeface="+mn-ea"/>
              <a:cs typeface="+mn-cs"/>
            </a:endParaRP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2272930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928217" y="3599719"/>
            <a:ext cx="5806440" cy="1338828"/>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1" u="none" strike="noStrike" kern="1200" cap="none" spc="-45" normalizeH="0" baseline="0" noProof="0" dirty="0">
                <a:ln>
                  <a:noFill/>
                </a:ln>
                <a:solidFill>
                  <a:prstClr val="black"/>
                </a:solidFill>
                <a:effectLst/>
                <a:uLnTx/>
                <a:uFillTx/>
                <a:latin typeface="Arial"/>
                <a:ea typeface="+mn-ea"/>
                <a:cs typeface="Arial"/>
              </a:rPr>
              <a:t>P</a:t>
            </a:r>
            <a:r>
              <a:rPr kumimoji="0" sz="2400" b="1" i="1" u="none" strike="noStrike" kern="1200" cap="none" spc="0" normalizeH="0" baseline="0" noProof="0" dirty="0">
                <a:ln>
                  <a:noFill/>
                </a:ln>
                <a:solidFill>
                  <a:prstClr val="black"/>
                </a:solidFill>
                <a:effectLst/>
                <a:uLnTx/>
                <a:uFillTx/>
                <a:latin typeface="Arial"/>
                <a:ea typeface="+mn-ea"/>
                <a:cs typeface="Arial"/>
              </a:rPr>
              <a:t>l</a:t>
            </a:r>
            <a:r>
              <a:rPr kumimoji="0" sz="2400" b="1" i="1" u="none" strike="noStrike" kern="1200" cap="none" spc="5" normalizeH="0" baseline="0" noProof="0" dirty="0">
                <a:ln>
                  <a:noFill/>
                </a:ln>
                <a:solidFill>
                  <a:prstClr val="black"/>
                </a:solidFill>
                <a:effectLst/>
                <a:uLnTx/>
                <a:uFillTx/>
                <a:latin typeface="Arial"/>
                <a:ea typeface="+mn-ea"/>
                <a:cs typeface="Arial"/>
              </a:rPr>
              <a:t>eas</a:t>
            </a:r>
            <a:r>
              <a:rPr kumimoji="0" sz="2400" b="1" i="1" u="none" strike="noStrike" kern="1200" cap="none" spc="0" normalizeH="0" baseline="0" noProof="0" dirty="0">
                <a:ln>
                  <a:noFill/>
                </a:ln>
                <a:solidFill>
                  <a:prstClr val="black"/>
                </a:solidFill>
                <a:effectLst/>
                <a:uLnTx/>
                <a:uFillTx/>
                <a:latin typeface="Arial"/>
                <a:ea typeface="+mn-ea"/>
                <a:cs typeface="Arial"/>
              </a:rPr>
              <a:t>e</a:t>
            </a:r>
            <a:r>
              <a:rPr kumimoji="0" sz="2400" b="1" i="1" u="none" strike="noStrike" kern="1200" cap="none" spc="-50" normalizeH="0" baseline="0" noProof="0" dirty="0">
                <a:ln>
                  <a:noFill/>
                </a:ln>
                <a:solidFill>
                  <a:prstClr val="black"/>
                </a:solidFill>
                <a:effectLst/>
                <a:uLnTx/>
                <a:uFillTx/>
                <a:latin typeface="Arial"/>
                <a:ea typeface="+mn-ea"/>
                <a:cs typeface="Arial"/>
              </a:rPr>
              <a:t> </a:t>
            </a:r>
            <a:r>
              <a:rPr kumimoji="0" sz="2400" b="1" i="1" u="none" strike="noStrike" kern="1200" cap="none" spc="5" normalizeH="0" baseline="0" noProof="0" dirty="0">
                <a:ln>
                  <a:noFill/>
                </a:ln>
                <a:solidFill>
                  <a:prstClr val="black"/>
                </a:solidFill>
                <a:effectLst/>
                <a:uLnTx/>
                <a:uFillTx/>
                <a:latin typeface="Arial"/>
                <a:ea typeface="+mn-ea"/>
                <a:cs typeface="Arial"/>
              </a:rPr>
              <a:t>se</a:t>
            </a:r>
            <a:r>
              <a:rPr kumimoji="0" sz="2400" b="1" i="1" u="none" strike="noStrike" kern="1200" cap="none" spc="35" normalizeH="0" baseline="0" noProof="0" dirty="0">
                <a:ln>
                  <a:noFill/>
                </a:ln>
                <a:solidFill>
                  <a:prstClr val="black"/>
                </a:solidFill>
                <a:effectLst/>
                <a:uLnTx/>
                <a:uFillTx/>
                <a:latin typeface="Arial"/>
                <a:ea typeface="+mn-ea"/>
                <a:cs typeface="Arial"/>
              </a:rPr>
              <a:t>n</a:t>
            </a:r>
            <a:r>
              <a:rPr kumimoji="0" sz="2400" b="1" i="1" u="none" strike="noStrike" kern="1200" cap="none" spc="0" normalizeH="0" baseline="0" noProof="0" dirty="0">
                <a:ln>
                  <a:noFill/>
                </a:ln>
                <a:solidFill>
                  <a:prstClr val="black"/>
                </a:solidFill>
                <a:effectLst/>
                <a:uLnTx/>
                <a:uFillTx/>
                <a:latin typeface="Arial"/>
                <a:ea typeface="+mn-ea"/>
                <a:cs typeface="Arial"/>
              </a:rPr>
              <a:t>d</a:t>
            </a:r>
            <a:r>
              <a:rPr kumimoji="0" sz="2400" b="1" i="1" u="none" strike="noStrike" kern="1200" cap="none" spc="-35" normalizeH="0" baseline="0" noProof="0" dirty="0">
                <a:ln>
                  <a:noFill/>
                </a:ln>
                <a:solidFill>
                  <a:prstClr val="black"/>
                </a:solidFill>
                <a:effectLst/>
                <a:uLnTx/>
                <a:uFillTx/>
                <a:latin typeface="Arial"/>
                <a:ea typeface="+mn-ea"/>
                <a:cs typeface="Arial"/>
              </a:rPr>
              <a:t> </a:t>
            </a:r>
            <a:r>
              <a:rPr kumimoji="0" sz="2400" b="1" i="1" u="none" strike="noStrike" kern="1200" cap="none" spc="30" normalizeH="0" baseline="0" noProof="0" dirty="0">
                <a:ln>
                  <a:noFill/>
                </a:ln>
                <a:solidFill>
                  <a:prstClr val="black"/>
                </a:solidFill>
                <a:effectLst/>
                <a:uLnTx/>
                <a:uFillTx/>
                <a:latin typeface="Arial"/>
                <a:ea typeface="+mn-ea"/>
                <a:cs typeface="Arial"/>
              </a:rPr>
              <a:t>q</a:t>
            </a:r>
            <a:r>
              <a:rPr kumimoji="0" sz="2400" b="1" i="1" u="none" strike="noStrike" kern="1200" cap="none" spc="-55" normalizeH="0" baseline="0" noProof="0" dirty="0">
                <a:ln>
                  <a:noFill/>
                </a:ln>
                <a:solidFill>
                  <a:prstClr val="black"/>
                </a:solidFill>
                <a:effectLst/>
                <a:uLnTx/>
                <a:uFillTx/>
                <a:latin typeface="Arial"/>
                <a:ea typeface="+mn-ea"/>
                <a:cs typeface="Arial"/>
              </a:rPr>
              <a:t>u</a:t>
            </a:r>
            <a:r>
              <a:rPr kumimoji="0" sz="2400" b="1" i="1" u="none" strike="noStrike" kern="1200" cap="none" spc="5" normalizeH="0" baseline="0" noProof="0" dirty="0">
                <a:ln>
                  <a:noFill/>
                </a:ln>
                <a:solidFill>
                  <a:prstClr val="black"/>
                </a:solidFill>
                <a:effectLst/>
                <a:uLnTx/>
                <a:uFillTx/>
                <a:latin typeface="Arial"/>
                <a:ea typeface="+mn-ea"/>
                <a:cs typeface="Arial"/>
              </a:rPr>
              <a:t>es</a:t>
            </a:r>
            <a:r>
              <a:rPr kumimoji="0" sz="2400" b="1" i="1" u="none" strike="noStrike" kern="1200" cap="none" spc="25" normalizeH="0" baseline="0" noProof="0" dirty="0">
                <a:ln>
                  <a:noFill/>
                </a:ln>
                <a:solidFill>
                  <a:prstClr val="black"/>
                </a:solidFill>
                <a:effectLst/>
                <a:uLnTx/>
                <a:uFillTx/>
                <a:latin typeface="Arial"/>
                <a:ea typeface="+mn-ea"/>
                <a:cs typeface="Arial"/>
              </a:rPr>
              <a:t>t</a:t>
            </a:r>
            <a:r>
              <a:rPr kumimoji="0" sz="2400" b="1" i="1" u="none" strike="noStrike" kern="1200" cap="none" spc="0" normalizeH="0" baseline="0" noProof="0" dirty="0">
                <a:ln>
                  <a:noFill/>
                </a:ln>
                <a:solidFill>
                  <a:prstClr val="black"/>
                </a:solidFill>
                <a:effectLst/>
                <a:uLnTx/>
                <a:uFillTx/>
                <a:latin typeface="Arial"/>
                <a:ea typeface="+mn-ea"/>
                <a:cs typeface="Arial"/>
              </a:rPr>
              <a:t>i</a:t>
            </a:r>
            <a:r>
              <a:rPr kumimoji="0" sz="2400" b="1" i="1" u="none" strike="noStrike" kern="1200" cap="none" spc="30" normalizeH="0" baseline="0" noProof="0" dirty="0">
                <a:ln>
                  <a:noFill/>
                </a:ln>
                <a:solidFill>
                  <a:prstClr val="black"/>
                </a:solidFill>
                <a:effectLst/>
                <a:uLnTx/>
                <a:uFillTx/>
                <a:latin typeface="Arial"/>
                <a:ea typeface="+mn-ea"/>
                <a:cs typeface="Arial"/>
              </a:rPr>
              <a:t>on</a:t>
            </a:r>
            <a:r>
              <a:rPr kumimoji="0" sz="2400" b="1" i="1" u="none" strike="noStrike" kern="1200" cap="none" spc="0" normalizeH="0" baseline="0" noProof="0" dirty="0">
                <a:ln>
                  <a:noFill/>
                </a:ln>
                <a:solidFill>
                  <a:prstClr val="black"/>
                </a:solidFill>
                <a:effectLst/>
                <a:uLnTx/>
                <a:uFillTx/>
                <a:latin typeface="Arial"/>
                <a:ea typeface="+mn-ea"/>
                <a:cs typeface="Arial"/>
              </a:rPr>
              <a:t>s</a:t>
            </a:r>
            <a:r>
              <a:rPr kumimoji="0" sz="2400" b="1" i="1" u="none" strike="noStrike" kern="1200" cap="none" spc="-155" normalizeH="0" baseline="0" noProof="0" dirty="0">
                <a:ln>
                  <a:noFill/>
                </a:ln>
                <a:solidFill>
                  <a:prstClr val="black"/>
                </a:solidFill>
                <a:effectLst/>
                <a:uLnTx/>
                <a:uFillTx/>
                <a:latin typeface="Arial"/>
                <a:ea typeface="+mn-ea"/>
                <a:cs typeface="Arial"/>
              </a:rPr>
              <a:t> </a:t>
            </a:r>
            <a:r>
              <a:rPr kumimoji="0" sz="2400" b="1" i="1" u="none" strike="noStrike" kern="1200" cap="none" spc="5" normalizeH="0" baseline="0" noProof="0" dirty="0">
                <a:ln>
                  <a:noFill/>
                </a:ln>
                <a:solidFill>
                  <a:prstClr val="black"/>
                </a:solidFill>
                <a:effectLst/>
                <a:uLnTx/>
                <a:uFillTx/>
                <a:latin typeface="Arial"/>
                <a:ea typeface="+mn-ea"/>
                <a:cs typeface="Arial"/>
              </a:rPr>
              <a:t>a</a:t>
            </a:r>
            <a:r>
              <a:rPr kumimoji="0" sz="2400" b="1" i="1" u="none" strike="noStrike" kern="1200" cap="none" spc="30" normalizeH="0" baseline="0" noProof="0" dirty="0">
                <a:ln>
                  <a:noFill/>
                </a:ln>
                <a:solidFill>
                  <a:prstClr val="black"/>
                </a:solidFill>
                <a:effectLst/>
                <a:uLnTx/>
                <a:uFillTx/>
                <a:latin typeface="Arial"/>
                <a:ea typeface="+mn-ea"/>
                <a:cs typeface="Arial"/>
              </a:rPr>
              <a:t>n</a:t>
            </a:r>
            <a:r>
              <a:rPr kumimoji="0" sz="2400" b="1" i="1" u="none" strike="noStrike" kern="1200" cap="none" spc="0" normalizeH="0" baseline="0" noProof="0" dirty="0">
                <a:ln>
                  <a:noFill/>
                </a:ln>
                <a:solidFill>
                  <a:prstClr val="black"/>
                </a:solidFill>
                <a:effectLst/>
                <a:uLnTx/>
                <a:uFillTx/>
                <a:latin typeface="Arial"/>
                <a:ea typeface="+mn-ea"/>
                <a:cs typeface="Arial"/>
              </a:rPr>
              <a:t>d</a:t>
            </a:r>
            <a:r>
              <a:rPr kumimoji="0" sz="2400" b="1" i="1" u="none" strike="noStrike" kern="1200" cap="none" spc="-130" normalizeH="0" baseline="0" noProof="0" dirty="0">
                <a:ln>
                  <a:noFill/>
                </a:ln>
                <a:solidFill>
                  <a:prstClr val="black"/>
                </a:solidFill>
                <a:effectLst/>
                <a:uLnTx/>
                <a:uFillTx/>
                <a:latin typeface="Arial"/>
                <a:ea typeface="+mn-ea"/>
                <a:cs typeface="Arial"/>
              </a:rPr>
              <a:t> </a:t>
            </a:r>
            <a:r>
              <a:rPr kumimoji="0" sz="2400" b="1" i="1" u="none" strike="noStrike" kern="1200" cap="none" spc="25" normalizeH="0" baseline="0" noProof="0" dirty="0">
                <a:ln>
                  <a:noFill/>
                </a:ln>
                <a:solidFill>
                  <a:prstClr val="black"/>
                </a:solidFill>
                <a:effectLst/>
                <a:uLnTx/>
                <a:uFillTx/>
                <a:latin typeface="Arial"/>
                <a:ea typeface="+mn-ea"/>
                <a:cs typeface="Arial"/>
              </a:rPr>
              <a:t>f</a:t>
            </a:r>
            <a:r>
              <a:rPr kumimoji="0" sz="2400" b="1" i="1" u="none" strike="noStrike" kern="1200" cap="none" spc="5" normalizeH="0" baseline="0" noProof="0" dirty="0">
                <a:ln>
                  <a:noFill/>
                </a:ln>
                <a:solidFill>
                  <a:prstClr val="black"/>
                </a:solidFill>
                <a:effectLst/>
                <a:uLnTx/>
                <a:uFillTx/>
                <a:latin typeface="Arial"/>
                <a:ea typeface="+mn-ea"/>
                <a:cs typeface="Arial"/>
              </a:rPr>
              <a:t>ee</a:t>
            </a:r>
            <a:r>
              <a:rPr kumimoji="0" sz="2400" b="1" i="1" u="none" strike="noStrike" kern="1200" cap="none" spc="30" normalizeH="0" baseline="0" noProof="0" dirty="0">
                <a:ln>
                  <a:noFill/>
                </a:ln>
                <a:solidFill>
                  <a:prstClr val="black"/>
                </a:solidFill>
                <a:effectLst/>
                <a:uLnTx/>
                <a:uFillTx/>
                <a:latin typeface="Arial"/>
                <a:ea typeface="+mn-ea"/>
                <a:cs typeface="Arial"/>
              </a:rPr>
              <a:t>db</a:t>
            </a:r>
            <a:r>
              <a:rPr kumimoji="0" sz="2400" b="1" i="1" u="none" strike="noStrike" kern="1200" cap="none" spc="5" normalizeH="0" baseline="0" noProof="0" dirty="0">
                <a:ln>
                  <a:noFill/>
                </a:ln>
                <a:solidFill>
                  <a:prstClr val="black"/>
                </a:solidFill>
                <a:effectLst/>
                <a:uLnTx/>
                <a:uFillTx/>
                <a:latin typeface="Arial"/>
                <a:ea typeface="+mn-ea"/>
                <a:cs typeface="Arial"/>
              </a:rPr>
              <a:t>ac</a:t>
            </a:r>
            <a:r>
              <a:rPr kumimoji="0" sz="2400" b="1" i="1" u="none" strike="noStrike" kern="1200" cap="none" spc="0" normalizeH="0" baseline="0" noProof="0" dirty="0">
                <a:ln>
                  <a:noFill/>
                </a:ln>
                <a:solidFill>
                  <a:prstClr val="black"/>
                </a:solidFill>
                <a:effectLst/>
                <a:uLnTx/>
                <a:uFillTx/>
                <a:latin typeface="Arial"/>
                <a:ea typeface="+mn-ea"/>
                <a:cs typeface="Arial"/>
              </a:rPr>
              <a:t>k</a:t>
            </a:r>
            <a:r>
              <a:rPr kumimoji="0" sz="2400" b="1" i="1" u="none" strike="noStrike" kern="1200" cap="none" spc="-130" normalizeH="0" baseline="0" noProof="0" dirty="0">
                <a:ln>
                  <a:noFill/>
                </a:ln>
                <a:solidFill>
                  <a:prstClr val="black"/>
                </a:solidFill>
                <a:effectLst/>
                <a:uLnTx/>
                <a:uFillTx/>
                <a:latin typeface="Arial"/>
                <a:ea typeface="+mn-ea"/>
                <a:cs typeface="Arial"/>
              </a:rPr>
              <a:t> </a:t>
            </a:r>
            <a:r>
              <a:rPr kumimoji="0" sz="2400" b="1" i="1" u="none" strike="noStrike" kern="1200" cap="none" spc="25" normalizeH="0" baseline="0" noProof="0" dirty="0">
                <a:ln>
                  <a:noFill/>
                </a:ln>
                <a:solidFill>
                  <a:prstClr val="black"/>
                </a:solidFill>
                <a:effectLst/>
                <a:uLnTx/>
                <a:uFillTx/>
                <a:latin typeface="Arial"/>
                <a:ea typeface="+mn-ea"/>
                <a:cs typeface="Arial"/>
              </a:rPr>
              <a:t>t</a:t>
            </a:r>
            <a:r>
              <a:rPr kumimoji="0" sz="2400" b="1" i="1" u="none" strike="noStrike" kern="1200" cap="none" spc="30" normalizeH="0" baseline="0" noProof="0" dirty="0">
                <a:ln>
                  <a:noFill/>
                </a:ln>
                <a:solidFill>
                  <a:prstClr val="black"/>
                </a:solidFill>
                <a:effectLst/>
                <a:uLnTx/>
                <a:uFillTx/>
                <a:latin typeface="Arial"/>
                <a:ea typeface="+mn-ea"/>
                <a:cs typeface="Arial"/>
              </a:rPr>
              <a:t>o</a:t>
            </a:r>
            <a:r>
              <a:rPr kumimoji="0" sz="2400" b="1" i="1" u="none" strike="noStrike" kern="1200" cap="none" spc="0" normalizeH="0" baseline="0" noProof="0" dirty="0">
                <a:ln>
                  <a:noFill/>
                </a:ln>
                <a:solidFill>
                  <a:prstClr val="black"/>
                </a:solidFill>
                <a:effectLst/>
                <a:uLnTx/>
                <a:uFillTx/>
                <a:latin typeface="Arial"/>
                <a:ea typeface="+mn-ea"/>
                <a:cs typeface="Arial"/>
              </a:rPr>
              <a:t>:</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900"/>
              </a:spcBef>
              <a:spcAft>
                <a:spcPts val="0"/>
              </a:spcAft>
              <a:buClrTx/>
              <a:buSzTx/>
              <a:buFontTx/>
              <a:buNone/>
              <a:tabLst/>
              <a:defRPr/>
            </a:pPr>
            <a:r>
              <a:rPr kumimoji="0" sz="2400" i="0" u="heavy" strike="noStrike" kern="1200" cap="none" spc="0" normalizeH="0" baseline="0" noProof="0" dirty="0">
                <a:ln>
                  <a:noFill/>
                </a:ln>
                <a:solidFill>
                  <a:srgbClr val="0462C1"/>
                </a:solidFill>
                <a:effectLst/>
                <a:uLnTx/>
                <a:uFillTx/>
                <a:latin typeface="Arial"/>
                <a:ea typeface="+mn-ea"/>
                <a:cs typeface="Arial"/>
                <a:hlinkClick r:id="rId2"/>
              </a:rPr>
              <a:t>vbp@health.ny.gov</a:t>
            </a:r>
            <a:r>
              <a:rPr kumimoji="0" lang="en-US" sz="2400" i="0" u="heavy" strike="noStrike" kern="1200" cap="none" spc="0" normalizeH="0" baseline="0" noProof="0" dirty="0">
                <a:ln>
                  <a:noFill/>
                </a:ln>
                <a:solidFill>
                  <a:srgbClr val="0462C1"/>
                </a:solidFill>
                <a:effectLst/>
                <a:uLnTx/>
                <a:uFillTx/>
                <a:latin typeface="Arial"/>
                <a:ea typeface="+mn-ea"/>
                <a:cs typeface="Arial"/>
              </a:rPr>
              <a:t> </a:t>
            </a:r>
          </a:p>
          <a:p>
            <a:pPr marL="12700" marR="0" lvl="0" indent="0" algn="l" defTabSz="914400" rtl="0" eaLnBrk="1" fontAlgn="auto" latinLnBrk="0" hangingPunct="1">
              <a:lnSpc>
                <a:spcPct val="100000"/>
              </a:lnSpc>
              <a:spcBef>
                <a:spcPts val="900"/>
              </a:spcBef>
              <a:spcAft>
                <a:spcPts val="0"/>
              </a:spcAft>
              <a:buClrTx/>
              <a:buSzTx/>
              <a:buFontTx/>
              <a:buNone/>
              <a:tabLst/>
              <a:defRPr/>
            </a:pPr>
            <a:r>
              <a:rPr lang="en-US" sz="2400" u="heavy" dirty="0">
                <a:solidFill>
                  <a:srgbClr val="0462C1"/>
                </a:solidFill>
                <a:latin typeface="Arial"/>
                <a:cs typeface="Arial"/>
              </a:rPr>
              <a:t>douglas.fish@health.ny.gov</a:t>
            </a:r>
            <a:endParaRPr kumimoji="0" sz="2400" i="0" u="none" strike="noStrike" kern="1200" cap="none" spc="0" normalizeH="0" baseline="0" noProof="0" dirty="0">
              <a:ln>
                <a:noFill/>
              </a:ln>
              <a:solidFill>
                <a:prstClr val="black"/>
              </a:solidFill>
              <a:effectLst/>
              <a:uLnTx/>
              <a:uFillTx/>
              <a:latin typeface="Arial"/>
              <a:ea typeface="+mn-ea"/>
              <a:cs typeface="Arial"/>
            </a:endParaRPr>
          </a:p>
        </p:txBody>
      </p:sp>
      <p:sp>
        <p:nvSpPr>
          <p:cNvPr id="6" name="object 4"/>
          <p:cNvSpPr txBox="1">
            <a:spLocks/>
          </p:cNvSpPr>
          <p:nvPr/>
        </p:nvSpPr>
        <p:spPr>
          <a:xfrm>
            <a:off x="928217" y="955729"/>
            <a:ext cx="10335564" cy="677108"/>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l"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40" normalizeH="0" baseline="0" noProof="0" dirty="0">
                <a:ln>
                  <a:noFill/>
                </a:ln>
                <a:solidFill>
                  <a:srgbClr val="7030A0"/>
                </a:solidFill>
                <a:effectLst/>
                <a:uLnTx/>
                <a:uFillTx/>
                <a:latin typeface="Arial"/>
                <a:ea typeface="+mj-ea"/>
                <a:cs typeface="+mj-cs"/>
              </a:rPr>
              <a:t>T</a:t>
            </a:r>
            <a:r>
              <a:rPr kumimoji="0" lang="en-US" sz="4400" b="0" i="1" u="none" strike="noStrike" kern="1200" cap="none" spc="-40" normalizeH="0" baseline="0" noProof="0" dirty="0">
                <a:ln>
                  <a:noFill/>
                </a:ln>
                <a:solidFill>
                  <a:srgbClr val="7030A0"/>
                </a:solidFill>
                <a:effectLst/>
                <a:uLnTx/>
                <a:uFillTx/>
                <a:latin typeface="Arial"/>
                <a:ea typeface="+mj-ea"/>
                <a:cs typeface="+mj-cs"/>
              </a:rPr>
              <a:t>h</a:t>
            </a:r>
            <a:r>
              <a:rPr kumimoji="0" lang="en-US" sz="4400" b="0" i="1" u="none" strike="noStrike" kern="1200" cap="none" spc="20" normalizeH="0" baseline="0" noProof="0" dirty="0">
                <a:ln>
                  <a:noFill/>
                </a:ln>
                <a:solidFill>
                  <a:srgbClr val="7030A0"/>
                </a:solidFill>
                <a:effectLst/>
                <a:uLnTx/>
                <a:uFillTx/>
                <a:latin typeface="Arial"/>
                <a:ea typeface="+mj-ea"/>
                <a:cs typeface="+mj-cs"/>
              </a:rPr>
              <a:t>a</a:t>
            </a:r>
            <a:r>
              <a:rPr kumimoji="0" lang="en-US" sz="4400" b="0" i="1" u="none" strike="noStrike" kern="1200" cap="none" spc="-40" normalizeH="0" baseline="0" noProof="0" dirty="0">
                <a:ln>
                  <a:noFill/>
                </a:ln>
                <a:solidFill>
                  <a:srgbClr val="7030A0"/>
                </a:solidFill>
                <a:effectLst/>
                <a:uLnTx/>
                <a:uFillTx/>
                <a:latin typeface="Arial"/>
                <a:ea typeface="+mj-ea"/>
                <a:cs typeface="+mj-cs"/>
              </a:rPr>
              <a:t>n</a:t>
            </a:r>
            <a:r>
              <a:rPr kumimoji="0" lang="en-US" sz="4400" b="0" i="1" u="none" strike="noStrike" kern="1200" cap="none" spc="0" normalizeH="0" baseline="0" noProof="0" dirty="0">
                <a:ln>
                  <a:noFill/>
                </a:ln>
                <a:solidFill>
                  <a:srgbClr val="7030A0"/>
                </a:solidFill>
                <a:effectLst/>
                <a:uLnTx/>
                <a:uFillTx/>
                <a:latin typeface="Arial"/>
                <a:ea typeface="+mj-ea"/>
                <a:cs typeface="+mj-cs"/>
              </a:rPr>
              <a:t>k</a:t>
            </a:r>
            <a:r>
              <a:rPr kumimoji="0" lang="en-US" sz="4400" b="0" i="1" u="none" strike="noStrike" kern="1200" cap="none" spc="5" normalizeH="0" baseline="0" noProof="0" dirty="0">
                <a:ln>
                  <a:noFill/>
                </a:ln>
                <a:solidFill>
                  <a:srgbClr val="7030A0"/>
                </a:solidFill>
                <a:effectLst/>
                <a:uLnTx/>
                <a:uFillTx/>
                <a:latin typeface="Arial"/>
                <a:ea typeface="+mj-ea"/>
                <a:cs typeface="+mj-cs"/>
              </a:rPr>
              <a:t> </a:t>
            </a:r>
            <a:r>
              <a:rPr kumimoji="0" lang="en-US" sz="4400" b="0" i="1" u="none" strike="noStrike" kern="1200" cap="none" spc="25" normalizeH="0" baseline="0" noProof="0" dirty="0">
                <a:ln>
                  <a:noFill/>
                </a:ln>
                <a:solidFill>
                  <a:srgbClr val="7030A0"/>
                </a:solidFill>
                <a:effectLst/>
                <a:uLnTx/>
                <a:uFillTx/>
                <a:latin typeface="Arial"/>
                <a:ea typeface="+mj-ea"/>
                <a:cs typeface="+mj-cs"/>
              </a:rPr>
              <a:t>y</a:t>
            </a:r>
            <a:r>
              <a:rPr kumimoji="0" lang="en-US" sz="4400" b="0" i="1" u="none" strike="noStrike" kern="1200" cap="none" spc="-40" normalizeH="0" baseline="0" noProof="0" dirty="0">
                <a:ln>
                  <a:noFill/>
                </a:ln>
                <a:solidFill>
                  <a:srgbClr val="7030A0"/>
                </a:solidFill>
                <a:effectLst/>
                <a:uLnTx/>
                <a:uFillTx/>
                <a:latin typeface="Arial"/>
                <a:ea typeface="+mj-ea"/>
                <a:cs typeface="+mj-cs"/>
              </a:rPr>
              <a:t>ou!</a:t>
            </a:r>
          </a:p>
        </p:txBody>
      </p:sp>
      <p:sp>
        <p:nvSpPr>
          <p:cNvPr id="2" name="TextBox 1">
            <a:extLst>
              <a:ext uri="{FF2B5EF4-FFF2-40B4-BE49-F238E27FC236}">
                <a16:creationId xmlns:a16="http://schemas.microsoft.com/office/drawing/2014/main" id="{7D0E4FEC-9614-4F16-B300-48B1AA941D4F}"/>
              </a:ext>
            </a:extLst>
          </p:cNvPr>
          <p:cNvSpPr txBox="1"/>
          <p:nvPr/>
        </p:nvSpPr>
        <p:spPr>
          <a:xfrm>
            <a:off x="5634990" y="5897880"/>
            <a:ext cx="412292" cy="338554"/>
          </a:xfrm>
          <a:prstGeom prst="rect">
            <a:avLst/>
          </a:prstGeom>
          <a:noFill/>
        </p:spPr>
        <p:txBody>
          <a:bodyPr wrap="none" rtlCol="0">
            <a:spAutoFit/>
          </a:bodyPr>
          <a:lstStyle/>
          <a:p>
            <a:r>
              <a:rPr lang="en-US" sz="1600" dirty="0">
                <a:solidFill>
                  <a:schemeClr val="bg1"/>
                </a:solidFill>
              </a:rPr>
              <a:t>16</a:t>
            </a:r>
          </a:p>
        </p:txBody>
      </p:sp>
    </p:spTree>
    <p:extLst>
      <p:ext uri="{BB962C8B-B14F-4D97-AF65-F5344CB8AC3E}">
        <p14:creationId xmlns:p14="http://schemas.microsoft.com/office/powerpoint/2010/main" val="65835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63175" y="6353175"/>
            <a:ext cx="1952625" cy="43814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p:cNvSpPr/>
          <p:nvPr/>
        </p:nvSpPr>
        <p:spPr>
          <a:xfrm>
            <a:off x="467594" y="3505761"/>
            <a:ext cx="1893467" cy="584775"/>
          </a:xfrm>
          <a:prstGeom prst="rect">
            <a:avLst/>
          </a:prstGeom>
        </p:spPr>
        <p:txBody>
          <a:bodyPr wrap="none">
            <a:spAutoFit/>
          </a:bodyPr>
          <a:lstStyle/>
          <a:p>
            <a:pPr lvl="0">
              <a:defRPr/>
            </a:pPr>
            <a:r>
              <a:rPr lang="en-US" sz="3200" dirty="0">
                <a:solidFill>
                  <a:srgbClr val="503278"/>
                </a:solidFill>
              </a:rPr>
              <a:t>Appendix</a:t>
            </a:r>
          </a:p>
        </p:txBody>
      </p:sp>
      <p:sp>
        <p:nvSpPr>
          <p:cNvPr id="5" name="Text Placeholder 2"/>
          <p:cNvSpPr txBox="1">
            <a:spLocks/>
          </p:cNvSpPr>
          <p:nvPr/>
        </p:nvSpPr>
        <p:spPr>
          <a:xfrm>
            <a:off x="467594" y="4090536"/>
            <a:ext cx="8521860" cy="14485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6F50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2800" dirty="0"/>
              <a:t>Maternity Care Arrangement </a:t>
            </a:r>
          </a:p>
          <a:p>
            <a:pPr lvl="0">
              <a:defRPr/>
            </a:pPr>
            <a:r>
              <a:rPr lang="en-US" sz="2800" dirty="0"/>
              <a:t>Category 2 Measures for 2018 </a:t>
            </a:r>
          </a:p>
        </p:txBody>
      </p:sp>
      <p:sp>
        <p:nvSpPr>
          <p:cNvPr id="3" name="TextBox 2">
            <a:extLst>
              <a:ext uri="{FF2B5EF4-FFF2-40B4-BE49-F238E27FC236}">
                <a16:creationId xmlns:a16="http://schemas.microsoft.com/office/drawing/2014/main" id="{F717B3CC-5D53-43EB-9433-975F525C676F}"/>
              </a:ext>
            </a:extLst>
          </p:cNvPr>
          <p:cNvSpPr txBox="1"/>
          <p:nvPr/>
        </p:nvSpPr>
        <p:spPr>
          <a:xfrm>
            <a:off x="217170" y="205740"/>
            <a:ext cx="1019831" cy="307777"/>
          </a:xfrm>
          <a:prstGeom prst="rect">
            <a:avLst/>
          </a:prstGeom>
          <a:noFill/>
        </p:spPr>
        <p:txBody>
          <a:bodyPr wrap="none" rtlCol="0">
            <a:spAutoFit/>
          </a:bodyPr>
          <a:lstStyle/>
          <a:p>
            <a:r>
              <a:rPr lang="en-US" sz="1400" dirty="0">
                <a:solidFill>
                  <a:schemeClr val="bg1"/>
                </a:solidFill>
              </a:rPr>
              <a:t>June 2018</a:t>
            </a:r>
          </a:p>
        </p:txBody>
      </p:sp>
      <p:sp>
        <p:nvSpPr>
          <p:cNvPr id="6" name="TextBox 5">
            <a:extLst>
              <a:ext uri="{FF2B5EF4-FFF2-40B4-BE49-F238E27FC236}">
                <a16:creationId xmlns:a16="http://schemas.microsoft.com/office/drawing/2014/main" id="{386EEE5F-ABAF-4781-AE0C-BD30E5223764}"/>
              </a:ext>
            </a:extLst>
          </p:cNvPr>
          <p:cNvSpPr txBox="1"/>
          <p:nvPr/>
        </p:nvSpPr>
        <p:spPr>
          <a:xfrm>
            <a:off x="11750040" y="217170"/>
            <a:ext cx="383438" cy="307777"/>
          </a:xfrm>
          <a:prstGeom prst="rect">
            <a:avLst/>
          </a:prstGeom>
          <a:noFill/>
        </p:spPr>
        <p:txBody>
          <a:bodyPr wrap="none" rtlCol="0">
            <a:spAutoFit/>
          </a:bodyPr>
          <a:lstStyle/>
          <a:p>
            <a:r>
              <a:rPr lang="en-US" sz="1400" dirty="0">
                <a:solidFill>
                  <a:schemeClr val="bg1"/>
                </a:solidFill>
              </a:rPr>
              <a:t>17</a:t>
            </a:r>
          </a:p>
        </p:txBody>
      </p:sp>
    </p:spTree>
    <p:extLst>
      <p:ext uri="{BB962C8B-B14F-4D97-AF65-F5344CB8AC3E}">
        <p14:creationId xmlns:p14="http://schemas.microsoft.com/office/powerpoint/2010/main" val="315549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Maternity Care Category 2 Measures</a:t>
            </a:r>
          </a:p>
        </p:txBody>
      </p:sp>
      <p:pic>
        <p:nvPicPr>
          <p:cNvPr id="6" name="Picture 5"/>
          <p:cNvPicPr>
            <a:picLocks noChangeAspect="1"/>
          </p:cNvPicPr>
          <p:nvPr/>
        </p:nvPicPr>
        <p:blipFill>
          <a:blip r:embed="rId2"/>
          <a:stretch>
            <a:fillRect/>
          </a:stretch>
        </p:blipFill>
        <p:spPr>
          <a:xfrm>
            <a:off x="2538185" y="1430038"/>
            <a:ext cx="7115629" cy="5025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51E54C29-81DA-4A16-B54E-0B1D0D4231B4}"/>
              </a:ext>
            </a:extLst>
          </p:cNvPr>
          <p:cNvSpPr txBox="1"/>
          <p:nvPr/>
        </p:nvSpPr>
        <p:spPr>
          <a:xfrm>
            <a:off x="11772900" y="194310"/>
            <a:ext cx="383438" cy="307777"/>
          </a:xfrm>
          <a:prstGeom prst="rect">
            <a:avLst/>
          </a:prstGeom>
          <a:noFill/>
        </p:spPr>
        <p:txBody>
          <a:bodyPr wrap="none" rtlCol="0">
            <a:spAutoFit/>
          </a:bodyPr>
          <a:lstStyle/>
          <a:p>
            <a:r>
              <a:rPr lang="en-US" sz="1400" dirty="0">
                <a:solidFill>
                  <a:schemeClr val="bg1"/>
                </a:solidFill>
              </a:rPr>
              <a:t>18</a:t>
            </a:r>
          </a:p>
        </p:txBody>
      </p:sp>
    </p:spTree>
    <p:extLst>
      <p:ext uri="{BB962C8B-B14F-4D97-AF65-F5344CB8AC3E}">
        <p14:creationId xmlns:p14="http://schemas.microsoft.com/office/powerpoint/2010/main" val="70692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614" y="758871"/>
            <a:ext cx="7886700" cy="789326"/>
          </a:xfrm>
        </p:spPr>
        <p:txBody>
          <a:bodyPr>
            <a:noAutofit/>
          </a:bodyPr>
          <a:lstStyle/>
          <a:p>
            <a:r>
              <a:rPr lang="en-US" sz="3200" dirty="0">
                <a:latin typeface="Arial" panose="020B0604020202020204" pitchFamily="34" charset="0"/>
                <a:cs typeface="Arial" panose="020B0604020202020204" pitchFamily="34" charset="0"/>
              </a:rPr>
              <a:t>Delivery System Reform Incentive Payment (DSRIP) Program  Objectives</a:t>
            </a:r>
          </a:p>
        </p:txBody>
      </p:sp>
      <p:sp>
        <p:nvSpPr>
          <p:cNvPr id="7" name="TextBox 6"/>
          <p:cNvSpPr txBox="1"/>
          <p:nvPr/>
        </p:nvSpPr>
        <p:spPr>
          <a:xfrm>
            <a:off x="6866072" y="2143127"/>
            <a:ext cx="3889558" cy="3416320"/>
          </a:xfrm>
          <a:prstGeom prst="rect">
            <a:avLst/>
          </a:prstGeom>
          <a:noFill/>
          <a:effectLst/>
        </p:spPr>
        <p:txBody>
          <a:bodyPr wrap="square" rtlCol="0" anchor="t">
            <a:spAutoFit/>
          </a:bodyPr>
          <a:lstStyle/>
          <a:p>
            <a:pPr marL="213995" indent="-213995" defTabSz="685783" eaLnBrk="0" fontAlgn="base" hangingPunct="0">
              <a:spcBef>
                <a:spcPct val="0"/>
              </a:spcBef>
              <a:spcAft>
                <a:spcPct val="0"/>
              </a:spcAft>
              <a:buFont typeface="Arial" panose="020B0604020202020204" pitchFamily="34" charset="0"/>
              <a:buChar char="•"/>
              <a:defRPr/>
            </a:pPr>
            <a:r>
              <a:rPr lang="en-US" kern="0" dirty="0">
                <a:solidFill>
                  <a:prstClr val="black"/>
                </a:solidFill>
                <a:latin typeface="Arial" panose="020B0604020202020204" pitchFamily="34" charset="0"/>
                <a:cs typeface="Arial" panose="020B0604020202020204" pitchFamily="34" charset="0"/>
              </a:rPr>
              <a:t>DSRIP Program was built on the CMS and State goals of the Triple Aim:</a:t>
            </a:r>
            <a:endParaRPr lang="en-US" dirty="0">
              <a:solidFill>
                <a:prstClr val="black"/>
              </a:solidFill>
              <a:latin typeface="Arial" panose="020B0604020202020204" pitchFamily="34" charset="0"/>
              <a:cs typeface="Arial" panose="020B0604020202020204" pitchFamily="34" charset="0"/>
            </a:endParaRPr>
          </a:p>
          <a:p>
            <a:pPr marL="599440" lvl="1" indent="-256540" defTabSz="685783" eaLnBrk="0" fontAlgn="base" hangingPunct="0">
              <a:spcBef>
                <a:spcPct val="0"/>
              </a:spcBef>
              <a:spcAft>
                <a:spcPct val="0"/>
              </a:spcAft>
              <a:buFont typeface="Wingdings" panose="05000000000000000000" pitchFamily="2" charset="2"/>
              <a:buChar char="Ø"/>
              <a:defRPr/>
            </a:pPr>
            <a:r>
              <a:rPr lang="en-US" kern="0" dirty="0">
                <a:solidFill>
                  <a:prstClr val="black"/>
                </a:solidFill>
                <a:latin typeface="Arial" panose="020B0604020202020204" pitchFamily="34" charset="0"/>
                <a:cs typeface="Arial" panose="020B0604020202020204" pitchFamily="34" charset="0"/>
              </a:rPr>
              <a:t>Improving quality of care</a:t>
            </a:r>
          </a:p>
          <a:p>
            <a:pPr marL="599440" lvl="1" indent="-256540" defTabSz="685783" eaLnBrk="0" fontAlgn="base" hangingPunct="0">
              <a:spcBef>
                <a:spcPct val="0"/>
              </a:spcBef>
              <a:spcAft>
                <a:spcPct val="0"/>
              </a:spcAft>
              <a:buFont typeface="Wingdings" panose="05000000000000000000" pitchFamily="2" charset="2"/>
              <a:buChar char="Ø"/>
              <a:defRPr/>
            </a:pPr>
            <a:r>
              <a:rPr lang="en-US" kern="0" dirty="0">
                <a:solidFill>
                  <a:prstClr val="black"/>
                </a:solidFill>
                <a:latin typeface="Arial" panose="020B0604020202020204" pitchFamily="34" charset="0"/>
                <a:cs typeface="Arial" panose="020B0604020202020204" pitchFamily="34" charset="0"/>
              </a:rPr>
              <a:t>Improving health</a:t>
            </a:r>
          </a:p>
          <a:p>
            <a:pPr marL="599440" lvl="1" indent="-256540" defTabSz="685783" eaLnBrk="0" fontAlgn="base" hangingPunct="0">
              <a:spcBef>
                <a:spcPct val="0"/>
              </a:spcBef>
              <a:spcAft>
                <a:spcPct val="0"/>
              </a:spcAft>
              <a:buFont typeface="Wingdings" panose="05000000000000000000" pitchFamily="2" charset="2"/>
              <a:buChar char="Ø"/>
              <a:defRPr/>
            </a:pPr>
            <a:r>
              <a:rPr lang="en-US" kern="0" dirty="0">
                <a:solidFill>
                  <a:prstClr val="black"/>
                </a:solidFill>
                <a:latin typeface="Arial" panose="020B0604020202020204" pitchFamily="34" charset="0"/>
                <a:cs typeface="Arial" panose="020B0604020202020204" pitchFamily="34" charset="0"/>
              </a:rPr>
              <a:t>Reducing costs</a:t>
            </a:r>
          </a:p>
          <a:p>
            <a:pPr marL="0" lvl="1" defTabSz="685783" eaLnBrk="0" fontAlgn="base" hangingPunct="0">
              <a:spcBef>
                <a:spcPct val="0"/>
              </a:spcBef>
              <a:spcAft>
                <a:spcPct val="0"/>
              </a:spcAft>
              <a:defRPr/>
            </a:pPr>
            <a:endParaRPr lang="en-US" kern="0" dirty="0">
              <a:solidFill>
                <a:prstClr val="black"/>
              </a:solidFill>
              <a:latin typeface="Arial" panose="020B0604020202020204" pitchFamily="34" charset="0"/>
              <a:cs typeface="Arial" panose="020B0604020202020204" pitchFamily="34" charset="0"/>
            </a:endParaRPr>
          </a:p>
          <a:p>
            <a:pPr defTabSz="685783" eaLnBrk="0" fontAlgn="base" hangingPunct="0">
              <a:spcBef>
                <a:spcPct val="0"/>
              </a:spcBef>
              <a:spcAft>
                <a:spcPct val="0"/>
              </a:spcAft>
              <a:defRPr/>
            </a:pPr>
            <a:endParaRPr lang="en-US" kern="0" dirty="0">
              <a:solidFill>
                <a:prstClr val="black"/>
              </a:solidFill>
              <a:latin typeface="Arial" panose="020B0604020202020204" pitchFamily="34" charset="0"/>
              <a:cs typeface="Arial" panose="020B0604020202020204" pitchFamily="34" charset="0"/>
            </a:endParaRPr>
          </a:p>
          <a:p>
            <a:pPr marL="213995" indent="-213995" defTabSz="685783" eaLnBrk="0" fontAlgn="base" hangingPunct="0">
              <a:spcBef>
                <a:spcPct val="0"/>
              </a:spcBef>
              <a:spcAft>
                <a:spcPct val="0"/>
              </a:spcAft>
              <a:buFont typeface="Arial" panose="020B0604020202020204" pitchFamily="34" charset="0"/>
              <a:buChar char="•"/>
              <a:defRPr/>
            </a:pPr>
            <a:r>
              <a:rPr lang="en-US" kern="0" dirty="0">
                <a:solidFill>
                  <a:prstClr val="black"/>
                </a:solidFill>
                <a:latin typeface="Arial" panose="020B0604020202020204" pitchFamily="34" charset="0"/>
                <a:cs typeface="Arial" panose="020B0604020202020204" pitchFamily="34" charset="0"/>
              </a:rPr>
              <a:t>25 Performing Provider Systems (PPS) were recognized by New York to lead Medicaid’s health care transformation efforts.</a:t>
            </a:r>
          </a:p>
        </p:txBody>
      </p:sp>
      <p:sp>
        <p:nvSpPr>
          <p:cNvPr id="6" name="Date Placeholder 1"/>
          <p:cNvSpPr txBox="1">
            <a:spLocks/>
          </p:cNvSpPr>
          <p:nvPr/>
        </p:nvSpPr>
        <p:spPr>
          <a:xfrm>
            <a:off x="1506455" y="981983"/>
            <a:ext cx="4114800" cy="272718"/>
          </a:xfrm>
          <a:prstGeom prst="rect">
            <a:avLst/>
          </a:prstGeom>
        </p:spPr>
        <p:txBody>
          <a:bodyPr vert="horz" lIns="68580" tIns="34290" rIns="68580" bIns="3429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783">
              <a:defRPr/>
            </a:pPr>
            <a:r>
              <a:rPr lang="en-US" kern="0" dirty="0">
                <a:solidFill>
                  <a:prstClr val="white"/>
                </a:solidFill>
                <a:latin typeface="Arial" panose="020B0604020202020204" pitchFamily="34" charset="0"/>
                <a:cs typeface="Arial" panose="020B0604020202020204" pitchFamily="34" charset="0"/>
              </a:rPr>
              <a:t>May 2018</a:t>
            </a:r>
            <a:endParaRPr lang="en-CA" dirty="0">
              <a:solidFill>
                <a:prstClr val="white"/>
              </a:solidFill>
              <a:latin typeface="Arial"/>
            </a:endParaRPr>
          </a:p>
        </p:txBody>
      </p:sp>
      <p:sp>
        <p:nvSpPr>
          <p:cNvPr id="11" name="TextBox 10"/>
          <p:cNvSpPr txBox="1"/>
          <p:nvPr/>
        </p:nvSpPr>
        <p:spPr>
          <a:xfrm>
            <a:off x="1674375" y="5713849"/>
            <a:ext cx="5435973" cy="213585"/>
          </a:xfrm>
          <a:prstGeom prst="rect">
            <a:avLst/>
          </a:prstGeom>
          <a:noFill/>
        </p:spPr>
        <p:txBody>
          <a:bodyPr wrap="square" rtlCol="0">
            <a:spAutoFit/>
          </a:bodyPr>
          <a:lstStyle/>
          <a:p>
            <a:pPr defTabSz="685783" eaLnBrk="0" fontAlgn="base" hangingPunct="0">
              <a:spcBef>
                <a:spcPct val="0"/>
              </a:spcBef>
              <a:spcAft>
                <a:spcPct val="0"/>
              </a:spcAft>
              <a:defRPr/>
            </a:pPr>
            <a:r>
              <a:rPr lang="en-US" sz="788" i="1" kern="0" dirty="0">
                <a:solidFill>
                  <a:prstClr val="black"/>
                </a:solidFill>
                <a:latin typeface="Arial"/>
                <a:hlinkClick r:id="rId3"/>
              </a:rPr>
              <a:t>https://www.health.ny.gov/health_care/medicaid/redesign/dsrip/</a:t>
            </a:r>
            <a:r>
              <a:rPr lang="en-US" sz="788" i="1" kern="0" dirty="0">
                <a:solidFill>
                  <a:prstClr val="black"/>
                </a:solidFill>
                <a:latin typeface="Arial"/>
              </a:rPr>
              <a:t> </a:t>
            </a:r>
          </a:p>
        </p:txBody>
      </p:sp>
      <p:pic>
        <p:nvPicPr>
          <p:cNvPr id="9" name="Content Placeholder 8">
            <a:extLst>
              <a:ext uri="{FF2B5EF4-FFF2-40B4-BE49-F238E27FC236}">
                <a16:creationId xmlns:a16="http://schemas.microsoft.com/office/drawing/2014/main" id="{CC5BAA1B-A48C-4013-9535-7B683CCCB5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48577" y="1804928"/>
            <a:ext cx="5287566" cy="3770005"/>
          </a:xfrm>
        </p:spPr>
      </p:pic>
    </p:spTree>
    <p:extLst>
      <p:ext uri="{BB962C8B-B14F-4D97-AF65-F5344CB8AC3E}">
        <p14:creationId xmlns:p14="http://schemas.microsoft.com/office/powerpoint/2010/main" val="160810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p:cNvSpPr>
          <p:nvPr/>
        </p:nvSpPr>
        <p:spPr>
          <a:xfrm>
            <a:off x="147480" y="1645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itle 1"/>
          <p:cNvSpPr>
            <a:spLocks noGrp="1"/>
          </p:cNvSpPr>
          <p:nvPr>
            <p:ph type="title"/>
          </p:nvPr>
        </p:nvSpPr>
        <p:spPr>
          <a:xfrm>
            <a:off x="498138" y="573837"/>
            <a:ext cx="11540136" cy="938769"/>
          </a:xfrm>
        </p:spPr>
        <p:txBody>
          <a:bodyPr>
            <a:normAutofit/>
          </a:bodyPr>
          <a:lstStyle/>
          <a:p>
            <a:r>
              <a:rPr lang="en-US" sz="3200" dirty="0"/>
              <a:t>How DSRIP &amp; Value Based Payment Programs (VBP) Relate</a:t>
            </a:r>
          </a:p>
        </p:txBody>
      </p:sp>
      <p:cxnSp>
        <p:nvCxnSpPr>
          <p:cNvPr id="14" name="Straight Connector 13"/>
          <p:cNvCxnSpPr/>
          <p:nvPr/>
        </p:nvCxnSpPr>
        <p:spPr>
          <a:xfrm flipV="1">
            <a:off x="1098469" y="4811734"/>
            <a:ext cx="9785267" cy="8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9218705">
            <a:off x="985653" y="4835817"/>
            <a:ext cx="112221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Arial"/>
                <a:ea typeface="+mn-ea"/>
                <a:cs typeface="+mn-cs"/>
              </a:rPr>
              <a:t>2013</a:t>
            </a:r>
          </a:p>
        </p:txBody>
      </p:sp>
      <p:sp>
        <p:nvSpPr>
          <p:cNvPr id="16" name="TextBox 15"/>
          <p:cNvSpPr txBox="1"/>
          <p:nvPr/>
        </p:nvSpPr>
        <p:spPr>
          <a:xfrm rot="19218705">
            <a:off x="2175825" y="4835817"/>
            <a:ext cx="112221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Arial"/>
                <a:ea typeface="+mn-ea"/>
                <a:cs typeface="+mn-cs"/>
              </a:rPr>
              <a:t>2014</a:t>
            </a:r>
          </a:p>
        </p:txBody>
      </p:sp>
      <p:sp>
        <p:nvSpPr>
          <p:cNvPr id="17" name="TextBox 16"/>
          <p:cNvSpPr txBox="1"/>
          <p:nvPr/>
        </p:nvSpPr>
        <p:spPr>
          <a:xfrm rot="19218705">
            <a:off x="3365999" y="4835817"/>
            <a:ext cx="112221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Arial"/>
                <a:ea typeface="+mn-ea"/>
                <a:cs typeface="+mn-cs"/>
              </a:rPr>
              <a:t>2015</a:t>
            </a:r>
          </a:p>
        </p:txBody>
      </p:sp>
      <p:sp>
        <p:nvSpPr>
          <p:cNvPr id="18" name="TextBox 17"/>
          <p:cNvSpPr txBox="1"/>
          <p:nvPr/>
        </p:nvSpPr>
        <p:spPr>
          <a:xfrm rot="19218705">
            <a:off x="4556171" y="4835817"/>
            <a:ext cx="112221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Arial"/>
                <a:ea typeface="+mn-ea"/>
                <a:cs typeface="+mn-cs"/>
              </a:rPr>
              <a:t>2016</a:t>
            </a:r>
          </a:p>
        </p:txBody>
      </p:sp>
      <p:sp>
        <p:nvSpPr>
          <p:cNvPr id="19" name="TextBox 18"/>
          <p:cNvSpPr txBox="1"/>
          <p:nvPr/>
        </p:nvSpPr>
        <p:spPr>
          <a:xfrm rot="19218705">
            <a:off x="5655611" y="4835817"/>
            <a:ext cx="112221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Arial"/>
                <a:ea typeface="+mn-ea"/>
                <a:cs typeface="+mn-cs"/>
              </a:rPr>
              <a:t>2017</a:t>
            </a:r>
          </a:p>
        </p:txBody>
      </p:sp>
      <p:sp>
        <p:nvSpPr>
          <p:cNvPr id="20" name="TextBox 19"/>
          <p:cNvSpPr txBox="1"/>
          <p:nvPr/>
        </p:nvSpPr>
        <p:spPr>
          <a:xfrm rot="19218705">
            <a:off x="6845784" y="4835817"/>
            <a:ext cx="112221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Arial"/>
                <a:ea typeface="+mn-ea"/>
                <a:cs typeface="+mn-cs"/>
              </a:rPr>
              <a:t>2018</a:t>
            </a:r>
          </a:p>
        </p:txBody>
      </p:sp>
      <p:sp>
        <p:nvSpPr>
          <p:cNvPr id="21" name="TextBox 20"/>
          <p:cNvSpPr txBox="1"/>
          <p:nvPr/>
        </p:nvSpPr>
        <p:spPr>
          <a:xfrm rot="19218705">
            <a:off x="8035957" y="4835817"/>
            <a:ext cx="112221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Arial"/>
                <a:ea typeface="+mn-ea"/>
                <a:cs typeface="+mn-cs"/>
              </a:rPr>
              <a:t>2019</a:t>
            </a:r>
          </a:p>
        </p:txBody>
      </p:sp>
      <p:sp>
        <p:nvSpPr>
          <p:cNvPr id="22" name="TextBox 21"/>
          <p:cNvSpPr txBox="1"/>
          <p:nvPr/>
        </p:nvSpPr>
        <p:spPr>
          <a:xfrm rot="19218705">
            <a:off x="9226129" y="4835817"/>
            <a:ext cx="112221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Arial"/>
                <a:ea typeface="+mn-ea"/>
                <a:cs typeface="+mn-cs"/>
              </a:rPr>
              <a:t>2020</a:t>
            </a:r>
          </a:p>
        </p:txBody>
      </p:sp>
      <p:sp>
        <p:nvSpPr>
          <p:cNvPr id="23" name="Rectangle 22"/>
          <p:cNvSpPr/>
          <p:nvPr/>
        </p:nvSpPr>
        <p:spPr>
          <a:xfrm>
            <a:off x="578224" y="2011928"/>
            <a:ext cx="5408240" cy="2734776"/>
          </a:xfrm>
          <a:prstGeom prst="rect">
            <a:avLst/>
          </a:prstGeom>
          <a:gradFill flip="none" rotWithShape="1">
            <a:gsLst>
              <a:gs pos="0">
                <a:srgbClr val="8D52AE"/>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a:ea typeface="+mn-ea"/>
                <a:cs typeface="+mn-cs"/>
              </a:rPr>
              <a:t>Old world:</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Fee-For-Service</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Individual provider was anchor for </a:t>
            </a:r>
            <a:br>
              <a:rPr kumimoji="0" lang="en-US" sz="1800" b="0" i="0" u="none" strike="noStrike" kern="0" cap="none" spc="0" normalizeH="0" baseline="0" noProof="0" dirty="0">
                <a:ln>
                  <a:noFill/>
                </a:ln>
                <a:solidFill>
                  <a:prstClr val="white"/>
                </a:solidFill>
                <a:effectLst/>
                <a:uLnTx/>
                <a:uFillTx/>
                <a:latin typeface="Arial"/>
                <a:ea typeface="+mn-ea"/>
                <a:cs typeface="+mn-cs"/>
              </a:rPr>
            </a:br>
            <a:r>
              <a:rPr kumimoji="0" lang="en-US" sz="1800" b="0" i="0" u="none" strike="noStrike" kern="0" cap="none" spc="0" normalizeH="0" baseline="0" noProof="0" dirty="0">
                <a:ln>
                  <a:noFill/>
                </a:ln>
                <a:solidFill>
                  <a:prstClr val="white"/>
                </a:solidFill>
                <a:effectLst/>
                <a:uLnTx/>
                <a:uFillTx/>
                <a:latin typeface="Arial"/>
                <a:ea typeface="+mn-ea"/>
                <a:cs typeface="+mn-cs"/>
              </a:rPr>
              <a:t>financing and quality measurement</a:t>
            </a:r>
          </a:p>
          <a:p>
            <a:pPr marL="214313" marR="0" lvl="0" indent="-214313"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Volume over Value</a:t>
            </a:r>
          </a:p>
        </p:txBody>
      </p:sp>
      <p:sp>
        <p:nvSpPr>
          <p:cNvPr id="24" name="Rectangle 23"/>
          <p:cNvSpPr/>
          <p:nvPr/>
        </p:nvSpPr>
        <p:spPr>
          <a:xfrm>
            <a:off x="5984376" y="2011326"/>
            <a:ext cx="5453429" cy="2734776"/>
          </a:xfrm>
          <a:prstGeom prst="rect">
            <a:avLst/>
          </a:prstGeom>
          <a:gradFill flip="none" rotWithShape="1">
            <a:gsLst>
              <a:gs pos="0">
                <a:schemeClr val="tx2"/>
              </a:gs>
              <a:gs pos="97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a:ea typeface="+mn-ea"/>
                <a:cs typeface="+mn-cs"/>
              </a:rPr>
              <a:t>New world:</a:t>
            </a:r>
          </a:p>
          <a:p>
            <a:pPr marL="214313" marR="0" lvl="0" indent="-214313" algn="r"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VBP arrangements</a:t>
            </a:r>
          </a:p>
          <a:p>
            <a:pPr marL="214313" marR="0" lvl="0" indent="-214313" algn="r"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Integrated care services for </a:t>
            </a:r>
            <a:br>
              <a:rPr kumimoji="0" lang="en-US" sz="1800" b="0" i="0" u="none" strike="noStrike" kern="0" cap="none" spc="0" normalizeH="0" baseline="0" noProof="0" dirty="0">
                <a:ln>
                  <a:noFill/>
                </a:ln>
                <a:solidFill>
                  <a:prstClr val="white"/>
                </a:solidFill>
                <a:effectLst/>
                <a:uLnTx/>
                <a:uFillTx/>
                <a:latin typeface="Arial"/>
                <a:ea typeface="+mn-ea"/>
                <a:cs typeface="+mn-cs"/>
              </a:rPr>
            </a:br>
            <a:r>
              <a:rPr kumimoji="0" lang="en-US" sz="1800" b="0" i="0" u="none" strike="noStrike" kern="0" cap="none" spc="0" normalizeH="0" baseline="0" noProof="0" dirty="0">
                <a:ln>
                  <a:noFill/>
                </a:ln>
                <a:solidFill>
                  <a:prstClr val="white"/>
                </a:solidFill>
                <a:effectLst/>
                <a:uLnTx/>
                <a:uFillTx/>
                <a:latin typeface="Arial"/>
                <a:ea typeface="+mn-ea"/>
                <a:cs typeface="+mn-cs"/>
              </a:rPr>
              <a:t>patients are anchor for </a:t>
            </a:r>
            <a:br>
              <a:rPr kumimoji="0" lang="en-US" sz="1800" b="0" i="0" u="none" strike="noStrike" kern="0" cap="none" spc="0" normalizeH="0" baseline="0" noProof="0" dirty="0">
                <a:ln>
                  <a:noFill/>
                </a:ln>
                <a:solidFill>
                  <a:prstClr val="white"/>
                </a:solidFill>
                <a:effectLst/>
                <a:uLnTx/>
                <a:uFillTx/>
                <a:latin typeface="Arial"/>
                <a:ea typeface="+mn-ea"/>
                <a:cs typeface="+mn-cs"/>
              </a:rPr>
            </a:br>
            <a:r>
              <a:rPr kumimoji="0" lang="en-US" sz="1800" b="0" i="0" u="none" strike="noStrike" kern="0" cap="none" spc="0" normalizeH="0" baseline="0" noProof="0" dirty="0">
                <a:ln>
                  <a:noFill/>
                </a:ln>
                <a:solidFill>
                  <a:prstClr val="white"/>
                </a:solidFill>
                <a:effectLst/>
                <a:uLnTx/>
                <a:uFillTx/>
                <a:latin typeface="Arial"/>
                <a:ea typeface="+mn-ea"/>
                <a:cs typeface="+mn-cs"/>
              </a:rPr>
              <a:t>financing and quality measurement</a:t>
            </a:r>
          </a:p>
          <a:p>
            <a:pPr marL="214313" marR="0" lvl="0" indent="-214313" algn="r"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Value over Volume</a:t>
            </a:r>
          </a:p>
        </p:txBody>
      </p:sp>
      <p:sp>
        <p:nvSpPr>
          <p:cNvPr id="25" name="Explosion 2 24"/>
          <p:cNvSpPr/>
          <p:nvPr/>
        </p:nvSpPr>
        <p:spPr>
          <a:xfrm>
            <a:off x="4112215" y="1825626"/>
            <a:ext cx="4317386" cy="3441545"/>
          </a:xfrm>
          <a:prstGeom prst="irregularSeal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DSRIP: </a:t>
            </a:r>
            <a:r>
              <a:rPr kumimoji="0" lang="en-US" sz="1400" b="1" i="0" u="none" strike="noStrike" kern="0" cap="none" spc="0" normalizeH="0" baseline="0" noProof="0" dirty="0">
                <a:ln>
                  <a:noFill/>
                </a:ln>
                <a:solidFill>
                  <a:srgbClr val="000000"/>
                </a:solidFill>
                <a:effectLst/>
                <a:uLnTx/>
                <a:uFillTx/>
                <a:latin typeface="Arial"/>
                <a:ea typeface="+mn-ea"/>
                <a:cs typeface="+mn-cs"/>
              </a:rPr>
              <a:t>Restructuring effort to prepare for future success in changing environment</a:t>
            </a: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0BEC5995-BBD4-44C6-B02D-F899F1A14239}"/>
              </a:ext>
            </a:extLst>
          </p:cNvPr>
          <p:cNvSpPr txBox="1"/>
          <p:nvPr/>
        </p:nvSpPr>
        <p:spPr>
          <a:xfrm>
            <a:off x="11895589" y="186865"/>
            <a:ext cx="2840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3</a:t>
            </a:r>
          </a:p>
        </p:txBody>
      </p:sp>
    </p:spTree>
    <p:extLst>
      <p:ext uri="{BB962C8B-B14F-4D97-AF65-F5344CB8AC3E}">
        <p14:creationId xmlns:p14="http://schemas.microsoft.com/office/powerpoint/2010/main" val="4991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199" y="640080"/>
            <a:ext cx="11504141" cy="105243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rgbClr val="50327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dirty="0"/>
              <a:t>How i</a:t>
            </a:r>
            <a:r>
              <a:rPr kumimoji="0" lang="en-US" sz="3200" b="0" i="0" u="none" strike="noStrike" kern="1200" cap="none" spc="0" normalizeH="0" baseline="0" noProof="0" dirty="0">
                <a:ln>
                  <a:noFill/>
                </a:ln>
                <a:solidFill>
                  <a:srgbClr val="503278"/>
                </a:solidFill>
                <a:effectLst/>
                <a:uLnTx/>
                <a:uFillTx/>
                <a:latin typeface="Arial" panose="020B0604020202020204" pitchFamily="34" charset="0"/>
                <a:ea typeface="+mj-ea"/>
                <a:cs typeface="Arial" panose="020B0604020202020204" pitchFamily="34" charset="0"/>
              </a:rPr>
              <a:t>s VBP Different from the Current Payment Structure?</a:t>
            </a:r>
          </a:p>
        </p:txBody>
      </p:sp>
      <p:sp>
        <p:nvSpPr>
          <p:cNvPr id="20" name="TextBox 19"/>
          <p:cNvSpPr txBox="1"/>
          <p:nvPr/>
        </p:nvSpPr>
        <p:spPr>
          <a:xfrm>
            <a:off x="770803" y="1692514"/>
            <a:ext cx="10555701" cy="3724096"/>
          </a:xfrm>
          <a:prstGeom prst="rect">
            <a:avLst/>
          </a:prstGeom>
          <a:noFill/>
        </p:spPr>
        <p:txBody>
          <a:bodyPr wrap="square" rtlCol="0">
            <a:spAutoFit/>
          </a:bodyPr>
          <a:lstStyle/>
          <a:p>
            <a:pPr lvl="0">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a:t>
            </a:r>
            <a:r>
              <a:rPr lang="en-US" sz="2400" kern="0" dirty="0">
                <a:solidFill>
                  <a:sysClr val="windowText" lastClr="000000"/>
                </a:solidFill>
                <a:latin typeface="Arial" panose="020B0604020202020204" pitchFamily="34" charset="0"/>
                <a:cs typeface="Arial" panose="020B0604020202020204" pitchFamily="34" charset="0"/>
              </a:rPr>
              <a:t>) Efficiency 	component - A </a:t>
            </a:r>
            <a:r>
              <a:rPr kumimoji="0" lang="en-US" sz="24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target budget </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is set at the beginning of the 	year, against which costs 	(expenditures) are reconciled at the end of 	the year</a:t>
            </a:r>
            <a:r>
              <a:rPr lang="en-US" sz="2400" kern="0" dirty="0">
                <a:solidFill>
                  <a:sysClr val="windowText" lastClr="000000"/>
                </a:solidFill>
                <a:latin typeface="Arial" panose="020B0604020202020204" pitchFamily="34" charset="0"/>
                <a:cs typeface="Arial" panose="020B0604020202020204" pitchFamily="34" charset="0"/>
              </a:rPr>
              <a:t>.</a:t>
            </a:r>
          </a:p>
          <a:p>
            <a:pPr marL="800100" lvl="1" indent="-342900">
              <a:buFont typeface="Arial" panose="020B0604020202020204" pitchFamily="34" charset="0"/>
              <a:buChar char="•"/>
              <a:defRPr/>
            </a:pPr>
            <a:r>
              <a:rPr lang="en-US" sz="2000" kern="0" dirty="0">
                <a:solidFill>
                  <a:sysClr val="windowText" lastClr="000000"/>
                </a:solidFill>
                <a:latin typeface="Arial" panose="020B0604020202020204" pitchFamily="34" charset="0"/>
                <a:cs typeface="Arial" panose="020B0604020202020204" pitchFamily="34" charset="0"/>
              </a:rPr>
              <a:t>Services may be reimbursed as </a:t>
            </a:r>
            <a:r>
              <a:rPr lang="en-US" sz="2000" i="1" kern="0" dirty="0">
                <a:solidFill>
                  <a:sysClr val="windowText" lastClr="000000"/>
                </a:solidFill>
                <a:latin typeface="Arial" panose="020B0604020202020204" pitchFamily="34" charset="0"/>
                <a:cs typeface="Arial" panose="020B0604020202020204" pitchFamily="34" charset="0"/>
              </a:rPr>
              <a:t>fee-for-service</a:t>
            </a:r>
            <a:r>
              <a:rPr lang="en-US" sz="2000" kern="0" dirty="0">
                <a:solidFill>
                  <a:sysClr val="windowText" lastClr="000000"/>
                </a:solidFill>
                <a:latin typeface="Arial" panose="020B0604020202020204" pitchFamily="34" charset="0"/>
                <a:cs typeface="Arial" panose="020B0604020202020204" pitchFamily="34" charset="0"/>
              </a:rPr>
              <a:t> as they are now, or as a </a:t>
            </a:r>
            <a:r>
              <a:rPr lang="en-US" sz="2000" i="1" kern="0" dirty="0">
                <a:solidFill>
                  <a:sysClr val="windowText" lastClr="000000"/>
                </a:solidFill>
                <a:latin typeface="Arial" panose="020B0604020202020204" pitchFamily="34" charset="0"/>
                <a:cs typeface="Arial" panose="020B0604020202020204" pitchFamily="34" charset="0"/>
              </a:rPr>
              <a:t>per member per month (PMPM) </a:t>
            </a:r>
            <a:r>
              <a:rPr lang="en-US" sz="2000" kern="0" dirty="0">
                <a:solidFill>
                  <a:sysClr val="windowText" lastClr="000000"/>
                </a:solidFill>
                <a:latin typeface="Arial" panose="020B0604020202020204" pitchFamily="34" charset="0"/>
                <a:cs typeface="Arial" panose="020B0604020202020204" pitchFamily="34" charset="0"/>
              </a:rPr>
              <a:t>prospective payment</a:t>
            </a:r>
            <a:r>
              <a:rPr lang="en-US" sz="2400" kern="0" dirty="0">
                <a:solidFill>
                  <a:sysClr val="windowText" lastClr="000000"/>
                </a:solidFill>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400" kern="0" dirty="0">
                <a:solidFill>
                  <a:sysClr val="windowText" lastClr="000000"/>
                </a:solidFill>
                <a:latin typeface="Arial" panose="020B0604020202020204" pitchFamily="34" charset="0"/>
                <a:cs typeface="Arial" panose="020B0604020202020204" pitchFamily="34" charset="0"/>
              </a:rPr>
              <a:t>2) Quality component - A </a:t>
            </a:r>
            <a:r>
              <a:rPr lang="en-US" sz="2400" b="1" kern="0" dirty="0">
                <a:solidFill>
                  <a:sysClr val="windowText" lastClr="000000"/>
                </a:solidFill>
                <a:latin typeface="Arial" panose="020B0604020202020204" pitchFamily="34" charset="0"/>
                <a:cs typeface="Arial" panose="020B0604020202020204" pitchFamily="34" charset="0"/>
              </a:rPr>
              <a:t>percentage of performance measures </a:t>
            </a:r>
            <a:r>
              <a:rPr lang="en-US" sz="2400" kern="0" dirty="0">
                <a:solidFill>
                  <a:sysClr val="windowText" lastClr="000000"/>
                </a:solidFill>
                <a:latin typeface="Arial" panose="020B0604020202020204" pitchFamily="34" charset="0"/>
                <a:cs typeface="Arial" panose="020B0604020202020204" pitchFamily="34" charset="0"/>
              </a:rPr>
              <a:t>on the 	attributed population (those included in the arrangement) </a:t>
            </a:r>
            <a:r>
              <a:rPr lang="en-US" sz="2400" b="1" kern="0" dirty="0">
                <a:solidFill>
                  <a:sysClr val="windowText" lastClr="000000"/>
                </a:solidFill>
                <a:latin typeface="Arial" panose="020B0604020202020204" pitchFamily="34" charset="0"/>
                <a:cs typeface="Arial" panose="020B0604020202020204" pitchFamily="34" charset="0"/>
              </a:rPr>
              <a:t>must be 	passed </a:t>
            </a:r>
            <a:r>
              <a:rPr lang="en-US" sz="2400" kern="0" dirty="0">
                <a:solidFill>
                  <a:sysClr val="windowText" lastClr="000000"/>
                </a:solidFill>
                <a:latin typeface="Arial" panose="020B0604020202020204" pitchFamily="34" charset="0"/>
                <a:cs typeface="Arial" panose="020B0604020202020204" pitchFamily="34" charset="0"/>
              </a:rPr>
              <a:t>to share in any savings (or to determine the percentage of 	losses that must be made up).</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91439" y="6400800"/>
            <a:ext cx="1022179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prstClr val="black"/>
                </a:solidFill>
                <a:effectLst/>
                <a:uLnTx/>
                <a:uFillTx/>
                <a:latin typeface="Arial"/>
                <a:ea typeface="+mn-ea"/>
                <a:cs typeface="+mn-cs"/>
              </a:rPr>
              <a:t>Source: New York State Department of Health Medicaid Redesign Team. A Path Towards Value Based Payment, New York State Roadmap for Medicaid Payment Reform.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NYS DOH VBP website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Link</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050" b="0" i="1" u="none" strike="noStrike" kern="0" cap="none" spc="0" normalizeH="0" baseline="0" noProof="0" dirty="0">
                <a:ln>
                  <a:noFill/>
                </a:ln>
                <a:solidFill>
                  <a:prstClr val="black"/>
                </a:solidFill>
                <a:effectLst/>
                <a:uLnTx/>
                <a:uFillTx/>
                <a:latin typeface="Arial"/>
                <a:ea typeface="+mn-ea"/>
                <a:cs typeface="+mn-cs"/>
              </a:rPr>
              <a:t> June 2016 updated version approved by CMS March 2017.</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229FA-BA79-4B40-91A2-65580036BAE7}"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2951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3192"/>
            <a:ext cx="9184758" cy="1052434"/>
          </a:xfrm>
        </p:spPr>
        <p:txBody>
          <a:bodyPr>
            <a:normAutofit/>
          </a:bodyPr>
          <a:lstStyle/>
          <a:p>
            <a:pPr marL="12700" marR="5080" lvl="0">
              <a:lnSpc>
                <a:spcPts val="3450"/>
              </a:lnSpc>
              <a:spcBef>
                <a:spcPts val="0"/>
              </a:spcBef>
              <a:defRPr/>
            </a:pPr>
            <a:r>
              <a:rPr lang="en-US" dirty="0"/>
              <a:t>Target Budget Setting Components are Flexible</a:t>
            </a:r>
            <a:endParaRPr lang="en-US" dirty="0">
              <a:solidFill>
                <a:prstClr val="black"/>
              </a:solidFill>
              <a:cs typeface="Arial"/>
            </a:endParaRPr>
          </a:p>
        </p:txBody>
      </p:sp>
      <p:sp>
        <p:nvSpPr>
          <p:cNvPr id="4" name="Slide Number Placeholder 3"/>
          <p:cNvSpPr>
            <a:spLocks noGrp="1"/>
          </p:cNvSpPr>
          <p:nvPr>
            <p:ph type="sldNum" sz="quarter" idx="12"/>
          </p:nvPr>
        </p:nvSpPr>
        <p:spPr/>
        <p:txBody>
          <a:bodyPr/>
          <a:lstStyle/>
          <a:p>
            <a:fld id="{CCC229FA-BA79-4B40-91A2-65580036BAE7}" type="slidenum">
              <a:rPr lang="en-US" smtClean="0"/>
              <a:pPr/>
              <a:t>5</a:t>
            </a:fld>
            <a:endParaRPr lang="en-US" dirty="0"/>
          </a:p>
        </p:txBody>
      </p:sp>
      <p:sp>
        <p:nvSpPr>
          <p:cNvPr id="35" name="Rectangle 34"/>
          <p:cNvSpPr/>
          <p:nvPr/>
        </p:nvSpPr>
        <p:spPr>
          <a:xfrm>
            <a:off x="9741877" y="5811715"/>
            <a:ext cx="2450124" cy="1046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ctangle 35"/>
          <p:cNvSpPr/>
          <p:nvPr/>
        </p:nvSpPr>
        <p:spPr>
          <a:xfrm>
            <a:off x="0" y="2228314"/>
            <a:ext cx="12192001" cy="45299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p:cNvSpPr/>
          <p:nvPr/>
        </p:nvSpPr>
        <p:spPr>
          <a:xfrm>
            <a:off x="9355415" y="2384178"/>
            <a:ext cx="2336402" cy="2326800"/>
          </a:xfrm>
          <a:prstGeom prst="ellipse">
            <a:avLst/>
          </a:prstGeom>
          <a:solidFill>
            <a:schemeClr val="bg1"/>
          </a:solid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38" name="Oval 37"/>
          <p:cNvSpPr/>
          <p:nvPr/>
        </p:nvSpPr>
        <p:spPr>
          <a:xfrm>
            <a:off x="467590" y="2391902"/>
            <a:ext cx="2336402" cy="2326800"/>
          </a:xfrm>
          <a:prstGeom prst="ellipse">
            <a:avLst/>
          </a:prstGeom>
          <a:solidFill>
            <a:schemeClr val="bg1"/>
          </a:solid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39" name="Oval 38"/>
          <p:cNvSpPr/>
          <p:nvPr/>
        </p:nvSpPr>
        <p:spPr>
          <a:xfrm>
            <a:off x="3430020" y="2419508"/>
            <a:ext cx="2336402" cy="2326800"/>
          </a:xfrm>
          <a:prstGeom prst="ellipse">
            <a:avLst/>
          </a:prstGeom>
          <a:solidFill>
            <a:schemeClr val="bg1"/>
          </a:solid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70" name="Rectangle 69"/>
          <p:cNvSpPr/>
          <p:nvPr/>
        </p:nvSpPr>
        <p:spPr>
          <a:xfrm>
            <a:off x="9643116" y="3130135"/>
            <a:ext cx="176099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Performance Adjustment</a:t>
            </a:r>
          </a:p>
        </p:txBody>
      </p:sp>
      <p:cxnSp>
        <p:nvCxnSpPr>
          <p:cNvPr id="71" name="Straight Connector 70"/>
          <p:cNvCxnSpPr/>
          <p:nvPr/>
        </p:nvCxnSpPr>
        <p:spPr>
          <a:xfrm>
            <a:off x="2" y="2222851"/>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015" y="6758240"/>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13185" y="3165863"/>
            <a:ext cx="179628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Baseline Setting</a:t>
            </a:r>
          </a:p>
        </p:txBody>
      </p:sp>
      <p:pic>
        <p:nvPicPr>
          <p:cNvPr id="74" name="Picture 6" descr="Money Graph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380" y="2407868"/>
            <a:ext cx="685719" cy="685719"/>
          </a:xfrm>
          <a:prstGeom prst="rect">
            <a:avLst/>
          </a:prstGeom>
          <a:noFill/>
          <a:extLst>
            <a:ext uri="{909E8E84-426E-40DD-AFC4-6F175D3DCCD1}">
              <a14:hiddenFill xmlns:a14="http://schemas.microsoft.com/office/drawing/2010/main">
                <a:solidFill>
                  <a:srgbClr val="FFFFFF"/>
                </a:solidFill>
              </a14:hiddenFill>
            </a:ext>
          </a:extLst>
        </p:spPr>
      </p:pic>
      <p:sp>
        <p:nvSpPr>
          <p:cNvPr id="75" name="Oval 74"/>
          <p:cNvSpPr/>
          <p:nvPr/>
        </p:nvSpPr>
        <p:spPr>
          <a:xfrm>
            <a:off x="6442773" y="2419508"/>
            <a:ext cx="2336402" cy="2326800"/>
          </a:xfrm>
          <a:prstGeom prst="ellipse">
            <a:avLst/>
          </a:prstGeom>
          <a:solidFill>
            <a:schemeClr val="bg1"/>
          </a:solid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76" name="Rectangle 75"/>
          <p:cNvSpPr/>
          <p:nvPr/>
        </p:nvSpPr>
        <p:spPr>
          <a:xfrm>
            <a:off x="3594643" y="3166061"/>
            <a:ext cx="204520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Trend</a:t>
            </a:r>
            <a:br>
              <a:rPr kumimoji="0" lang="en-US" sz="2000" b="1" i="0" u="none" strike="noStrike" kern="1200" cap="none" spc="0" normalizeH="0" baseline="0" noProof="0" dirty="0">
                <a:ln>
                  <a:noFill/>
                </a:ln>
                <a:solidFill>
                  <a:prstClr val="black"/>
                </a:solidFill>
                <a:effectLst/>
                <a:uLnTx/>
                <a:uFillTx/>
                <a:latin typeface="Arial"/>
                <a:ea typeface="+mn-ea"/>
                <a:cs typeface="+mn-cs"/>
              </a:rPr>
            </a:br>
            <a:r>
              <a:rPr kumimoji="0" lang="en-US" sz="2000" b="1" i="0" u="none" strike="noStrike" kern="1200" cap="none" spc="0" normalizeH="0" baseline="0" noProof="0" dirty="0">
                <a:ln>
                  <a:noFill/>
                </a:ln>
                <a:solidFill>
                  <a:prstClr val="black"/>
                </a:solidFill>
                <a:effectLst/>
                <a:uLnTx/>
                <a:uFillTx/>
                <a:latin typeface="Arial"/>
                <a:ea typeface="+mn-ea"/>
                <a:cs typeface="+mn-cs"/>
              </a:rPr>
              <a:t>Determination</a:t>
            </a:r>
          </a:p>
        </p:txBody>
      </p:sp>
      <p:cxnSp>
        <p:nvCxnSpPr>
          <p:cNvPr id="77" name="Straight Connector 76"/>
          <p:cNvCxnSpPr>
            <a:stCxn id="38" idx="4"/>
            <a:endCxn id="78" idx="2"/>
          </p:cNvCxnSpPr>
          <p:nvPr/>
        </p:nvCxnSpPr>
        <p:spPr>
          <a:xfrm flipH="1">
            <a:off x="1587313" y="4718702"/>
            <a:ext cx="48478" cy="143912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467591" y="5388383"/>
            <a:ext cx="2239444" cy="769441"/>
          </a:xfrm>
          <a:prstGeom prst="roundRect">
            <a:avLst/>
          </a:prstGeom>
          <a:solidFill>
            <a:schemeClr val="accent1">
              <a:lumMod val="20000"/>
              <a:lumOff val="80000"/>
            </a:schemeClr>
          </a:solidFill>
          <a:ln w="28575" cmpd="sng">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79" name="Rectangle 78"/>
          <p:cNvSpPr/>
          <p:nvPr/>
        </p:nvSpPr>
        <p:spPr>
          <a:xfrm>
            <a:off x="466577" y="5379329"/>
            <a:ext cx="222832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a:ea typeface="+mn-ea"/>
                <a:cs typeface="+mn-cs"/>
              </a:rPr>
              <a:t>Guideline</a:t>
            </a:r>
            <a:r>
              <a:rPr kumimoji="0" lang="en-US" sz="1200" b="1" i="0" u="none" strike="noStrike" kern="1200" cap="none" spc="0" normalizeH="0" baseline="0" noProof="0" dirty="0">
                <a:ln>
                  <a:noFill/>
                </a:ln>
                <a:solidFill>
                  <a:prstClr val="black"/>
                </a:solidFill>
                <a:effectLst/>
                <a:uLnTx/>
                <a:uFillTx/>
                <a:latin typeface="Arial"/>
                <a:ea typeface="+mn-ea"/>
                <a:cs typeface="+mn-cs"/>
              </a:rPr>
              <a:t>: Historic claims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3 year look back. Recent years are weighted more.</a:t>
            </a:r>
          </a:p>
        </p:txBody>
      </p:sp>
      <p:sp>
        <p:nvSpPr>
          <p:cNvPr id="80" name="Rectangle 79"/>
          <p:cNvSpPr/>
          <p:nvPr/>
        </p:nvSpPr>
        <p:spPr>
          <a:xfrm>
            <a:off x="6699907" y="3178761"/>
            <a:ext cx="182213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Risk Adjustment</a:t>
            </a:r>
          </a:p>
        </p:txBody>
      </p:sp>
      <p:pic>
        <p:nvPicPr>
          <p:cNvPr id="81" name="Picture 2" descr="health care shiel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609" y="2275662"/>
            <a:ext cx="740637" cy="74063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growth statistics icon"/>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91448" y="2429941"/>
            <a:ext cx="586288" cy="586288"/>
          </a:xfrm>
          <a:prstGeom prst="rect">
            <a:avLst/>
          </a:prstGeom>
          <a:noFill/>
          <a:extLst>
            <a:ext uri="{909E8E84-426E-40DD-AFC4-6F175D3DCCD1}">
              <a14:hiddenFill xmlns:a14="http://schemas.microsoft.com/office/drawing/2010/main">
                <a:solidFill>
                  <a:srgbClr val="FFFFFF"/>
                </a:solidFill>
              </a14:hiddenFill>
            </a:ext>
          </a:extLst>
        </p:spPr>
      </p:pic>
      <p:sp>
        <p:nvSpPr>
          <p:cNvPr id="83" name="Rounded Rectangle 82"/>
          <p:cNvSpPr/>
          <p:nvPr/>
        </p:nvSpPr>
        <p:spPr>
          <a:xfrm>
            <a:off x="9573151" y="5397527"/>
            <a:ext cx="1967069" cy="1255138"/>
          </a:xfrm>
          <a:prstGeom prst="roundRect">
            <a:avLst/>
          </a:prstGeom>
          <a:solidFill>
            <a:schemeClr val="accent1">
              <a:lumMod val="20000"/>
              <a:lumOff val="80000"/>
            </a:schemeClr>
          </a:solidFill>
          <a:ln w="28575" cmpd="sng">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84" name="Rectangle 83"/>
          <p:cNvSpPr/>
          <p:nvPr/>
        </p:nvSpPr>
        <p:spPr>
          <a:xfrm>
            <a:off x="9535087" y="5418289"/>
            <a:ext cx="1957605"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a:ea typeface="+mn-ea"/>
                <a:cs typeface="+mn-cs"/>
              </a:rPr>
              <a:t>Guideline:</a:t>
            </a:r>
            <a:r>
              <a:rPr kumimoji="0" lang="en-US" sz="1200" b="1" i="0" u="none" strike="noStrike" kern="1200" cap="none" spc="0" normalizeH="0" baseline="0" noProof="0" dirty="0">
                <a:ln>
                  <a:noFill/>
                </a:ln>
                <a:solidFill>
                  <a:prstClr val="black"/>
                </a:solidFill>
                <a:effectLst/>
                <a:uLnTx/>
                <a:uFillTx/>
                <a:latin typeface="Arial"/>
                <a:ea typeface="+mn-ea"/>
                <a:cs typeface="+mn-cs"/>
              </a:rPr>
              <a:t> Performance Adjustments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(Efficiency /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Adjustment to target budget with combined range of -6% to 6% for quality and efficiency.</a:t>
            </a:r>
          </a:p>
        </p:txBody>
      </p:sp>
      <p:pic>
        <p:nvPicPr>
          <p:cNvPr id="85" name="Picture 36" descr="C:\Users\NIpakchi\Desktop\icons\Action-remove-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5046" y="2681734"/>
            <a:ext cx="282205" cy="28220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37" descr="C:\Users\NIpakchi\Desktop\icons\Actions-dialog-ok-apply-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35536" y="2205679"/>
            <a:ext cx="365110" cy="36511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orang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3251" y="2405980"/>
            <a:ext cx="396686" cy="39668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Appl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2967" y="2401772"/>
            <a:ext cx="387633" cy="387633"/>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Arrow Connector 88"/>
          <p:cNvCxnSpPr/>
          <p:nvPr/>
        </p:nvCxnSpPr>
        <p:spPr>
          <a:xfrm>
            <a:off x="6582011" y="2583405"/>
            <a:ext cx="400763" cy="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550601" y="2713850"/>
            <a:ext cx="422649" cy="580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92" idx="2"/>
          </p:cNvCxnSpPr>
          <p:nvPr/>
        </p:nvCxnSpPr>
        <p:spPr>
          <a:xfrm>
            <a:off x="4586478" y="4760932"/>
            <a:ext cx="5780" cy="189173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2" name="Rounded Rectangle 91"/>
          <p:cNvSpPr/>
          <p:nvPr/>
        </p:nvSpPr>
        <p:spPr>
          <a:xfrm>
            <a:off x="3611812" y="5430613"/>
            <a:ext cx="1960891" cy="1222052"/>
          </a:xfrm>
          <a:prstGeom prst="roundRect">
            <a:avLst/>
          </a:prstGeom>
          <a:solidFill>
            <a:schemeClr val="accent1">
              <a:lumMod val="20000"/>
              <a:lumOff val="80000"/>
            </a:schemeClr>
          </a:solidFill>
          <a:ln w="28575" cmpd="sng">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93" name="Rectangle 92"/>
          <p:cNvSpPr/>
          <p:nvPr/>
        </p:nvSpPr>
        <p:spPr>
          <a:xfrm>
            <a:off x="3663872" y="5421559"/>
            <a:ext cx="1879445" cy="123110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a:ea typeface="+mn-ea"/>
                <a:cs typeface="+mn-cs"/>
              </a:rPr>
              <a:t>Guideline</a:t>
            </a:r>
            <a:r>
              <a:rPr kumimoji="0" lang="en-US" sz="1200" b="1" i="0" u="none" strike="noStrike" kern="1200" cap="none" spc="0" normalizeH="0" baseline="0" noProof="0" dirty="0">
                <a:ln>
                  <a:noFill/>
                </a:ln>
                <a:solidFill>
                  <a:prstClr val="black"/>
                </a:solidFill>
                <a:effectLst/>
                <a:uLnTx/>
                <a:uFillTx/>
                <a:latin typeface="Arial"/>
                <a:ea typeface="+mn-ea"/>
                <a:cs typeface="+mn-cs"/>
              </a:rPr>
              <a:t>: Growth Trend</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1 year look back weighted evenly by two factors: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VBP contractor specific growth trend (50%)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regional growth rate (50%)</a:t>
            </a:r>
          </a:p>
        </p:txBody>
      </p:sp>
      <p:cxnSp>
        <p:nvCxnSpPr>
          <p:cNvPr id="94" name="Straight Connector 93"/>
          <p:cNvCxnSpPr>
            <a:endCxn id="95" idx="2"/>
          </p:cNvCxnSpPr>
          <p:nvPr/>
        </p:nvCxnSpPr>
        <p:spPr>
          <a:xfrm>
            <a:off x="7647338" y="4770111"/>
            <a:ext cx="25896" cy="189173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6161953" y="5439792"/>
            <a:ext cx="3022561" cy="1222052"/>
          </a:xfrm>
          <a:prstGeom prst="roundRect">
            <a:avLst/>
          </a:prstGeom>
          <a:solidFill>
            <a:schemeClr val="accent1">
              <a:lumMod val="20000"/>
              <a:lumOff val="80000"/>
            </a:schemeClr>
          </a:solidFill>
          <a:ln w="28575" cmpd="sng">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96" name="Rectangle 95"/>
          <p:cNvSpPr/>
          <p:nvPr/>
        </p:nvSpPr>
        <p:spPr>
          <a:xfrm>
            <a:off x="6162967" y="5527134"/>
            <a:ext cx="3062337" cy="123110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a:ea typeface="+mn-ea"/>
                <a:cs typeface="+mn-cs"/>
              </a:rPr>
              <a:t>Guideline</a:t>
            </a:r>
            <a:r>
              <a:rPr kumimoji="0" lang="en-US" sz="1200" b="1" i="0" u="none" strike="noStrike" kern="1200" cap="none" spc="0" normalizeH="0" baseline="0" noProof="0" dirty="0">
                <a:ln>
                  <a:noFill/>
                </a:ln>
                <a:solidFill>
                  <a:prstClr val="black"/>
                </a:solidFill>
                <a:effectLst/>
                <a:uLnTx/>
                <a:uFillTx/>
                <a:latin typeface="Arial"/>
                <a:ea typeface="+mn-ea"/>
                <a:cs typeface="+mn-cs"/>
              </a:rPr>
              <a:t>: Risk Adjustment Factor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TCGP = 3M CRG methodology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Subpopulations = risk adjustment methodology used for Plan rate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Bundles of Care (IPC, Maternity) = </a:t>
            </a:r>
            <a:r>
              <a:rPr kumimoji="0" lang="en-US" sz="1000" b="0" i="1" u="none" strike="noStrike" kern="1200" cap="none" spc="0" normalizeH="0" baseline="0" noProof="0" dirty="0" err="1">
                <a:ln>
                  <a:noFill/>
                </a:ln>
                <a:solidFill>
                  <a:prstClr val="black"/>
                </a:solidFill>
                <a:effectLst/>
                <a:uLnTx/>
                <a:uFillTx/>
                <a:latin typeface="Arial"/>
                <a:ea typeface="+mn-ea"/>
                <a:cs typeface="+mn-cs"/>
              </a:rPr>
              <a:t>Altarum’s</a:t>
            </a:r>
            <a:r>
              <a:rPr kumimoji="0" lang="en-US" sz="1000" b="0" i="1" u="none" strike="noStrike" kern="1200" cap="none" spc="0" normalizeH="0" baseline="0" noProof="0" dirty="0">
                <a:ln>
                  <a:noFill/>
                </a:ln>
                <a:solidFill>
                  <a:prstClr val="black"/>
                </a:solidFill>
                <a:effectLst/>
                <a:uLnTx/>
                <a:uFillTx/>
                <a:latin typeface="Arial"/>
                <a:ea typeface="+mn-ea"/>
                <a:cs typeface="+mn-cs"/>
              </a:rPr>
              <a:t> episode severity adjustment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97" name="Rounded Rectangle 96"/>
          <p:cNvSpPr/>
          <p:nvPr/>
        </p:nvSpPr>
        <p:spPr>
          <a:xfrm>
            <a:off x="9643116" y="654571"/>
            <a:ext cx="2403354" cy="14023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The State does not mandate a specific methodology to be used to calculate a target budget for an arrangement. However, contracts should specify that a target budget will be used.</a:t>
            </a:r>
          </a:p>
        </p:txBody>
      </p:sp>
      <p:cxnSp>
        <p:nvCxnSpPr>
          <p:cNvPr id="98" name="Straight Connector 97"/>
          <p:cNvCxnSpPr>
            <a:endCxn id="83" idx="0"/>
          </p:cNvCxnSpPr>
          <p:nvPr/>
        </p:nvCxnSpPr>
        <p:spPr>
          <a:xfrm>
            <a:off x="10556685" y="4779255"/>
            <a:ext cx="1" cy="61827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9" name="Right Arrow 98"/>
          <p:cNvSpPr/>
          <p:nvPr/>
        </p:nvSpPr>
        <p:spPr>
          <a:xfrm>
            <a:off x="2934033" y="3428377"/>
            <a:ext cx="365760" cy="28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0" name="Right Arrow 99"/>
          <p:cNvSpPr/>
          <p:nvPr/>
        </p:nvSpPr>
        <p:spPr>
          <a:xfrm>
            <a:off x="5927553" y="3412178"/>
            <a:ext cx="365760" cy="28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1" name="Right Arrow 100"/>
          <p:cNvSpPr/>
          <p:nvPr/>
        </p:nvSpPr>
        <p:spPr>
          <a:xfrm>
            <a:off x="8915400" y="3423938"/>
            <a:ext cx="365760" cy="28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2" name="Rounded Rectangle 101"/>
          <p:cNvSpPr/>
          <p:nvPr/>
        </p:nvSpPr>
        <p:spPr>
          <a:xfrm>
            <a:off x="872480" y="1247505"/>
            <a:ext cx="8171097" cy="8928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503278"/>
                </a:solidFill>
                <a:effectLst/>
                <a:uLnTx/>
                <a:uFillTx/>
                <a:latin typeface="Arial"/>
                <a:ea typeface="+mn-ea"/>
                <a:cs typeface="+mn-cs"/>
              </a:rPr>
              <a:t>The VBP Roadmap outlines a recommended, but not required, method to establish a target budget.</a:t>
            </a:r>
          </a:p>
        </p:txBody>
      </p:sp>
    </p:spTree>
    <p:extLst>
      <p:ext uri="{BB962C8B-B14F-4D97-AF65-F5344CB8AC3E}">
        <p14:creationId xmlns:p14="http://schemas.microsoft.com/office/powerpoint/2010/main" val="408674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199" y="640080"/>
            <a:ext cx="11504141" cy="105243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rgbClr val="50327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03278"/>
                </a:solidFill>
                <a:effectLst/>
                <a:uLnTx/>
                <a:uFillTx/>
                <a:latin typeface="Arial" panose="020B0604020202020204" pitchFamily="34" charset="0"/>
                <a:ea typeface="+mj-ea"/>
                <a:cs typeface="Arial" panose="020B0604020202020204" pitchFamily="34" charset="0"/>
              </a:rPr>
              <a:t>Upside and Down Side (risk-sharing) Arrangements (Guideline)</a:t>
            </a:r>
          </a:p>
        </p:txBody>
      </p:sp>
      <p:sp>
        <p:nvSpPr>
          <p:cNvPr id="20" name="TextBox 19"/>
          <p:cNvSpPr txBox="1"/>
          <p:nvPr/>
        </p:nvSpPr>
        <p:spPr>
          <a:xfrm>
            <a:off x="727276" y="1896414"/>
            <a:ext cx="10555701" cy="366254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While VBP encourages efficiency, </a:t>
            </a:r>
            <a:r>
              <a:rPr kumimoji="0" lang="en-US" sz="24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quality</a:t>
            </a: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is paramount!</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No savings will be earned without meeting minimum quality thresholds.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kern="0" dirty="0">
              <a:solidFill>
                <a:sysClr val="windowText" lastClr="00000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0" dirty="0">
                <a:solidFill>
                  <a:sysClr val="windowText" lastClr="000000"/>
                </a:solidFill>
                <a:latin typeface="Arial" panose="020B0604020202020204" pitchFamily="34" charset="0"/>
                <a:cs typeface="Arial" panose="020B0604020202020204" pitchFamily="34" charset="0"/>
              </a:rPr>
              <a:t>NY State Medicaid’s CMS-approved VBP Roadmap recommends that 50% of Pay-for-Performance (P4P) measures should be “passed” to qualify for any shared savings or to determine the proportion of any losses to be shared.</a:t>
            </a:r>
          </a:p>
          <a:p>
            <a:pPr marL="800100" lvl="1" indent="-342900">
              <a:buFont typeface="Arial" panose="020B0604020202020204" pitchFamily="34" charset="0"/>
              <a:buChar char="•"/>
              <a:defRPr/>
            </a:pP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Other measures are required to be reported (Pay-for-Reporting (P4R)), but are not used for performance payments.</a:t>
            </a:r>
          </a:p>
        </p:txBody>
      </p:sp>
      <p:sp>
        <p:nvSpPr>
          <p:cNvPr id="21" name="TextBox 20"/>
          <p:cNvSpPr txBox="1"/>
          <p:nvPr/>
        </p:nvSpPr>
        <p:spPr>
          <a:xfrm>
            <a:off x="91439" y="6400800"/>
            <a:ext cx="1022179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prstClr val="black"/>
                </a:solidFill>
                <a:effectLst/>
                <a:uLnTx/>
                <a:uFillTx/>
                <a:latin typeface="Arial"/>
                <a:ea typeface="+mn-ea"/>
                <a:cs typeface="+mn-cs"/>
              </a:rPr>
              <a:t>Source: New York State Department of Health Medicaid Redesign Team. A Path Towards Value Based Payment, New York State Roadmap for Medicaid Payment Reform.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NYS DOH VBP website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Link</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050" b="0" i="1" u="none" strike="noStrike" kern="0" cap="none" spc="0" normalizeH="0" baseline="0" noProof="0" dirty="0">
                <a:ln>
                  <a:noFill/>
                </a:ln>
                <a:solidFill>
                  <a:prstClr val="black"/>
                </a:solidFill>
                <a:effectLst/>
                <a:uLnTx/>
                <a:uFillTx/>
                <a:latin typeface="Arial"/>
                <a:ea typeface="+mn-ea"/>
                <a:cs typeface="+mn-cs"/>
              </a:rPr>
              <a:t> June 2016 updated version approved by CMS March 2017.</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229FA-BA79-4B40-91A2-65580036BAE7}"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1539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21982" y="533400"/>
            <a:ext cx="10515600" cy="444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50327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503278"/>
              </a:solidFill>
              <a:effectLst/>
              <a:uLnTx/>
              <a:uFillTx/>
              <a:latin typeface="Calibri Light"/>
              <a:ea typeface="+mj-ea"/>
              <a:cs typeface="+mj-cs"/>
            </a:endParaRPr>
          </a:p>
        </p:txBody>
      </p:sp>
      <p:sp>
        <p:nvSpPr>
          <p:cNvPr id="17" name="Title 7"/>
          <p:cNvSpPr>
            <a:spLocks noGrp="1"/>
          </p:cNvSpPr>
          <p:nvPr>
            <p:ph type="title"/>
          </p:nvPr>
        </p:nvSpPr>
        <p:spPr>
          <a:xfrm>
            <a:off x="475488" y="452628"/>
            <a:ext cx="11424882" cy="953155"/>
          </a:xfrm>
        </p:spPr>
        <p:txBody>
          <a:bodyPr>
            <a:noAutofit/>
          </a:bodyPr>
          <a:lstStyle/>
          <a:p>
            <a:r>
              <a:rPr lang="en-US" sz="3200" dirty="0">
                <a:solidFill>
                  <a:srgbClr val="503278"/>
                </a:solidFill>
                <a:latin typeface="Arial" panose="020B0604020202020204" pitchFamily="34" charset="0"/>
                <a:cs typeface="Arial" panose="020B0604020202020204" pitchFamily="34" charset="0"/>
              </a:rPr>
              <a:t>VBP Levels in New York State</a:t>
            </a:r>
          </a:p>
        </p:txBody>
      </p:sp>
      <p:sp>
        <p:nvSpPr>
          <p:cNvPr id="19" name="Text Placeholder 2"/>
          <p:cNvSpPr txBox="1">
            <a:spLocks/>
          </p:cNvSpPr>
          <p:nvPr/>
        </p:nvSpPr>
        <p:spPr>
          <a:xfrm>
            <a:off x="330200" y="904075"/>
            <a:ext cx="10769600" cy="4716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endParaRPr lang="en-US" sz="2000" kern="0" dirty="0">
              <a:solidFill>
                <a:sysClr val="windowText" lastClr="000000"/>
              </a:solidFill>
            </a:endParaRPr>
          </a:p>
          <a:p>
            <a:pPr>
              <a:lnSpc>
                <a:spcPct val="100000"/>
              </a:lnSpc>
              <a:buFont typeface="Wingdings" panose="05000000000000000000" pitchFamily="2" charset="2"/>
              <a:buChar char="ü"/>
              <a:defRPr/>
            </a:pPr>
            <a:r>
              <a:rPr lang="en-US" sz="2000" b="1" kern="0" dirty="0">
                <a:solidFill>
                  <a:sysClr val="windowText" lastClr="000000"/>
                </a:solidFill>
              </a:rPr>
              <a:t>No financial risk to providers in Upside Only arrangements (Level1)</a:t>
            </a:r>
          </a:p>
          <a:p>
            <a:pPr>
              <a:lnSpc>
                <a:spcPct val="100000"/>
              </a:lnSpc>
              <a:buFont typeface="Wingdings" panose="05000000000000000000" pitchFamily="2" charset="2"/>
              <a:buChar char="ü"/>
              <a:defRPr/>
            </a:pPr>
            <a:r>
              <a:rPr lang="en-US" sz="2000" b="1" dirty="0">
                <a:solidFill>
                  <a:prstClr val="black"/>
                </a:solidFill>
              </a:rPr>
              <a:t>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addition to choosing which integrated services</a:t>
            </a: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focus on, the MCOs and contractors can choose different levels of Value Based Payments: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73050" marR="0" lvl="2"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2720499536"/>
              </p:ext>
            </p:extLst>
          </p:nvPr>
        </p:nvGraphicFramePr>
        <p:xfrm>
          <a:off x="442915" y="2614465"/>
          <a:ext cx="11045952" cy="3471994"/>
        </p:xfrm>
        <a:graphic>
          <a:graphicData uri="http://schemas.openxmlformats.org/drawingml/2006/table">
            <a:tbl>
              <a:tblPr firstRow="1" firstCol="1" bandRow="1">
                <a:tableStyleId>{00A15C55-8517-42AA-B614-E9B94910E393}</a:tableStyleId>
              </a:tblPr>
              <a:tblGrid>
                <a:gridCol w="2129166">
                  <a:extLst>
                    <a:ext uri="{9D8B030D-6E8A-4147-A177-3AD203B41FA5}">
                      <a16:colId xmlns:a16="http://schemas.microsoft.com/office/drawing/2014/main" val="20000"/>
                    </a:ext>
                  </a:extLst>
                </a:gridCol>
                <a:gridCol w="3012994">
                  <a:extLst>
                    <a:ext uri="{9D8B030D-6E8A-4147-A177-3AD203B41FA5}">
                      <a16:colId xmlns:a16="http://schemas.microsoft.com/office/drawing/2014/main" val="20001"/>
                    </a:ext>
                  </a:extLst>
                </a:gridCol>
                <a:gridCol w="2815975">
                  <a:extLst>
                    <a:ext uri="{9D8B030D-6E8A-4147-A177-3AD203B41FA5}">
                      <a16:colId xmlns:a16="http://schemas.microsoft.com/office/drawing/2014/main" val="20002"/>
                    </a:ext>
                  </a:extLst>
                </a:gridCol>
                <a:gridCol w="3087817">
                  <a:extLst>
                    <a:ext uri="{9D8B030D-6E8A-4147-A177-3AD203B41FA5}">
                      <a16:colId xmlns:a16="http://schemas.microsoft.com/office/drawing/2014/main" val="20003"/>
                    </a:ext>
                  </a:extLst>
                </a:gridCol>
              </a:tblGrid>
              <a:tr h="885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50000"/>
                              <a:lumOff val="50000"/>
                            </a:schemeClr>
                          </a:solidFill>
                        </a:rPr>
                        <a:t>Level</a:t>
                      </a:r>
                      <a:r>
                        <a:rPr lang="en-US" sz="2400" baseline="0" dirty="0">
                          <a:solidFill>
                            <a:schemeClr val="tx1">
                              <a:lumMod val="50000"/>
                              <a:lumOff val="50000"/>
                            </a:schemeClr>
                          </a:solidFill>
                        </a:rPr>
                        <a:t> 0 VBP</a:t>
                      </a:r>
                      <a:endParaRPr lang="en-US" sz="2400" dirty="0">
                        <a:solidFill>
                          <a:schemeClr val="tx1">
                            <a:lumMod val="50000"/>
                            <a:lumOff val="50000"/>
                          </a:schemeClr>
                        </a:solidFill>
                      </a:endParaRPr>
                    </a:p>
                  </a:txBody>
                  <a:tcPr>
                    <a:solidFill>
                      <a:schemeClr val="bg2"/>
                    </a:solidFill>
                  </a:tcPr>
                </a:tc>
                <a:tc>
                  <a:txBody>
                    <a:bodyPr/>
                    <a:lstStyle/>
                    <a:p>
                      <a:r>
                        <a:rPr lang="en-US" sz="2400" dirty="0">
                          <a:solidFill>
                            <a:schemeClr val="tx1"/>
                          </a:solidFill>
                        </a:rPr>
                        <a:t>Level</a:t>
                      </a:r>
                      <a:r>
                        <a:rPr lang="en-US" sz="2400" baseline="0" dirty="0">
                          <a:solidFill>
                            <a:schemeClr val="tx1"/>
                          </a:solidFill>
                        </a:rPr>
                        <a:t> 1 VBP </a:t>
                      </a:r>
                      <a:endParaRPr lang="en-US" sz="2400" dirty="0">
                        <a:solidFill>
                          <a:schemeClr val="tx1"/>
                        </a:solidFill>
                      </a:endParaRPr>
                    </a:p>
                  </a:txBody>
                  <a:tcPr/>
                </a:tc>
                <a:tc>
                  <a:txBody>
                    <a:bodyPr/>
                    <a:lstStyle/>
                    <a:p>
                      <a:r>
                        <a:rPr lang="en-US" sz="2400" dirty="0">
                          <a:solidFill>
                            <a:schemeClr val="tx1"/>
                          </a:solidFill>
                        </a:rPr>
                        <a:t>Level</a:t>
                      </a:r>
                      <a:r>
                        <a:rPr lang="en-US" sz="2400" baseline="0" dirty="0">
                          <a:solidFill>
                            <a:schemeClr val="tx1"/>
                          </a:solidFill>
                        </a:rPr>
                        <a:t> 2 VBP</a:t>
                      </a:r>
                      <a:br>
                        <a:rPr lang="en-US" sz="2400" baseline="0" dirty="0">
                          <a:solidFill>
                            <a:schemeClr val="tx1"/>
                          </a:solidFill>
                        </a:rPr>
                      </a:br>
                      <a:endParaRPr lang="en-US" sz="2400" dirty="0">
                        <a:solidFill>
                          <a:schemeClr val="tx1"/>
                        </a:solidFill>
                      </a:endParaRPr>
                    </a:p>
                  </a:txBody>
                  <a:tcPr/>
                </a:tc>
                <a:tc>
                  <a:txBody>
                    <a:bodyPr/>
                    <a:lstStyle/>
                    <a:p>
                      <a:r>
                        <a:rPr lang="en-US" sz="2400" dirty="0">
                          <a:solidFill>
                            <a:schemeClr val="tx1"/>
                          </a:solidFill>
                        </a:rPr>
                        <a:t>Level</a:t>
                      </a:r>
                      <a:r>
                        <a:rPr lang="en-US" sz="2400" baseline="0" dirty="0">
                          <a:solidFill>
                            <a:schemeClr val="tx1"/>
                          </a:solidFill>
                        </a:rPr>
                        <a:t> 3 VBP </a:t>
                      </a:r>
                      <a:endParaRPr lang="en-US" sz="2400" b="0" dirty="0">
                        <a:solidFill>
                          <a:schemeClr val="tx1"/>
                        </a:solidFill>
                      </a:endParaRPr>
                    </a:p>
                  </a:txBody>
                  <a:tcPr/>
                </a:tc>
                <a:extLst>
                  <a:ext uri="{0D108BD9-81ED-4DB2-BD59-A6C34878D82A}">
                    <a16:rowId xmlns:a16="http://schemas.microsoft.com/office/drawing/2014/main" val="10000"/>
                  </a:ext>
                </a:extLst>
              </a:tr>
              <a:tr h="1285944">
                <a:tc>
                  <a:txBody>
                    <a:bodyPr/>
                    <a:lstStyle/>
                    <a:p>
                      <a:r>
                        <a:rPr lang="en-US" sz="1800" dirty="0">
                          <a:solidFill>
                            <a:schemeClr val="tx1">
                              <a:lumMod val="50000"/>
                              <a:lumOff val="50000"/>
                            </a:schemeClr>
                          </a:solidFill>
                        </a:rPr>
                        <a:t>FFS with bonus</a:t>
                      </a:r>
                      <a:r>
                        <a:rPr lang="en-US" sz="1800" baseline="0" dirty="0">
                          <a:solidFill>
                            <a:schemeClr val="tx1">
                              <a:lumMod val="50000"/>
                              <a:lumOff val="50000"/>
                            </a:schemeClr>
                          </a:solidFill>
                        </a:rPr>
                        <a:t> and/or withhold based on quality scores</a:t>
                      </a:r>
                      <a:endParaRPr lang="en-US" sz="1800" dirty="0">
                        <a:solidFill>
                          <a:schemeClr val="tx1">
                            <a:lumMod val="50000"/>
                            <a:lumOff val="50000"/>
                          </a:schemeClr>
                        </a:solidFill>
                      </a:endParaRPr>
                    </a:p>
                  </a:txBody>
                  <a:tcPr>
                    <a:solidFill>
                      <a:schemeClr val="bg1">
                        <a:lumMod val="95000"/>
                      </a:schemeClr>
                    </a:solidFill>
                  </a:tcPr>
                </a:tc>
                <a:tc>
                  <a:txBody>
                    <a:bodyPr/>
                    <a:lstStyle/>
                    <a:p>
                      <a:r>
                        <a:rPr lang="en-US" sz="1800" dirty="0"/>
                        <a:t>FFS with upside-only shared savings available</a:t>
                      </a:r>
                      <a:r>
                        <a:rPr lang="en-US" sz="1800" baseline="0" dirty="0"/>
                        <a:t> </a:t>
                      </a:r>
                      <a:r>
                        <a:rPr lang="en-US" sz="1800" b="1" baseline="0" dirty="0"/>
                        <a:t>when outcome scores are sufficient</a:t>
                      </a:r>
                    </a:p>
                  </a:txBody>
                  <a:tcPr/>
                </a:tc>
                <a:tc>
                  <a:txBody>
                    <a:bodyPr/>
                    <a:lstStyle/>
                    <a:p>
                      <a:r>
                        <a:rPr lang="en-US" sz="1800" dirty="0"/>
                        <a:t>FFS with risk sharing</a:t>
                      </a:r>
                      <a:r>
                        <a:rPr lang="en-US" sz="1800" baseline="0" dirty="0"/>
                        <a:t> </a:t>
                      </a:r>
                      <a:r>
                        <a:rPr lang="en-US" sz="1800" dirty="0"/>
                        <a:t>(upside available</a:t>
                      </a:r>
                      <a:r>
                        <a:rPr lang="en-US" sz="1800" baseline="0" dirty="0"/>
                        <a:t> </a:t>
                      </a:r>
                      <a:r>
                        <a:rPr lang="en-US" sz="1800" b="1" baseline="0" dirty="0"/>
                        <a:t>when outcome scores are sufficien</a:t>
                      </a:r>
                      <a:r>
                        <a:rPr lang="en-US" sz="1800" baseline="0" dirty="0"/>
                        <a:t>t)</a:t>
                      </a:r>
                      <a:endParaRPr lang="en-US" sz="1800" dirty="0"/>
                    </a:p>
                  </a:txBody>
                  <a:tcPr/>
                </a:tc>
                <a:tc>
                  <a:txBody>
                    <a:bodyPr/>
                    <a:lstStyle/>
                    <a:p>
                      <a:r>
                        <a:rPr lang="en-US" sz="1800" dirty="0"/>
                        <a:t>Prospective capitation PMPM or Bundle (</a:t>
                      </a:r>
                      <a:r>
                        <a:rPr lang="en-US" sz="1800" b="1" dirty="0"/>
                        <a:t>with</a:t>
                      </a:r>
                      <a:r>
                        <a:rPr lang="en-US" sz="1800" b="1" baseline="0" dirty="0"/>
                        <a:t> outcome-based component</a:t>
                      </a:r>
                      <a:r>
                        <a:rPr lang="en-US" sz="1800" baseline="0" dirty="0"/>
                        <a:t>)</a:t>
                      </a:r>
                      <a:endParaRPr lang="en-US" sz="1800" dirty="0"/>
                    </a:p>
                  </a:txBody>
                  <a:tcPr/>
                </a:tc>
                <a:extLst>
                  <a:ext uri="{0D108BD9-81ED-4DB2-BD59-A6C34878D82A}">
                    <a16:rowId xmlns:a16="http://schemas.microsoft.com/office/drawing/2014/main" val="10001"/>
                  </a:ext>
                </a:extLst>
              </a:tr>
              <a:tr h="285765">
                <a:tc>
                  <a:txBody>
                    <a:bodyPr/>
                    <a:lstStyle/>
                    <a:p>
                      <a:r>
                        <a:rPr lang="en-US" sz="1800" b="1" dirty="0">
                          <a:solidFill>
                            <a:schemeClr val="tx1">
                              <a:lumMod val="50000"/>
                              <a:lumOff val="50000"/>
                            </a:schemeClr>
                          </a:solidFill>
                        </a:rPr>
                        <a:t>FFS Payments </a:t>
                      </a:r>
                    </a:p>
                  </a:txBody>
                  <a:tcPr>
                    <a:solidFill>
                      <a:schemeClr val="bg1">
                        <a:lumMod val="95000"/>
                      </a:schemeClr>
                    </a:solidFill>
                  </a:tcPr>
                </a:tc>
                <a:tc>
                  <a:txBody>
                    <a:bodyPr/>
                    <a:lstStyle/>
                    <a:p>
                      <a:pPr algn="ctr"/>
                      <a:r>
                        <a:rPr lang="en-US" sz="1800" b="0" dirty="0"/>
                        <a:t>FFS Payments</a:t>
                      </a:r>
                      <a:r>
                        <a:rPr lang="en-US" sz="1800" b="0" baseline="0" dirty="0"/>
                        <a:t> </a:t>
                      </a:r>
                      <a:endParaRPr lang="en-US" sz="1800" b="0" dirty="0"/>
                    </a:p>
                  </a:txBody>
                  <a:tcPr/>
                </a:tc>
                <a:tc>
                  <a:txBody>
                    <a:bodyPr/>
                    <a:lstStyle/>
                    <a:p>
                      <a:pPr algn="ctr"/>
                      <a:r>
                        <a:rPr lang="en-US" sz="1800" b="0" dirty="0"/>
                        <a:t>FFS Payments </a:t>
                      </a:r>
                    </a:p>
                  </a:txBody>
                  <a:tcPr/>
                </a:tc>
                <a:tc>
                  <a:txBody>
                    <a:bodyPr/>
                    <a:lstStyle/>
                    <a:p>
                      <a:pPr algn="ctr"/>
                      <a:r>
                        <a:rPr lang="en-US" sz="1800" b="0" baseline="0" dirty="0"/>
                        <a:t>Prospective total budget payments </a:t>
                      </a:r>
                      <a:endParaRPr lang="en-US" sz="1800" b="0" dirty="0"/>
                    </a:p>
                  </a:txBody>
                  <a:tcPr/>
                </a:tc>
                <a:extLst>
                  <a:ext uri="{0D108BD9-81ED-4DB2-BD59-A6C34878D82A}">
                    <a16:rowId xmlns:a16="http://schemas.microsoft.com/office/drawing/2014/main" val="10002"/>
                  </a:ext>
                </a:extLst>
              </a:tr>
              <a:tr h="660097">
                <a:tc>
                  <a:txBody>
                    <a:bodyPr/>
                    <a:lstStyle/>
                    <a:p>
                      <a:r>
                        <a:rPr lang="en-US" sz="1800" dirty="0">
                          <a:solidFill>
                            <a:schemeClr val="tx1">
                              <a:lumMod val="50000"/>
                              <a:lumOff val="50000"/>
                            </a:schemeClr>
                          </a:solidFill>
                        </a:rPr>
                        <a:t>No Risk Sharing </a:t>
                      </a:r>
                    </a:p>
                  </a:txBody>
                  <a:tcPr anchor="ctr">
                    <a:solidFill>
                      <a:schemeClr val="bg1">
                        <a:lumMod val="95000"/>
                      </a:schemeClr>
                    </a:solidFill>
                  </a:tcPr>
                </a:tc>
                <a:tc>
                  <a:txBody>
                    <a:bodyPr/>
                    <a:lstStyle/>
                    <a:p>
                      <a:pPr algn="ctr"/>
                      <a:r>
                        <a:rPr lang="en-US" sz="1800" b="1" dirty="0">
                          <a:solidFill>
                            <a:schemeClr val="accent6">
                              <a:lumMod val="75000"/>
                            </a:schemeClr>
                          </a:solidFill>
                          <a:sym typeface="Wingdings" panose="05000000000000000000" pitchFamily="2" charset="2"/>
                        </a:rPr>
                        <a:t></a:t>
                      </a:r>
                      <a:r>
                        <a:rPr lang="en-US" sz="1800" b="1" baseline="0" dirty="0">
                          <a:solidFill>
                            <a:schemeClr val="accent6">
                              <a:lumMod val="75000"/>
                            </a:schemeClr>
                          </a:solidFill>
                          <a:sym typeface="Wingdings" panose="05000000000000000000" pitchFamily="2" charset="2"/>
                        </a:rPr>
                        <a:t> Upside Only</a:t>
                      </a:r>
                      <a:endParaRPr lang="en-US" sz="1800" b="1" dirty="0">
                        <a:solidFill>
                          <a:schemeClr val="accent6">
                            <a:lumMod val="75000"/>
                          </a:schemeClr>
                        </a:solidFill>
                      </a:endParaRPr>
                    </a:p>
                  </a:txBody>
                  <a:tcPr anchor="ct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á"/>
                        <a:tabLst/>
                        <a:defRPr/>
                      </a:pPr>
                      <a:r>
                        <a:rPr lang="en-US" sz="1800" b="1" kern="1200" baseline="0" dirty="0">
                          <a:solidFill>
                            <a:schemeClr val="accent6">
                              <a:lumMod val="75000"/>
                            </a:schemeClr>
                          </a:solidFill>
                          <a:latin typeface="+mn-lt"/>
                          <a:ea typeface="+mn-ea"/>
                          <a:cs typeface="+mn-cs"/>
                          <a:sym typeface="Wingdings" panose="05000000000000000000" pitchFamily="2" charset="2"/>
                        </a:rPr>
                        <a:t>Upside</a:t>
                      </a:r>
                      <a:r>
                        <a:rPr lang="en-US" sz="1800" dirty="0">
                          <a:sym typeface="Wingdings" panose="05000000000000000000" pitchFamily="2" charset="2"/>
                        </a:rPr>
                        <a:t> &amp;</a:t>
                      </a:r>
                      <a:r>
                        <a:rPr lang="en-US" sz="1800" baseline="0" dirty="0">
                          <a:sym typeface="Wingdings" panose="05000000000000000000" pitchFamily="2" charset="2"/>
                        </a:rPr>
                        <a:t> </a:t>
                      </a: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a:solidFill>
                            <a:srgbClr val="C00000"/>
                          </a:solidFill>
                          <a:sym typeface="Wingdings" panose="05000000000000000000" pitchFamily="2" charset="2"/>
                        </a:rPr>
                        <a:t> </a:t>
                      </a:r>
                      <a:r>
                        <a:rPr lang="en-US" sz="1800" b="1" kern="1200" dirty="0">
                          <a:solidFill>
                            <a:srgbClr val="C00000"/>
                          </a:solidFill>
                          <a:latin typeface="+mn-lt"/>
                          <a:ea typeface="+mn-ea"/>
                          <a:cs typeface="+mn-cs"/>
                          <a:sym typeface="Wingdings" panose="05000000000000000000" pitchFamily="2" charset="2"/>
                        </a:rPr>
                        <a:t>Downside</a:t>
                      </a:r>
                      <a:r>
                        <a:rPr lang="en-US" sz="1800" dirty="0">
                          <a:sym typeface="Wingdings" panose="05000000000000000000" pitchFamily="2" charset="2"/>
                        </a:rPr>
                        <a:t> </a:t>
                      </a:r>
                      <a:r>
                        <a:rPr lang="en-US" sz="1800" b="1" kern="1200" dirty="0">
                          <a:solidFill>
                            <a:srgbClr val="C00000"/>
                          </a:solidFill>
                          <a:latin typeface="+mn-lt"/>
                          <a:ea typeface="+mn-ea"/>
                          <a:cs typeface="+mn-cs"/>
                          <a:sym typeface="Wingdings" panose="05000000000000000000" pitchFamily="2" charset="2"/>
                        </a:rPr>
                        <a:t>Risk</a:t>
                      </a:r>
                      <a:r>
                        <a:rPr lang="en-US" sz="1800" dirty="0">
                          <a:sym typeface="Wingdings" panose="05000000000000000000" pitchFamily="2" charset="2"/>
                        </a:rPr>
                        <a:t> </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accent6">
                              <a:lumMod val="75000"/>
                            </a:schemeClr>
                          </a:solidFill>
                          <a:latin typeface="+mn-lt"/>
                          <a:ea typeface="+mn-ea"/>
                          <a:cs typeface="+mn-cs"/>
                          <a:sym typeface="Wingdings" panose="05000000000000000000" pitchFamily="2" charset="2"/>
                        </a:rPr>
                        <a:t></a:t>
                      </a:r>
                      <a:r>
                        <a:rPr lang="en-US" sz="1800" b="1" kern="1200" dirty="0">
                          <a:solidFill>
                            <a:srgbClr val="C00000"/>
                          </a:solidFill>
                          <a:latin typeface="+mn-lt"/>
                          <a:ea typeface="+mn-ea"/>
                          <a:cs typeface="+mn-cs"/>
                          <a:sym typeface="Wingdings" panose="05000000000000000000" pitchFamily="2" charset="2"/>
                        </a:rPr>
                        <a:t> </a:t>
                      </a:r>
                      <a:r>
                        <a:rPr lang="en-US" sz="1800" b="1" kern="1200" baseline="0" dirty="0">
                          <a:solidFill>
                            <a:schemeClr val="accent6">
                              <a:lumMod val="75000"/>
                            </a:schemeClr>
                          </a:solidFill>
                          <a:latin typeface="+mn-lt"/>
                          <a:ea typeface="+mn-ea"/>
                          <a:cs typeface="+mn-cs"/>
                          <a:sym typeface="Wingdings" panose="05000000000000000000" pitchFamily="2" charset="2"/>
                        </a:rPr>
                        <a:t>Upside</a:t>
                      </a:r>
                      <a:r>
                        <a:rPr lang="en-US" sz="1800" dirty="0">
                          <a:sym typeface="Wingdings" panose="05000000000000000000" pitchFamily="2" charset="2"/>
                        </a:rPr>
                        <a:t> &amp;</a:t>
                      </a:r>
                      <a:r>
                        <a:rPr lang="en-US" sz="1800" baseline="0" dirty="0">
                          <a:sym typeface="Wingdings" panose="05000000000000000000" pitchFamily="2" charset="2"/>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C00000"/>
                          </a:solidFill>
                          <a:latin typeface="+mn-lt"/>
                          <a:ea typeface="+mn-ea"/>
                          <a:cs typeface="+mn-cs"/>
                          <a:sym typeface="Wingdings" panose="05000000000000000000" pitchFamily="2" charset="2"/>
                        </a:rPr>
                        <a:t> Downside</a:t>
                      </a:r>
                      <a:r>
                        <a:rPr lang="en-US" sz="1800" dirty="0">
                          <a:sym typeface="Wingdings" panose="05000000000000000000" pitchFamily="2" charset="2"/>
                        </a:rPr>
                        <a:t> </a:t>
                      </a:r>
                      <a:r>
                        <a:rPr lang="en-US" sz="1800" b="1" kern="1200" dirty="0">
                          <a:solidFill>
                            <a:srgbClr val="C00000"/>
                          </a:solidFill>
                          <a:latin typeface="+mn-lt"/>
                          <a:ea typeface="+mn-ea"/>
                          <a:cs typeface="+mn-cs"/>
                          <a:sym typeface="Wingdings" panose="05000000000000000000" pitchFamily="2" charset="2"/>
                        </a:rPr>
                        <a:t>Risk</a:t>
                      </a:r>
                      <a:endParaRPr lang="en-US" sz="1800" b="1" kern="1200" dirty="0">
                        <a:solidFill>
                          <a:srgbClr val="C00000"/>
                        </a:solidFill>
                        <a:latin typeface="+mn-lt"/>
                        <a:ea typeface="+mn-ea"/>
                        <a:cs typeface="+mn-cs"/>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13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11946" y="2047301"/>
            <a:ext cx="12080054" cy="1980597"/>
            <a:chOff x="-426468" y="2161050"/>
            <a:chExt cx="12247184" cy="1965915"/>
          </a:xfrm>
        </p:grpSpPr>
        <p:sp>
          <p:nvSpPr>
            <p:cNvPr id="18" name="Right Arrow 17"/>
            <p:cNvSpPr/>
            <p:nvPr/>
          </p:nvSpPr>
          <p:spPr>
            <a:xfrm>
              <a:off x="-191361" y="2161050"/>
              <a:ext cx="12012077" cy="1965915"/>
            </a:xfrm>
            <a:prstGeom prst="rightArrow">
              <a:avLst>
                <a:gd name="adj1" fmla="val 79146"/>
                <a:gd name="adj2" fmla="val 50000"/>
              </a:avLst>
            </a:prstGeom>
            <a:gradFill flip="none" rotWithShape="1">
              <a:gsLst>
                <a:gs pos="0">
                  <a:srgbClr val="F2B800"/>
                </a:gs>
                <a:gs pos="100000">
                  <a:srgbClr val="F2B800">
                    <a:tint val="44500"/>
                    <a:satMod val="160000"/>
                    <a:alpha val="0"/>
                  </a:srgbClr>
                </a:gs>
                <a:gs pos="100000">
                  <a:srgbClr val="F2B800">
                    <a:tint val="23500"/>
                    <a:satMod val="160000"/>
                  </a:srgbClr>
                </a:gs>
              </a:gsLst>
              <a:lin ang="10800000" scaled="1"/>
              <a:tileRect/>
            </a:gradFill>
            <a:ln w="25400" cap="flat" cmpd="sng" algn="ctr">
              <a:noFill/>
              <a:prstDash val="solid"/>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0" cap="none" spc="0" normalizeH="0" baseline="0" noProof="0" dirty="0">
                  <a:ln>
                    <a:noFill/>
                  </a:ln>
                  <a:solidFill>
                    <a:srgbClr val="5A336F"/>
                  </a:solidFill>
                  <a:effectLst/>
                  <a:uLnTx/>
                  <a:uFillTx/>
                  <a:latin typeface="Arial"/>
                  <a:ea typeface="+mn-ea"/>
                  <a:cs typeface="+mn-cs"/>
                </a:rPr>
                <a:t>New York State (NYS) Payment Reform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0" cap="none" spc="0" normalizeH="0" baseline="0" noProof="0" dirty="0">
                <a:ln>
                  <a:noFill/>
                </a:ln>
                <a:solidFill>
                  <a:srgbClr val="5A336F"/>
                </a:solidFill>
                <a:effectLst/>
                <a:uLnTx/>
                <a:uFillTx/>
                <a:latin typeface="Calibri"/>
                <a:ea typeface="+mn-ea"/>
                <a:cs typeface="+mn-cs"/>
              </a:endParaRPr>
            </a:p>
          </p:txBody>
        </p:sp>
        <p:sp>
          <p:nvSpPr>
            <p:cNvPr id="22" name="Right Arrow 21"/>
            <p:cNvSpPr/>
            <p:nvPr/>
          </p:nvSpPr>
          <p:spPr>
            <a:xfrm>
              <a:off x="-426468" y="2445365"/>
              <a:ext cx="6094434" cy="682645"/>
            </a:xfrm>
            <a:prstGeom prst="rightArrow">
              <a:avLst/>
            </a:prstGeom>
            <a:solidFill>
              <a:srgbClr val="B691B9"/>
            </a:solidFill>
            <a:ln w="25400" cap="flat" cmpd="sng" algn="ctr">
              <a:solidFill>
                <a:srgbClr val="B691B9"/>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VBP Pilots</a:t>
              </a:r>
            </a:p>
          </p:txBody>
        </p:sp>
      </p:grpSp>
      <p:sp>
        <p:nvSpPr>
          <p:cNvPr id="23" name="Rectangle 22"/>
          <p:cNvSpPr/>
          <p:nvPr/>
        </p:nvSpPr>
        <p:spPr>
          <a:xfrm>
            <a:off x="535080" y="1400970"/>
            <a:ext cx="11121841" cy="646331"/>
          </a:xfrm>
          <a:prstGeom prst="rect">
            <a:avLst/>
          </a:prstGeom>
          <a:ln w="28575">
            <a:solidFill>
              <a:srgbClr val="FFC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improve population and individual health outcomes by creating a sustainable system through integrated care coordination and rewarding high value care delivery.</a:t>
            </a:r>
          </a:p>
        </p:txBody>
      </p:sp>
      <p:sp>
        <p:nvSpPr>
          <p:cNvPr id="28" name="Right Arrow 27"/>
          <p:cNvSpPr/>
          <p:nvPr/>
        </p:nvSpPr>
        <p:spPr>
          <a:xfrm>
            <a:off x="6056243" y="2877518"/>
            <a:ext cx="5600678" cy="854348"/>
          </a:xfrm>
          <a:prstGeom prst="rightArrow">
            <a:avLst/>
          </a:prstGeom>
          <a:solidFill>
            <a:srgbClr val="6F5091"/>
          </a:solidFill>
          <a:ln w="25400" cap="flat" cmpd="sng" algn="ctr">
            <a:solidFill>
              <a:srgbClr val="765884"/>
            </a:solidFill>
            <a:prstDash val="solid"/>
          </a:ln>
          <a:effectLst/>
        </p:spPr>
        <p:txBody>
          <a:bodyPr lIns="3657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Towards 80-90% of Value Based Payments to Providers</a:t>
            </a:r>
          </a:p>
        </p:txBody>
      </p:sp>
      <p:sp>
        <p:nvSpPr>
          <p:cNvPr id="29" name="5-Point Star 28"/>
          <p:cNvSpPr/>
          <p:nvPr/>
        </p:nvSpPr>
        <p:spPr>
          <a:xfrm>
            <a:off x="5638582" y="2891242"/>
            <a:ext cx="790918" cy="811249"/>
          </a:xfrm>
          <a:prstGeom prst="star5">
            <a:avLst/>
          </a:prstGeom>
          <a:solidFill>
            <a:srgbClr val="FFFF66"/>
          </a:solidFill>
          <a:ln>
            <a:solidFill>
              <a:srgbClr val="5A3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 name="Group 8"/>
          <p:cNvGrpSpPr/>
          <p:nvPr/>
        </p:nvGrpSpPr>
        <p:grpSpPr>
          <a:xfrm>
            <a:off x="3801722" y="3317514"/>
            <a:ext cx="1341782" cy="634837"/>
            <a:chOff x="1005248" y="3670202"/>
            <a:chExt cx="1221164" cy="634837"/>
          </a:xfrm>
        </p:grpSpPr>
        <p:sp>
          <p:nvSpPr>
            <p:cNvPr id="30" name="Flowchart: Extract 29"/>
            <p:cNvSpPr/>
            <p:nvPr/>
          </p:nvSpPr>
          <p:spPr>
            <a:xfrm rot="10800000">
              <a:off x="1148315" y="4040634"/>
              <a:ext cx="411873" cy="264405"/>
            </a:xfrm>
            <a:prstGeom prst="flowChartExtra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TextBox 30"/>
            <p:cNvSpPr txBox="1"/>
            <p:nvPr/>
          </p:nvSpPr>
          <p:spPr>
            <a:xfrm>
              <a:off x="1005248" y="3670202"/>
              <a:ext cx="12211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C00000"/>
                  </a:solidFill>
                  <a:effectLst/>
                  <a:uLnTx/>
                  <a:uFillTx/>
                  <a:latin typeface="Arial"/>
                  <a:ea typeface="+mn-ea"/>
                  <a:cs typeface="+mn-cs"/>
                </a:rPr>
                <a:t>Today</a:t>
              </a:r>
            </a:p>
          </p:txBody>
        </p:sp>
      </p:grpSp>
      <p:sp>
        <p:nvSpPr>
          <p:cNvPr id="16" name="TextBox 15"/>
          <p:cNvSpPr txBox="1"/>
          <p:nvPr/>
        </p:nvSpPr>
        <p:spPr>
          <a:xfrm>
            <a:off x="744494" y="4541507"/>
            <a:ext cx="21238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A336F"/>
                </a:solidFill>
                <a:effectLst/>
                <a:uLnTx/>
                <a:uFillTx/>
                <a:latin typeface="Arial"/>
                <a:ea typeface="+mn-ea"/>
                <a:cs typeface="+mn-cs"/>
              </a:rPr>
              <a:t>April 2017</a:t>
            </a:r>
          </a:p>
        </p:txBody>
      </p:sp>
      <p:sp>
        <p:nvSpPr>
          <p:cNvPr id="19" name="TextBox 18"/>
          <p:cNvSpPr txBox="1"/>
          <p:nvPr/>
        </p:nvSpPr>
        <p:spPr>
          <a:xfrm>
            <a:off x="3308676" y="4541507"/>
            <a:ext cx="24488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A336F"/>
                </a:solidFill>
                <a:effectLst/>
                <a:uLnTx/>
                <a:uFillTx/>
                <a:latin typeface="Arial"/>
                <a:ea typeface="+mn-ea"/>
                <a:cs typeface="+mn-cs"/>
              </a:rPr>
              <a:t>April 2018</a:t>
            </a:r>
          </a:p>
        </p:txBody>
      </p:sp>
      <p:sp>
        <p:nvSpPr>
          <p:cNvPr id="20" name="TextBox 19"/>
          <p:cNvSpPr txBox="1"/>
          <p:nvPr/>
        </p:nvSpPr>
        <p:spPr>
          <a:xfrm>
            <a:off x="6440678" y="4527587"/>
            <a:ext cx="24488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A336F"/>
                </a:solidFill>
                <a:effectLst/>
                <a:uLnTx/>
                <a:uFillTx/>
                <a:latin typeface="Arial"/>
                <a:ea typeface="+mn-ea"/>
                <a:cs typeface="+mn-cs"/>
              </a:rPr>
              <a:t>April 2019</a:t>
            </a:r>
          </a:p>
        </p:txBody>
      </p:sp>
      <p:sp>
        <p:nvSpPr>
          <p:cNvPr id="21" name="TextBox 20"/>
          <p:cNvSpPr txBox="1"/>
          <p:nvPr/>
        </p:nvSpPr>
        <p:spPr>
          <a:xfrm>
            <a:off x="9318837" y="4527587"/>
            <a:ext cx="24488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A336F"/>
                </a:solidFill>
                <a:effectLst/>
                <a:uLnTx/>
                <a:uFillTx/>
                <a:latin typeface="Arial"/>
                <a:ea typeface="+mn-ea"/>
                <a:cs typeface="+mn-cs"/>
              </a:rPr>
              <a:t>April 2020</a:t>
            </a:r>
          </a:p>
        </p:txBody>
      </p:sp>
      <p:sp>
        <p:nvSpPr>
          <p:cNvPr id="27" name="4-Point Star 26"/>
          <p:cNvSpPr/>
          <p:nvPr/>
        </p:nvSpPr>
        <p:spPr>
          <a:xfrm>
            <a:off x="2908288" y="4590255"/>
            <a:ext cx="348208" cy="27496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 name="4-Point Star 32"/>
          <p:cNvSpPr/>
          <p:nvPr/>
        </p:nvSpPr>
        <p:spPr>
          <a:xfrm>
            <a:off x="5919714" y="4590255"/>
            <a:ext cx="348208" cy="27496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4-Point Star 33"/>
          <p:cNvSpPr/>
          <p:nvPr/>
        </p:nvSpPr>
        <p:spPr>
          <a:xfrm>
            <a:off x="8888229" y="4570595"/>
            <a:ext cx="348208" cy="27496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TextBox 34"/>
          <p:cNvSpPr txBox="1"/>
          <p:nvPr/>
        </p:nvSpPr>
        <p:spPr>
          <a:xfrm>
            <a:off x="3354033" y="4932194"/>
            <a:ext cx="223100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a:ea typeface="+mn-ea"/>
                <a:cs typeface="+mn-cs"/>
              </a:rPr>
              <a:t>&gt;</a:t>
            </a:r>
            <a:r>
              <a:rPr kumimoji="0" lang="en-US" sz="1400" b="0" i="0" u="none" strike="noStrike" kern="1200" cap="none" spc="0" normalizeH="0" baseline="0" noProof="0" dirty="0">
                <a:ln>
                  <a:noFill/>
                </a:ln>
                <a:solidFill>
                  <a:prstClr val="black"/>
                </a:solidFill>
                <a:effectLst/>
                <a:uLnTx/>
                <a:uFillTx/>
                <a:latin typeface="Arial"/>
                <a:ea typeface="+mn-ea"/>
                <a:cs typeface="+mn-cs"/>
              </a:rPr>
              <a:t> 10% of total Managed Care Organization (MCO) expenditure in Level 1 VBP or above</a:t>
            </a:r>
          </a:p>
        </p:txBody>
      </p:sp>
      <p:sp>
        <p:nvSpPr>
          <p:cNvPr id="36" name="TextBox 35"/>
          <p:cNvSpPr txBox="1"/>
          <p:nvPr/>
        </p:nvSpPr>
        <p:spPr>
          <a:xfrm>
            <a:off x="6532361" y="4918274"/>
            <a:ext cx="223100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a:ea typeface="+mn-ea"/>
                <a:cs typeface="+mn-cs"/>
              </a:rPr>
              <a:t>&gt;</a:t>
            </a:r>
            <a:r>
              <a:rPr kumimoji="0" lang="en-US" sz="1400" b="0" i="0" u="none" strike="noStrike" kern="1200" cap="none" spc="0" normalizeH="0" baseline="0" noProof="0" dirty="0">
                <a:ln>
                  <a:noFill/>
                </a:ln>
                <a:solidFill>
                  <a:prstClr val="black"/>
                </a:solidFill>
                <a:effectLst/>
                <a:uLnTx/>
                <a:uFillTx/>
                <a:latin typeface="Arial"/>
                <a:ea typeface="+mn-ea"/>
                <a:cs typeface="+mn-cs"/>
              </a:rPr>
              <a:t> 50% of total MCO expenditure in Level 1 VBP or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a:ea typeface="+mn-ea"/>
                <a:cs typeface="+mn-cs"/>
              </a:rPr>
              <a:t>&gt;</a:t>
            </a:r>
            <a:r>
              <a:rPr kumimoji="0" lang="en-US" sz="1400" b="0" i="0" u="none" strike="noStrike" kern="1200" cap="none" spc="0" normalizeH="0" baseline="0" noProof="0" dirty="0">
                <a:ln>
                  <a:noFill/>
                </a:ln>
                <a:solidFill>
                  <a:prstClr val="black"/>
                </a:solidFill>
                <a:effectLst/>
                <a:uLnTx/>
                <a:uFillTx/>
                <a:latin typeface="Arial"/>
                <a:ea typeface="+mn-ea"/>
                <a:cs typeface="+mn-cs"/>
              </a:rPr>
              <a:t> 15% of total payments contracted in Level 2 or higher *</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TextBox 36"/>
          <p:cNvSpPr txBox="1"/>
          <p:nvPr/>
        </p:nvSpPr>
        <p:spPr>
          <a:xfrm>
            <a:off x="9318837" y="4918274"/>
            <a:ext cx="223100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80-90% of total MCO expenditure in Level 1 VBP or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a:ea typeface="+mn-ea"/>
                <a:cs typeface="+mn-cs"/>
              </a:rPr>
              <a:t>&gt;</a:t>
            </a:r>
            <a:r>
              <a:rPr kumimoji="0" lang="en-US" sz="1400" b="0" i="0" u="none" strike="noStrike" kern="1200" cap="none" spc="0" normalizeH="0" baseline="0" noProof="0" dirty="0">
                <a:ln>
                  <a:noFill/>
                </a:ln>
                <a:solidFill>
                  <a:prstClr val="black"/>
                </a:solidFill>
                <a:effectLst/>
                <a:uLnTx/>
                <a:uFillTx/>
                <a:latin typeface="Arial"/>
                <a:ea typeface="+mn-ea"/>
                <a:cs typeface="+mn-cs"/>
              </a:rPr>
              <a:t> 35% of total payments contracted in Level 2 or higher *</a:t>
            </a:r>
            <a:endParaRPr kumimoji="0" lang="en-US" sz="1400" b="0" i="0" u="sng"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p:cNvSpPr txBox="1"/>
          <p:nvPr/>
        </p:nvSpPr>
        <p:spPr>
          <a:xfrm>
            <a:off x="690897" y="4932194"/>
            <a:ext cx="223100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Performing Provider Systems (PPS) requested to submit growth plan outlining path to 80-90% VBP</a:t>
            </a:r>
          </a:p>
        </p:txBody>
      </p:sp>
      <p:sp>
        <p:nvSpPr>
          <p:cNvPr id="39" name="Rectangle 38"/>
          <p:cNvSpPr/>
          <p:nvPr/>
        </p:nvSpPr>
        <p:spPr>
          <a:xfrm>
            <a:off x="-54941" y="6600117"/>
            <a:ext cx="12246941"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 For goals relating to VBP level 2 and higher, calculation excludes partial capitation plans such as MLTC from this minimum target.</a:t>
            </a:r>
          </a:p>
        </p:txBody>
      </p:sp>
      <p:graphicFrame>
        <p:nvGraphicFramePr>
          <p:cNvPr id="41" name="Content Placeholder 1"/>
          <p:cNvGraphicFramePr>
            <a:graphicFrameLocks/>
          </p:cNvGraphicFramePr>
          <p:nvPr>
            <p:extLst/>
          </p:nvPr>
        </p:nvGraphicFramePr>
        <p:xfrm>
          <a:off x="111945" y="4027898"/>
          <a:ext cx="11892212" cy="370840"/>
        </p:xfrm>
        <a:graphic>
          <a:graphicData uri="http://schemas.openxmlformats.org/drawingml/2006/table">
            <a:tbl>
              <a:tblPr firstRow="1" bandRow="1">
                <a:tableStyleId>{5C22544A-7EE6-4342-B048-85BDC9FD1C3A}</a:tableStyleId>
              </a:tblPr>
              <a:tblGrid>
                <a:gridCol w="2973053">
                  <a:extLst>
                    <a:ext uri="{9D8B030D-6E8A-4147-A177-3AD203B41FA5}">
                      <a16:colId xmlns:a16="http://schemas.microsoft.com/office/drawing/2014/main" val="20001"/>
                    </a:ext>
                  </a:extLst>
                </a:gridCol>
                <a:gridCol w="2973053">
                  <a:extLst>
                    <a:ext uri="{9D8B030D-6E8A-4147-A177-3AD203B41FA5}">
                      <a16:colId xmlns:a16="http://schemas.microsoft.com/office/drawing/2014/main" val="20002"/>
                    </a:ext>
                  </a:extLst>
                </a:gridCol>
                <a:gridCol w="2973053">
                  <a:extLst>
                    <a:ext uri="{9D8B030D-6E8A-4147-A177-3AD203B41FA5}">
                      <a16:colId xmlns:a16="http://schemas.microsoft.com/office/drawing/2014/main" val="20003"/>
                    </a:ext>
                  </a:extLst>
                </a:gridCol>
                <a:gridCol w="2973053">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lt1"/>
                          </a:solidFill>
                        </a:rPr>
                        <a:t>2017</a:t>
                      </a:r>
                      <a:endParaRPr lang="en-US" sz="1400" b="1" i="1" dirty="0">
                        <a:solidFill>
                          <a:srgbClr val="5A336F"/>
                        </a:solidFill>
                      </a:endParaRPr>
                    </a:p>
                  </a:txBody>
                  <a:tcPr>
                    <a:solidFill>
                      <a:srgbClr val="765884"/>
                    </a:solidFill>
                  </a:tcPr>
                </a:tc>
                <a:tc>
                  <a:txBody>
                    <a:bodyPr/>
                    <a:lstStyle/>
                    <a:p>
                      <a:pPr algn="ctr"/>
                      <a:r>
                        <a:rPr lang="en-US" sz="1400" dirty="0"/>
                        <a:t>2018</a:t>
                      </a:r>
                    </a:p>
                  </a:txBody>
                  <a:tcPr>
                    <a:solidFill>
                      <a:srgbClr val="B691B9"/>
                    </a:solidFill>
                  </a:tcPr>
                </a:tc>
                <a:tc>
                  <a:txBody>
                    <a:bodyPr/>
                    <a:lstStyle/>
                    <a:p>
                      <a:pPr algn="ctr"/>
                      <a:r>
                        <a:rPr lang="en-US" sz="1400" dirty="0"/>
                        <a:t>2019</a:t>
                      </a:r>
                    </a:p>
                  </a:txBody>
                  <a:tcPr>
                    <a:solidFill>
                      <a:srgbClr val="765884"/>
                    </a:solidFill>
                  </a:tcPr>
                </a:tc>
                <a:tc>
                  <a:txBody>
                    <a:bodyPr/>
                    <a:lstStyle/>
                    <a:p>
                      <a:pPr algn="ctr"/>
                      <a:r>
                        <a:rPr lang="en-US" sz="1400" dirty="0"/>
                        <a:t>2020</a:t>
                      </a:r>
                    </a:p>
                  </a:txBody>
                  <a:tcPr>
                    <a:solidFill>
                      <a:srgbClr val="B691B9"/>
                    </a:solid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pPr lvl="0"/>
            <a:r>
              <a:rPr lang="en-US" kern="0" dirty="0">
                <a:cs typeface="Arial"/>
              </a:rPr>
              <a:t>VBP Transformation: Overall Goals and Timeline</a:t>
            </a:r>
            <a:br>
              <a:rPr lang="en-US" kern="0" dirty="0">
                <a:cs typeface="Arial"/>
              </a:rPr>
            </a:br>
            <a:endParaRPr lang="en-US" dirty="0"/>
          </a:p>
        </p:txBody>
      </p:sp>
    </p:spTree>
    <p:extLst>
      <p:ext uri="{BB962C8B-B14F-4D97-AF65-F5344CB8AC3E}">
        <p14:creationId xmlns:p14="http://schemas.microsoft.com/office/powerpoint/2010/main" val="12617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53800" y="146304"/>
            <a:ext cx="835152" cy="3383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229FA-BA79-4B40-91A2-65580036BAE7}" type="slidenum">
              <a:rPr kumimoji="0" lang="en-US"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1"/>
          <p:cNvSpPr>
            <a:spLocks noGrp="1"/>
          </p:cNvSpPr>
          <p:nvPr>
            <p:ph type="title"/>
          </p:nvPr>
        </p:nvSpPr>
        <p:spPr>
          <a:xfrm>
            <a:off x="1133302" y="3291638"/>
            <a:ext cx="7511532" cy="1052434"/>
          </a:xfrm>
        </p:spPr>
        <p:txBody>
          <a:bodyPr>
            <a:normAutofit/>
          </a:bodyPr>
          <a:lstStyle/>
          <a:p>
            <a:r>
              <a:rPr lang="en-US" sz="4000" dirty="0"/>
              <a:t>Maternity Care and VBP</a:t>
            </a:r>
          </a:p>
        </p:txBody>
      </p:sp>
    </p:spTree>
    <p:extLst>
      <p:ext uri="{BB962C8B-B14F-4D97-AF65-F5344CB8AC3E}">
        <p14:creationId xmlns:p14="http://schemas.microsoft.com/office/powerpoint/2010/main" val="1224673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03278"/>
        </a:solidFill>
        <a:ln>
          <a:noFill/>
        </a:ln>
      </a:spPr>
      <a:bodyPr rtlCol="0" anchor="ctr"/>
      <a:lstStyle>
        <a:defPPr algn="ctr">
          <a:defRPr dirty="0">
            <a:solidFill>
              <a:srgbClr val="F2B8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1686</Words>
  <Application>Microsoft Office PowerPoint</Application>
  <PresentationFormat>Widescreen</PresentationFormat>
  <Paragraphs>234</Paragraphs>
  <Slides>18</Slides>
  <Notes>8</Notes>
  <HiddenSlides>0</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18</vt:i4>
      </vt:variant>
    </vt:vector>
  </HeadingPairs>
  <TitlesOfParts>
    <vt:vector size="37" baseType="lpstr">
      <vt:lpstr>MS Mincho</vt:lpstr>
      <vt:lpstr>Arial</vt:lpstr>
      <vt:lpstr>Calibri</vt:lpstr>
      <vt:lpstr>Calibri Light</vt:lpstr>
      <vt:lpstr>Courier New</vt:lpstr>
      <vt:lpstr>Times New Roman</vt:lpstr>
      <vt:lpstr>Wingdings</vt:lpstr>
      <vt:lpstr>Office Theme</vt:lpstr>
      <vt:lpstr>2_Custom Design</vt:lpstr>
      <vt:lpstr>3_Custom Design</vt:lpstr>
      <vt:lpstr>4_Custom Design</vt:lpstr>
      <vt:lpstr>8_Custom Design</vt:lpstr>
      <vt:lpstr>Custom Design</vt:lpstr>
      <vt:lpstr>5_Custom Design</vt:lpstr>
      <vt:lpstr>1_Custom Design</vt:lpstr>
      <vt:lpstr>6_Custom Design</vt:lpstr>
      <vt:lpstr>7_Custom Design</vt:lpstr>
      <vt:lpstr>9_Custom Design</vt:lpstr>
      <vt:lpstr>think-cell Slide</vt:lpstr>
      <vt:lpstr>PowerPoint Presentation</vt:lpstr>
      <vt:lpstr>Delivery System Reform Incentive Payment (DSRIP) Program  Objectives</vt:lpstr>
      <vt:lpstr>How DSRIP &amp; Value Based Payment Programs (VBP) Relate</vt:lpstr>
      <vt:lpstr>PowerPoint Presentation</vt:lpstr>
      <vt:lpstr>Target Budget Setting Components are Flexible</vt:lpstr>
      <vt:lpstr>PowerPoint Presentation</vt:lpstr>
      <vt:lpstr>VBP Levels in New York State</vt:lpstr>
      <vt:lpstr>VBP Transformation: Overall Goals and Timeline </vt:lpstr>
      <vt:lpstr>Maternity Care and VBP</vt:lpstr>
      <vt:lpstr>VBP Arrangement Types</vt:lpstr>
      <vt:lpstr>Total Care for the General Population Goal: Improve population health through enhancing the quality of the total spectrum of care. </vt:lpstr>
      <vt:lpstr>PowerPoint Presentation</vt:lpstr>
      <vt:lpstr>Maternity Care Arrangement - Stakeholder Concerns</vt:lpstr>
      <vt:lpstr>2018 Maternity Care VBP Quality Measure Set Category 1 Measures</vt:lpstr>
      <vt:lpstr>PowerPoint Presentation</vt:lpstr>
      <vt:lpstr>PowerPoint Presentation</vt:lpstr>
      <vt:lpstr>PowerPoint Presentation</vt:lpstr>
      <vt:lpstr>2018 Maternity Care Category 2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 Douglas G (HEALTH)</dc:creator>
  <cp:lastModifiedBy>Fish, Douglas G (HEALTH)</cp:lastModifiedBy>
  <cp:revision>45</cp:revision>
  <cp:lastPrinted>2018-02-21T14:07:27Z</cp:lastPrinted>
  <dcterms:created xsi:type="dcterms:W3CDTF">2018-02-10T21:00:12Z</dcterms:created>
  <dcterms:modified xsi:type="dcterms:W3CDTF">2018-05-27T18:39:25Z</dcterms:modified>
</cp:coreProperties>
</file>