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2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96BA9-0705-452D-B013-3B4F2D689423}" type="datetimeFigureOut">
              <a:rPr lang="en-US" smtClean="0"/>
              <a:t>5/26/2018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95C09-90E3-4C6D-8408-40AE5F1A372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96BA9-0705-452D-B013-3B4F2D689423}" type="datetimeFigureOut">
              <a:rPr lang="en-US" smtClean="0"/>
              <a:t>5/26/2018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95C09-90E3-4C6D-8408-40AE5F1A37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96BA9-0705-452D-B013-3B4F2D689423}" type="datetimeFigureOut">
              <a:rPr lang="en-US" smtClean="0"/>
              <a:t>5/26/2018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95C09-90E3-4C6D-8408-40AE5F1A37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96BA9-0705-452D-B013-3B4F2D689423}" type="datetimeFigureOut">
              <a:rPr lang="en-US" smtClean="0"/>
              <a:t>5/26/2018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95C09-90E3-4C6D-8408-40AE5F1A37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96BA9-0705-452D-B013-3B4F2D689423}" type="datetimeFigureOut">
              <a:rPr lang="en-US" smtClean="0"/>
              <a:t>5/26/2018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95C09-90E3-4C6D-8408-40AE5F1A372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96BA9-0705-452D-B013-3B4F2D689423}" type="datetimeFigureOut">
              <a:rPr lang="en-US" smtClean="0"/>
              <a:t>5/26/2018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95C09-90E3-4C6D-8408-40AE5F1A37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96BA9-0705-452D-B013-3B4F2D689423}" type="datetimeFigureOut">
              <a:rPr lang="en-US" smtClean="0"/>
              <a:t>5/26/2018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95C09-90E3-4C6D-8408-40AE5F1A37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96BA9-0705-452D-B013-3B4F2D689423}" type="datetimeFigureOut">
              <a:rPr lang="en-US" smtClean="0"/>
              <a:t>5/26/2018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95C09-90E3-4C6D-8408-40AE5F1A37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96BA9-0705-452D-B013-3B4F2D689423}" type="datetimeFigureOut">
              <a:rPr lang="en-US" smtClean="0"/>
              <a:t>5/26/2018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95C09-90E3-4C6D-8408-40AE5F1A37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96BA9-0705-452D-B013-3B4F2D689423}" type="datetimeFigureOut">
              <a:rPr lang="en-US" smtClean="0"/>
              <a:t>5/26/2018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95C09-90E3-4C6D-8408-40AE5F1A37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96BA9-0705-452D-B013-3B4F2D689423}" type="datetimeFigureOut">
              <a:rPr lang="en-US" smtClean="0"/>
              <a:t>5/26/2018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B595C09-90E3-4C6D-8408-40AE5F1A3727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FD96BA9-0705-452D-B013-3B4F2D689423}" type="datetimeFigureOut">
              <a:rPr lang="en-US" smtClean="0"/>
              <a:t>5/26/2018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B595C09-90E3-4C6D-8408-40AE5F1A3727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981200"/>
            <a:ext cx="7851648" cy="2209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Prenatal &amp; Perinatal Care </a:t>
            </a:r>
            <a:r>
              <a:rPr lang="en-US" smtClean="0"/>
              <a:t>&amp; Pediatrics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 Good Fit with the New Payment Systems</a:t>
            </a:r>
            <a:br>
              <a:rPr lang="en-US" dirty="0" smtClean="0"/>
            </a:br>
            <a:r>
              <a:rPr lang="en-US" dirty="0" smtClean="0"/>
              <a:t>VBP, P4P, Integrated MMC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4343400"/>
            <a:ext cx="7854696" cy="1524000"/>
          </a:xfrm>
        </p:spPr>
        <p:txBody>
          <a:bodyPr>
            <a:normAutofit/>
          </a:bodyPr>
          <a:lstStyle/>
          <a:p>
            <a:r>
              <a:rPr lang="en-US" sz="2400" dirty="0" err="1" smtClean="0">
                <a:latin typeface="+mj-lt"/>
              </a:rPr>
              <a:t>Elie</a:t>
            </a:r>
            <a:r>
              <a:rPr lang="en-US" sz="2400" dirty="0" smtClean="0">
                <a:latin typeface="+mj-lt"/>
              </a:rPr>
              <a:t> Ward, MSW</a:t>
            </a:r>
          </a:p>
          <a:p>
            <a:r>
              <a:rPr lang="en-US" sz="2400" dirty="0" smtClean="0">
                <a:latin typeface="+mj-lt"/>
              </a:rPr>
              <a:t>Director  of Policy &amp; Advocacy</a:t>
            </a:r>
          </a:p>
          <a:p>
            <a:r>
              <a:rPr lang="en-US" sz="2400" dirty="0" smtClean="0">
                <a:latin typeface="+mj-lt"/>
              </a:rPr>
              <a:t>NYS American Academy of Pediatrics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004430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/>
          </a:bodyPr>
          <a:lstStyle/>
          <a:p>
            <a:r>
              <a:rPr lang="en-US" sz="4500" b="1" dirty="0"/>
              <a:t>First 1,000 Days &amp; VBP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502" y="1941022"/>
            <a:ext cx="8229600" cy="4389120"/>
          </a:xfrm>
        </p:spPr>
        <p:txBody>
          <a:bodyPr>
            <a:normAutofit/>
          </a:bodyPr>
          <a:lstStyle/>
          <a:p>
            <a:r>
              <a:rPr lang="en-US" dirty="0">
                <a:latin typeface="+mj-lt"/>
              </a:rPr>
              <a:t>Top 10 First 1,000 Days pilots include three pregnancy, prenatal and post natal health integration programs</a:t>
            </a:r>
          </a:p>
          <a:p>
            <a:r>
              <a:rPr lang="en-US" dirty="0">
                <a:latin typeface="+mj-lt"/>
              </a:rPr>
              <a:t>All recognize connection between health pregnancy and healthy birth</a:t>
            </a:r>
          </a:p>
          <a:p>
            <a:r>
              <a:rPr lang="en-US" dirty="0">
                <a:latin typeface="+mj-lt"/>
              </a:rPr>
              <a:t>All recognize vital importance of maternal mental health</a:t>
            </a:r>
          </a:p>
          <a:p>
            <a:r>
              <a:rPr lang="en-US" dirty="0">
                <a:latin typeface="+mj-lt"/>
              </a:rPr>
              <a:t>All recognize value of healthy environment for Mom and baby</a:t>
            </a:r>
          </a:p>
          <a:p>
            <a:r>
              <a:rPr lang="en-US" dirty="0">
                <a:latin typeface="+mj-lt"/>
              </a:rPr>
              <a:t>All support dyad assessments and therapy</a:t>
            </a:r>
          </a:p>
        </p:txBody>
      </p:sp>
    </p:spTree>
    <p:extLst>
      <p:ext uri="{BB962C8B-B14F-4D97-AF65-F5344CB8AC3E}">
        <p14:creationId xmlns:p14="http://schemas.microsoft.com/office/powerpoint/2010/main" val="40638385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/>
          </a:bodyPr>
          <a:lstStyle/>
          <a:p>
            <a:r>
              <a:rPr lang="en-US" sz="4500" b="1" dirty="0"/>
              <a:t>First 1,000 Days Top Ten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389120"/>
          </a:xfrm>
        </p:spPr>
        <p:txBody>
          <a:bodyPr>
            <a:normAutofit fontScale="92500" lnSpcReduction="20000"/>
          </a:bodyPr>
          <a:lstStyle/>
          <a:p>
            <a:endParaRPr lang="en-US" dirty="0">
              <a:latin typeface="+mj-lt"/>
            </a:endParaRPr>
          </a:p>
          <a:p>
            <a:r>
              <a:rPr lang="en-US" dirty="0">
                <a:latin typeface="+mj-lt"/>
              </a:rPr>
              <a:t>Braided Funding for Early Childhood Mental Health</a:t>
            </a:r>
          </a:p>
          <a:p>
            <a:r>
              <a:rPr lang="en-US" dirty="0">
                <a:latin typeface="+mj-lt"/>
              </a:rPr>
              <a:t>Statewide Home Visiting </a:t>
            </a:r>
          </a:p>
          <a:p>
            <a:r>
              <a:rPr lang="en-US" dirty="0">
                <a:latin typeface="+mj-lt"/>
              </a:rPr>
              <a:t>Create a Preventive Pediatric Clinical Advisory Group</a:t>
            </a:r>
          </a:p>
          <a:p>
            <a:r>
              <a:rPr lang="en-US" dirty="0">
                <a:latin typeface="+mj-lt"/>
              </a:rPr>
              <a:t>Expand Centering Pregnancy </a:t>
            </a:r>
          </a:p>
          <a:p>
            <a:r>
              <a:rPr lang="en-US" dirty="0">
                <a:latin typeface="+mj-lt"/>
              </a:rPr>
              <a:t>Promote Early Literacy through Local Strategies</a:t>
            </a:r>
          </a:p>
          <a:p>
            <a:r>
              <a:rPr lang="en-US" dirty="0">
                <a:latin typeface="+mj-lt"/>
              </a:rPr>
              <a:t>Require Managed Care Plans to have a Kids Quality Agenda</a:t>
            </a:r>
          </a:p>
          <a:p>
            <a:r>
              <a:rPr lang="en-US" dirty="0">
                <a:latin typeface="+mj-lt"/>
              </a:rPr>
              <a:t>New York State Developmental Inventory Upon Kindergarten </a:t>
            </a:r>
          </a:p>
          <a:p>
            <a:r>
              <a:rPr lang="en-US" dirty="0">
                <a:latin typeface="+mj-lt"/>
              </a:rPr>
              <a:t>Pilot and Evaluate Peer Family Navigators in Multiple Settings</a:t>
            </a:r>
          </a:p>
          <a:p>
            <a:r>
              <a:rPr lang="en-US" dirty="0">
                <a:latin typeface="+mj-lt"/>
              </a:rPr>
              <a:t>Parent/Caregiver Diagnosis as Eligibility Criteria for Dyadic Therapy</a:t>
            </a:r>
          </a:p>
          <a:p>
            <a:r>
              <a:rPr lang="en-US" dirty="0">
                <a:latin typeface="+mj-lt"/>
              </a:rPr>
              <a:t>Data System Development for Cross-Sector Referrals</a:t>
            </a:r>
          </a:p>
        </p:txBody>
      </p:sp>
    </p:spTree>
    <p:extLst>
      <p:ext uri="{BB962C8B-B14F-4D97-AF65-F5344CB8AC3E}">
        <p14:creationId xmlns:p14="http://schemas.microsoft.com/office/powerpoint/2010/main" val="16555678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/>
          </a:bodyPr>
          <a:lstStyle/>
          <a:p>
            <a:r>
              <a:rPr lang="en-US" sz="4500" b="1" dirty="0"/>
              <a:t>What First 1,000 Days Reflects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+mj-lt"/>
              </a:rPr>
              <a:t>Recognition that </a:t>
            </a:r>
            <a:r>
              <a:rPr lang="en-US" dirty="0" smtClean="0">
                <a:latin typeface="+mj-lt"/>
              </a:rPr>
              <a:t>prenatal and postnatal care &amp; pediatrics </a:t>
            </a:r>
            <a:r>
              <a:rPr lang="en-US" dirty="0">
                <a:latin typeface="+mj-lt"/>
              </a:rPr>
              <a:t>must be practiced as population health</a:t>
            </a:r>
          </a:p>
          <a:p>
            <a:r>
              <a:rPr lang="en-US" dirty="0" smtClean="0">
                <a:latin typeface="+mj-lt"/>
              </a:rPr>
              <a:t>Prenatal</a:t>
            </a:r>
            <a:r>
              <a:rPr lang="en-US" dirty="0" smtClean="0">
                <a:latin typeface="+mj-lt"/>
              </a:rPr>
              <a:t>, Perinatal Care &amp; </a:t>
            </a:r>
            <a:r>
              <a:rPr lang="en-US" dirty="0" smtClean="0">
                <a:latin typeface="+mj-lt"/>
              </a:rPr>
              <a:t>Pediatrics are all </a:t>
            </a:r>
            <a:r>
              <a:rPr lang="en-US" dirty="0">
                <a:latin typeface="+mj-lt"/>
              </a:rPr>
              <a:t>“family” &amp; “community” </a:t>
            </a:r>
            <a:r>
              <a:rPr lang="en-US" dirty="0" smtClean="0">
                <a:latin typeface="+mj-lt"/>
              </a:rPr>
              <a:t>practices</a:t>
            </a:r>
            <a:endParaRPr lang="en-US" dirty="0">
              <a:latin typeface="+mj-lt"/>
            </a:endParaRPr>
          </a:p>
          <a:p>
            <a:r>
              <a:rPr lang="en-US" dirty="0">
                <a:latin typeface="+mj-lt"/>
              </a:rPr>
              <a:t>VBP forces integrated care</a:t>
            </a:r>
          </a:p>
          <a:p>
            <a:r>
              <a:rPr lang="en-US" dirty="0">
                <a:latin typeface="+mj-lt"/>
              </a:rPr>
              <a:t>The Social Determinants of Health are Central to Good Practice</a:t>
            </a:r>
          </a:p>
          <a:p>
            <a:r>
              <a:rPr lang="en-US" dirty="0">
                <a:latin typeface="+mj-lt"/>
              </a:rPr>
              <a:t>VBP &amp; APC will forge new ways of practice and new ways to drive payment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3784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The </a:t>
            </a:r>
            <a:r>
              <a:rPr lang="en-US" b="1" dirty="0" smtClean="0"/>
              <a:t>VBP </a:t>
            </a:r>
            <a:r>
              <a:rPr lang="en-US" b="1" dirty="0"/>
              <a:t>in </a:t>
            </a:r>
            <a:r>
              <a:rPr lang="en-US" b="1" dirty="0" smtClean="0"/>
              <a:t>Prenatal, Postnatal Care &amp; Pediatrics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53640"/>
            <a:ext cx="8229600" cy="4389120"/>
          </a:xfrm>
        </p:spPr>
        <p:txBody>
          <a:bodyPr>
            <a:normAutofit/>
          </a:bodyPr>
          <a:lstStyle/>
          <a:p>
            <a:r>
              <a:rPr lang="en-US" dirty="0">
                <a:latin typeface="+mj-lt"/>
              </a:rPr>
              <a:t>Focuses on importance of Maternal Health in Multiple Domains</a:t>
            </a:r>
          </a:p>
          <a:p>
            <a:r>
              <a:rPr lang="en-US" dirty="0">
                <a:latin typeface="+mj-lt"/>
              </a:rPr>
              <a:t>Provides practical and concrete options for assessment referral &amp;/or treatment to Address Maternal Health Challenges</a:t>
            </a:r>
          </a:p>
          <a:p>
            <a:r>
              <a:rPr lang="en-US" dirty="0">
                <a:latin typeface="+mj-lt"/>
              </a:rPr>
              <a:t>Offers a VBP formula for increased payment</a:t>
            </a:r>
          </a:p>
          <a:p>
            <a:r>
              <a:rPr lang="en-US" dirty="0">
                <a:latin typeface="+mj-lt"/>
              </a:rPr>
              <a:t>Builds Strength into Current Practice</a:t>
            </a:r>
          </a:p>
          <a:p>
            <a:r>
              <a:rPr lang="en-US" dirty="0">
                <a:latin typeface="+mj-lt"/>
              </a:rPr>
              <a:t>Reflects Bright Futures Principles, Goals &amp; Objectives for Pediatric Care in the 21</a:t>
            </a:r>
            <a:r>
              <a:rPr lang="en-US" baseline="30000" dirty="0">
                <a:latin typeface="+mj-lt"/>
              </a:rPr>
              <a:t>st</a:t>
            </a:r>
            <a:r>
              <a:rPr lang="en-US" dirty="0">
                <a:latin typeface="+mj-lt"/>
              </a:rPr>
              <a:t> Century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2073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Achieving Readiness </a:t>
            </a:r>
            <a:r>
              <a:rPr lang="en-US" b="1" dirty="0"/>
              <a:t>for </a:t>
            </a:r>
            <a:r>
              <a:rPr lang="en-US" b="1" dirty="0" smtClean="0"/>
              <a:t>VBP/APC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362200"/>
            <a:ext cx="8229600" cy="4389120"/>
          </a:xfrm>
        </p:spPr>
        <p:txBody>
          <a:bodyPr>
            <a:normAutofit/>
          </a:bodyPr>
          <a:lstStyle/>
          <a:p>
            <a:r>
              <a:rPr lang="en-US" dirty="0">
                <a:latin typeface="+mj-lt"/>
              </a:rPr>
              <a:t>One step </a:t>
            </a:r>
            <a:r>
              <a:rPr lang="en-US" dirty="0" smtClean="0">
                <a:latin typeface="+mj-lt"/>
              </a:rPr>
              <a:t>practices &amp; programs </a:t>
            </a:r>
            <a:r>
              <a:rPr lang="en-US" dirty="0">
                <a:latin typeface="+mj-lt"/>
              </a:rPr>
              <a:t>can take now to put them in a better position to establish a Value Based Contract Relationship with </a:t>
            </a:r>
            <a:r>
              <a:rPr lang="en-US" dirty="0" smtClean="0">
                <a:latin typeface="+mj-lt"/>
              </a:rPr>
              <a:t>Insurers is recognize the new realities</a:t>
            </a:r>
            <a:endParaRPr lang="en-US" dirty="0">
              <a:latin typeface="+mj-lt"/>
            </a:endParaRPr>
          </a:p>
          <a:p>
            <a:r>
              <a:rPr lang="en-US" dirty="0" smtClean="0">
                <a:latin typeface="+mj-lt"/>
              </a:rPr>
              <a:t>Integrate </a:t>
            </a:r>
            <a:r>
              <a:rPr lang="en-US" dirty="0">
                <a:latin typeface="+mj-lt"/>
              </a:rPr>
              <a:t>Infant/Mother Care supporting the concept of addressing the Dyad to insure health for </a:t>
            </a:r>
            <a:r>
              <a:rPr lang="en-US" dirty="0" smtClean="0">
                <a:latin typeface="+mj-lt"/>
              </a:rPr>
              <a:t>Mom &amp; Baby</a:t>
            </a:r>
            <a:endParaRPr lang="en-US" dirty="0">
              <a:latin typeface="+mj-lt"/>
            </a:endParaRPr>
          </a:p>
          <a:p>
            <a:r>
              <a:rPr lang="en-US" dirty="0" smtClean="0">
                <a:latin typeface="+mj-lt"/>
              </a:rPr>
              <a:t>Accept </a:t>
            </a:r>
            <a:r>
              <a:rPr lang="en-US" dirty="0">
                <a:latin typeface="+mj-lt"/>
              </a:rPr>
              <a:t>that we cannot have healthy babies w/o having healthy Moms.</a:t>
            </a:r>
          </a:p>
          <a:p>
            <a:r>
              <a:rPr lang="en-US" dirty="0" smtClean="0">
                <a:latin typeface="+mj-lt"/>
              </a:rPr>
              <a:t>Concretize </a:t>
            </a:r>
            <a:r>
              <a:rPr lang="en-US" dirty="0">
                <a:latin typeface="+mj-lt"/>
              </a:rPr>
              <a:t>the stated partnership </a:t>
            </a:r>
            <a:r>
              <a:rPr lang="en-US" dirty="0" smtClean="0">
                <a:latin typeface="+mj-lt"/>
              </a:rPr>
              <a:t> between prenatal care &amp; pediatrics </a:t>
            </a:r>
            <a:r>
              <a:rPr lang="en-US" dirty="0">
                <a:latin typeface="+mj-lt"/>
              </a:rPr>
              <a:t>describes as parent/pediatrician for the health of the child/family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0903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/>
          </a:bodyPr>
          <a:lstStyle/>
          <a:p>
            <a:r>
              <a:rPr lang="en-US" sz="4500" b="1" dirty="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+mj-lt"/>
              </a:rPr>
              <a:t>VBP, P4P and APC are coming in the next few years</a:t>
            </a:r>
          </a:p>
          <a:p>
            <a:r>
              <a:rPr lang="en-US" dirty="0">
                <a:latin typeface="+mj-lt"/>
              </a:rPr>
              <a:t>Opting to incorporate the </a:t>
            </a:r>
            <a:r>
              <a:rPr lang="en-US" dirty="0" smtClean="0">
                <a:latin typeface="+mj-lt"/>
              </a:rPr>
              <a:t>concepts on integrated population health</a:t>
            </a:r>
            <a:r>
              <a:rPr lang="en-US" dirty="0" smtClean="0">
                <a:latin typeface="+mj-lt"/>
              </a:rPr>
              <a:t> </a:t>
            </a:r>
            <a:r>
              <a:rPr lang="en-US" dirty="0">
                <a:latin typeface="+mj-lt"/>
              </a:rPr>
              <a:t>into care is a reasonable first step for </a:t>
            </a:r>
            <a:r>
              <a:rPr lang="en-US" dirty="0" smtClean="0">
                <a:latin typeface="+mj-lt"/>
              </a:rPr>
              <a:t>practices/programs </a:t>
            </a:r>
            <a:r>
              <a:rPr lang="en-US" dirty="0">
                <a:latin typeface="+mj-lt"/>
              </a:rPr>
              <a:t>that must move forward toward the new payment models</a:t>
            </a:r>
          </a:p>
          <a:p>
            <a:r>
              <a:rPr lang="en-US" dirty="0">
                <a:latin typeface="+mj-lt"/>
              </a:rPr>
              <a:t>Seeing Moms </a:t>
            </a:r>
            <a:r>
              <a:rPr lang="en-US" dirty="0" smtClean="0">
                <a:latin typeface="+mj-lt"/>
              </a:rPr>
              <a:t>frequently before birth for prenatal care and </a:t>
            </a:r>
            <a:r>
              <a:rPr lang="en-US" dirty="0">
                <a:latin typeface="+mj-lt"/>
              </a:rPr>
              <a:t>during a baby’s first year of </a:t>
            </a:r>
            <a:r>
              <a:rPr lang="en-US" dirty="0" smtClean="0">
                <a:latin typeface="+mj-lt"/>
              </a:rPr>
              <a:t>life in pediatrics </a:t>
            </a:r>
            <a:r>
              <a:rPr lang="en-US" dirty="0">
                <a:latin typeface="+mj-lt"/>
              </a:rPr>
              <a:t>offers an opportunity to address significant negative impacts on the lives and Moms and babies, an opportunity practices can and should take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931972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127" y="545869"/>
            <a:ext cx="8229600" cy="1143000"/>
          </a:xfrm>
        </p:spPr>
        <p:txBody>
          <a:bodyPr>
            <a:normAutofit/>
          </a:bodyPr>
          <a:lstStyle/>
          <a:p>
            <a:r>
              <a:rPr lang="en-US" sz="4500" b="1" dirty="0"/>
              <a:t>Population Health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96" y="1981200"/>
            <a:ext cx="8229600" cy="4191000"/>
          </a:xfrm>
        </p:spPr>
        <p:txBody>
          <a:bodyPr>
            <a:normAutofit/>
          </a:bodyPr>
          <a:lstStyle/>
          <a:p>
            <a:r>
              <a:rPr lang="en-US" dirty="0">
                <a:latin typeface="+mj-lt"/>
              </a:rPr>
              <a:t>Requires Practice to take Responsibility for Health of Families in Practice</a:t>
            </a:r>
          </a:p>
          <a:p>
            <a:r>
              <a:rPr lang="en-US" dirty="0">
                <a:latin typeface="+mj-lt"/>
              </a:rPr>
              <a:t>Expects Treatment of the Dyad, Mom &amp; Baby and in some cases Triad, including second caregiver if appropriate</a:t>
            </a:r>
          </a:p>
          <a:p>
            <a:r>
              <a:rPr lang="en-US" dirty="0">
                <a:latin typeface="+mj-lt"/>
              </a:rPr>
              <a:t>Integrated Care Includes the New Morbidities of Pregnancy and Healthy Births</a:t>
            </a:r>
          </a:p>
          <a:p>
            <a:r>
              <a:rPr lang="en-US" dirty="0">
                <a:latin typeface="+mj-lt"/>
              </a:rPr>
              <a:t>Practices Measured and Paid on Health of  Families in their practice…Healthy Parents = Healthy Babies</a:t>
            </a:r>
          </a:p>
        </p:txBody>
      </p:sp>
    </p:spTree>
    <p:extLst>
      <p:ext uri="{BB962C8B-B14F-4D97-AF65-F5344CB8AC3E}">
        <p14:creationId xmlns:p14="http://schemas.microsoft.com/office/powerpoint/2010/main" val="3328706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Current Recommended</a:t>
            </a:r>
            <a:r>
              <a:rPr lang="en-US" b="1" dirty="0" smtClean="0"/>
              <a:t> </a:t>
            </a:r>
            <a:r>
              <a:rPr lang="en-US" b="1" dirty="0"/>
              <a:t>Screenings All Accepted as Part of Health Care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68880"/>
            <a:ext cx="8229600" cy="4389120"/>
          </a:xfrm>
        </p:spPr>
        <p:txBody>
          <a:bodyPr/>
          <a:lstStyle/>
          <a:p>
            <a:r>
              <a:rPr lang="en-US" dirty="0">
                <a:latin typeface="+mj-lt"/>
              </a:rPr>
              <a:t>Smoking Cessation</a:t>
            </a:r>
          </a:p>
          <a:p>
            <a:r>
              <a:rPr lang="en-US" dirty="0">
                <a:latin typeface="+mj-lt"/>
              </a:rPr>
              <a:t>Depression Screening</a:t>
            </a:r>
          </a:p>
          <a:p>
            <a:r>
              <a:rPr lang="en-US" dirty="0">
                <a:latin typeface="+mj-lt"/>
              </a:rPr>
              <a:t>Substance Abuse Screening</a:t>
            </a:r>
          </a:p>
          <a:p>
            <a:r>
              <a:rPr lang="en-US" dirty="0">
                <a:latin typeface="+mj-lt"/>
              </a:rPr>
              <a:t>Folic Acid Discussion &amp; Recommendation</a:t>
            </a:r>
          </a:p>
          <a:p>
            <a:r>
              <a:rPr lang="en-US" dirty="0">
                <a:latin typeface="+mj-lt"/>
              </a:rPr>
              <a:t>These discussions are relevant in all primary care settings, Family Practice, Pediatrics, Ob/</a:t>
            </a:r>
            <a:r>
              <a:rPr lang="en-US" dirty="0" err="1">
                <a:latin typeface="+mj-lt"/>
              </a:rPr>
              <a:t>Gyn</a:t>
            </a:r>
            <a:r>
              <a:rPr lang="en-US" dirty="0">
                <a:latin typeface="+mj-lt"/>
              </a:rPr>
              <a:t>, Internists</a:t>
            </a:r>
          </a:p>
        </p:txBody>
      </p:sp>
    </p:spTree>
    <p:extLst>
      <p:ext uri="{BB962C8B-B14F-4D97-AF65-F5344CB8AC3E}">
        <p14:creationId xmlns:p14="http://schemas.microsoft.com/office/powerpoint/2010/main" val="20818038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r>
              <a:rPr lang="en-US" sz="4500" b="1" dirty="0"/>
              <a:t>New Perspective on Care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2800" dirty="0"/>
              <a:t>“If we are serious about improving birth outcomes and reducing disparities, we’ve got to start taking care of women </a:t>
            </a:r>
            <a:r>
              <a:rPr lang="en-US" sz="2800" i="1" dirty="0"/>
              <a:t>before</a:t>
            </a:r>
            <a:r>
              <a:rPr lang="en-US" sz="2800" dirty="0"/>
              <a:t> pregnancy…when she’s a baby inside her mother’s womb, an infant, and then a child, an adolescent and really taking care of women and families across their life course.” </a:t>
            </a:r>
          </a:p>
          <a:p>
            <a:pPr marL="0" indent="0" algn="ctr">
              <a:buNone/>
            </a:pPr>
            <a:r>
              <a:rPr lang="en-US" sz="2800" dirty="0">
                <a:solidFill>
                  <a:schemeClr val="tx2"/>
                </a:solidFill>
              </a:rPr>
              <a:t>– Michael Lu, MD, Neonatologist </a:t>
            </a:r>
          </a:p>
          <a:p>
            <a:pPr marL="0" indent="0" algn="ctr">
              <a:buNone/>
            </a:pPr>
            <a:r>
              <a:rPr lang="en-US" sz="2800" dirty="0">
                <a:solidFill>
                  <a:schemeClr val="tx2"/>
                </a:solidFill>
              </a:rPr>
              <a:t>Geffen School of Medicine, UCLA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3733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9244"/>
            <a:ext cx="8229600" cy="1143000"/>
          </a:xfrm>
        </p:spPr>
        <p:txBody>
          <a:bodyPr>
            <a:normAutofit/>
          </a:bodyPr>
          <a:lstStyle/>
          <a:p>
            <a:r>
              <a:rPr lang="en-US" sz="4500" b="1" dirty="0"/>
              <a:t>Every Woman Every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400" b="1" dirty="0">
                <a:latin typeface="+mj-lt"/>
              </a:rPr>
              <a:t>All health care providers </a:t>
            </a:r>
            <a:r>
              <a:rPr lang="en-US" sz="2400" dirty="0">
                <a:latin typeface="+mj-lt"/>
              </a:rPr>
              <a:t>serving women of reproductive age play an important role</a:t>
            </a:r>
          </a:p>
          <a:p>
            <a:pPr lvl="0"/>
            <a:r>
              <a:rPr lang="en-US" sz="2400" b="1" dirty="0">
                <a:latin typeface="+mj-lt"/>
              </a:rPr>
              <a:t>Every patient encounter </a:t>
            </a:r>
            <a:r>
              <a:rPr lang="en-US" sz="2400" dirty="0">
                <a:latin typeface="+mj-lt"/>
              </a:rPr>
              <a:t>is an opportunity to discuss pregnancy intendedness and current health</a:t>
            </a:r>
          </a:p>
          <a:p>
            <a:pPr lvl="0"/>
            <a:r>
              <a:rPr lang="en-US" sz="2400" dirty="0">
                <a:latin typeface="+mj-lt"/>
              </a:rPr>
              <a:t>Well woman care is important for all, but </a:t>
            </a:r>
            <a:r>
              <a:rPr lang="en-US" sz="2400" b="1" dirty="0">
                <a:latin typeface="+mj-lt"/>
              </a:rPr>
              <a:t>crucial for those with chronic conditions </a:t>
            </a:r>
            <a:r>
              <a:rPr lang="en-US" sz="2400" dirty="0">
                <a:latin typeface="+mj-lt"/>
              </a:rPr>
              <a:t>who would like to become pregnant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9378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r>
              <a:rPr lang="en-US" sz="4500" b="1" dirty="0"/>
              <a:t>Children’s VBP Proposals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510145"/>
            <a:ext cx="91440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74336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457200"/>
            <a:ext cx="8229600" cy="1143000"/>
          </a:xfrm>
        </p:spPr>
        <p:txBody>
          <a:bodyPr>
            <a:normAutofit/>
          </a:bodyPr>
          <a:lstStyle/>
          <a:p>
            <a:r>
              <a:rPr lang="en-US" sz="4500" b="1" dirty="0"/>
              <a:t>Children’s VBP Proposals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724892"/>
            <a:ext cx="9144000" cy="5105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27755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/>
          </a:bodyPr>
          <a:lstStyle/>
          <a:p>
            <a:r>
              <a:rPr lang="en-US" sz="4500" b="1" dirty="0"/>
              <a:t>Why This Matters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65960"/>
            <a:ext cx="8229600" cy="4389120"/>
          </a:xfrm>
        </p:spPr>
        <p:txBody>
          <a:bodyPr>
            <a:normAutofit/>
          </a:bodyPr>
          <a:lstStyle/>
          <a:p>
            <a:r>
              <a:rPr lang="en-US" dirty="0">
                <a:latin typeface="+mj-lt"/>
              </a:rPr>
              <a:t>NYS has committed to have 80-90% of all Medicaid Managed Care in VBP contracts by 2020</a:t>
            </a:r>
          </a:p>
          <a:p>
            <a:r>
              <a:rPr lang="en-US" dirty="0">
                <a:latin typeface="+mj-lt"/>
              </a:rPr>
              <a:t>Understanding What VBP means to your </a:t>
            </a:r>
            <a:r>
              <a:rPr lang="en-US" dirty="0" smtClean="0">
                <a:latin typeface="+mj-lt"/>
              </a:rPr>
              <a:t>practice/program </a:t>
            </a:r>
            <a:r>
              <a:rPr lang="en-US" dirty="0">
                <a:latin typeface="+mj-lt"/>
              </a:rPr>
              <a:t>will make a significant difference  in your chances to </a:t>
            </a:r>
            <a:r>
              <a:rPr lang="en-US" dirty="0" smtClean="0">
                <a:latin typeface="+mj-lt"/>
              </a:rPr>
              <a:t>position your practice/program to thrive </a:t>
            </a:r>
            <a:r>
              <a:rPr lang="en-US" dirty="0" smtClean="0">
                <a:latin typeface="+mj-lt"/>
              </a:rPr>
              <a:t>, </a:t>
            </a:r>
            <a:r>
              <a:rPr lang="en-US" dirty="0">
                <a:latin typeface="+mj-lt"/>
              </a:rPr>
              <a:t>no matter the size</a:t>
            </a:r>
          </a:p>
          <a:p>
            <a:r>
              <a:rPr lang="en-US" dirty="0">
                <a:latin typeface="+mj-lt"/>
              </a:rPr>
              <a:t>Recognizing the Requirements of a Good VBP Arrangement Now Puts your </a:t>
            </a:r>
            <a:r>
              <a:rPr lang="en-US" dirty="0" smtClean="0">
                <a:latin typeface="+mj-lt"/>
              </a:rPr>
              <a:t>practice/program </a:t>
            </a:r>
            <a:r>
              <a:rPr lang="en-US" dirty="0">
                <a:latin typeface="+mj-lt"/>
              </a:rPr>
              <a:t>in a stronger position going forward</a:t>
            </a:r>
          </a:p>
        </p:txBody>
      </p:sp>
    </p:spTree>
    <p:extLst>
      <p:ext uri="{BB962C8B-B14F-4D97-AF65-F5344CB8AC3E}">
        <p14:creationId xmlns:p14="http://schemas.microsoft.com/office/powerpoint/2010/main" val="8315808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430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NYS Moves to PCMH Upper Levels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+mj-lt"/>
              </a:rPr>
              <a:t>The State is exploring creating a NYS specific PCMH measure</a:t>
            </a:r>
          </a:p>
          <a:p>
            <a:r>
              <a:rPr lang="en-US" dirty="0">
                <a:latin typeface="+mj-lt"/>
              </a:rPr>
              <a:t>There are specifics related to Children</a:t>
            </a:r>
          </a:p>
          <a:p>
            <a:r>
              <a:rPr lang="en-US" dirty="0">
                <a:latin typeface="+mj-lt"/>
              </a:rPr>
              <a:t>There are specifics related to Healthy Women and Healthy Pregnancies</a:t>
            </a:r>
          </a:p>
          <a:p>
            <a:r>
              <a:rPr lang="en-US" dirty="0">
                <a:latin typeface="+mj-lt"/>
              </a:rPr>
              <a:t>In the near future all primary care practices working the Medicaid program will have to be at least a level 3 to enter VBP, and to get incentive payments from the state.</a:t>
            </a:r>
          </a:p>
          <a:p>
            <a:r>
              <a:rPr lang="en-US" dirty="0">
                <a:latin typeface="+mj-lt"/>
              </a:rPr>
              <a:t>The Bar is being raised</a:t>
            </a:r>
          </a:p>
        </p:txBody>
      </p:sp>
    </p:spTree>
    <p:extLst>
      <p:ext uri="{BB962C8B-B14F-4D97-AF65-F5344CB8AC3E}">
        <p14:creationId xmlns:p14="http://schemas.microsoft.com/office/powerpoint/2010/main" val="30525245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1042</TotalTime>
  <Words>789</Words>
  <Application>Microsoft Office PowerPoint</Application>
  <PresentationFormat>On-screen Show (4:3)</PresentationFormat>
  <Paragraphs>74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Flow</vt:lpstr>
      <vt:lpstr>        Prenatal &amp; Perinatal Care &amp; Pediatrics A Good Fit with the New Payment Systems VBP, P4P, Integrated MMC</vt:lpstr>
      <vt:lpstr>Population Health</vt:lpstr>
      <vt:lpstr>Current Recommended Screenings All Accepted as Part of Health Care</vt:lpstr>
      <vt:lpstr>New Perspective on Care</vt:lpstr>
      <vt:lpstr>Every Woman Every Time</vt:lpstr>
      <vt:lpstr>Children’s VBP Proposals</vt:lpstr>
      <vt:lpstr>Children’s VBP Proposals</vt:lpstr>
      <vt:lpstr>Why This Matters</vt:lpstr>
      <vt:lpstr>NYS Moves to PCMH Upper Levels</vt:lpstr>
      <vt:lpstr>First 1,000 Days &amp; VBP</vt:lpstr>
      <vt:lpstr>First 1,000 Days Top Ten</vt:lpstr>
      <vt:lpstr>What First 1,000 Days Reflects</vt:lpstr>
      <vt:lpstr>The VBP in Prenatal, Postnatal Care &amp; Pediatrics</vt:lpstr>
      <vt:lpstr>Achieving Readiness for VBP/APC</vt:lpstr>
      <vt:lpstr>Conclusion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Owner</dc:creator>
  <cp:lastModifiedBy>Owner</cp:lastModifiedBy>
  <cp:revision>9</cp:revision>
  <dcterms:created xsi:type="dcterms:W3CDTF">2018-05-26T22:09:31Z</dcterms:created>
  <dcterms:modified xsi:type="dcterms:W3CDTF">2018-05-27T15:31:36Z</dcterms:modified>
</cp:coreProperties>
</file>