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9" r:id="rId4"/>
    <p:sldId id="329" r:id="rId5"/>
    <p:sldId id="330" r:id="rId6"/>
    <p:sldId id="332" r:id="rId7"/>
    <p:sldId id="359" r:id="rId8"/>
    <p:sldId id="360" r:id="rId9"/>
    <p:sldId id="363" r:id="rId10"/>
    <p:sldId id="335" r:id="rId11"/>
    <p:sldId id="354" r:id="rId12"/>
    <p:sldId id="355" r:id="rId13"/>
    <p:sldId id="356" r:id="rId14"/>
    <p:sldId id="364" r:id="rId15"/>
    <p:sldId id="361" r:id="rId16"/>
    <p:sldId id="362" r:id="rId17"/>
    <p:sldId id="333" r:id="rId18"/>
    <p:sldId id="337" r:id="rId19"/>
    <p:sldId id="349" r:id="rId20"/>
    <p:sldId id="350" r:id="rId21"/>
    <p:sldId id="351" r:id="rId22"/>
    <p:sldId id="340" r:id="rId23"/>
    <p:sldId id="342" r:id="rId24"/>
    <p:sldId id="346" r:id="rId25"/>
    <p:sldId id="347" r:id="rId26"/>
    <p:sldId id="266" r:id="rId27"/>
    <p:sldId id="270" r:id="rId28"/>
    <p:sldId id="313" r:id="rId29"/>
    <p:sldId id="296" r:id="rId30"/>
    <p:sldId id="309" r:id="rId31"/>
    <p:sldId id="279" r:id="rId32"/>
    <p:sldId id="299" r:id="rId33"/>
    <p:sldId id="325" r:id="rId34"/>
    <p:sldId id="297" r:id="rId35"/>
    <p:sldId id="300" r:id="rId36"/>
    <p:sldId id="302" r:id="rId37"/>
    <p:sldId id="310" r:id="rId38"/>
    <p:sldId id="311" r:id="rId39"/>
    <p:sldId id="323" r:id="rId40"/>
    <p:sldId id="32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showGuides="1">
      <p:cViewPr>
        <p:scale>
          <a:sx n="100" d="100"/>
          <a:sy n="100" d="100"/>
        </p:scale>
        <p:origin x="-80"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26D47-8DB5-0C48-93AF-A6789C1B7AB0}" type="datetimeFigureOut">
              <a:rPr lang="en-US" smtClean="0"/>
              <a:t>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667D4-F4D9-D245-AB65-2BFF170932F3}" type="slidenum">
              <a:rPr lang="en-US" smtClean="0"/>
              <a:t>‹#›</a:t>
            </a:fld>
            <a:endParaRPr lang="en-US" dirty="0"/>
          </a:p>
        </p:txBody>
      </p:sp>
    </p:spTree>
    <p:extLst>
      <p:ext uri="{BB962C8B-B14F-4D97-AF65-F5344CB8AC3E}">
        <p14:creationId xmlns:p14="http://schemas.microsoft.com/office/powerpoint/2010/main" val="2962714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Observational_study" TargetMode="External"/><Relationship Id="rId4" Type="http://schemas.openxmlformats.org/officeDocument/2006/relationships/hyperlink" Target="http://en.wikipedia.org/wiki/Matching_(statistics)" TargetMode="External"/><Relationship Id="rId5" Type="http://schemas.openxmlformats.org/officeDocument/2006/relationships/hyperlink" Target="http://en.wikipedia.org/wiki/Estimation_theory" TargetMode="External"/><Relationship Id="rId6" Type="http://schemas.openxmlformats.org/officeDocument/2006/relationships/hyperlink" Target="http://en.wikipedia.org/wiki/Covariate" TargetMode="External"/><Relationship Id="rId7" Type="http://schemas.openxmlformats.org/officeDocument/2006/relationships/hyperlink" Target="http://en.wikipedia.org/wiki/Bias_(statistics)" TargetMode="External"/><Relationship Id="rId8" Type="http://schemas.openxmlformats.org/officeDocument/2006/relationships/hyperlink" Target="http://en.wikipedia.org/wiki/Confounding" TargetMode="External"/><Relationship Id="rId9" Type="http://schemas.openxmlformats.org/officeDocument/2006/relationships/hyperlink" Target="http://en.wikipedia.org/wiki/Statistical_unit" TargetMode="External"/><Relationship Id="rId10" Type="http://schemas.openxmlformats.org/officeDocument/2006/relationships/hyperlink" Target="http://en.wikipedia.org/wiki/Treatment_and_control_groups"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latin typeface="+mn-lt"/>
                <a:ea typeface="+mn-ea"/>
                <a:cs typeface="+mn-cs"/>
                <a:hlinkClick r:id="rId3"/>
              </a:rPr>
              <a:t>propensity score matching</a:t>
            </a:r>
            <a:r>
              <a:rPr lang="en-US" sz="1200" b="0" u="none" kern="1200" dirty="0" smtClean="0">
                <a:solidFill>
                  <a:schemeClr val="tx1"/>
                </a:solidFill>
                <a:latin typeface="+mn-lt"/>
                <a:ea typeface="+mn-ea"/>
                <a:cs typeface="+mn-cs"/>
                <a:hlinkClick r:id="rId3"/>
              </a:rPr>
              <a:t> (</a:t>
            </a:r>
            <a:r>
              <a:rPr lang="en-US" sz="1200" b="1" u="none" kern="1200" dirty="0" smtClean="0">
                <a:solidFill>
                  <a:schemeClr val="tx1"/>
                </a:solidFill>
                <a:latin typeface="+mn-lt"/>
                <a:ea typeface="+mn-ea"/>
                <a:cs typeface="+mn-cs"/>
                <a:hlinkClick r:id="rId3"/>
              </a:rPr>
              <a:t>PSM</a:t>
            </a:r>
            <a:r>
              <a:rPr lang="en-US" sz="1200" b="0" u="none" kern="1200" dirty="0" smtClean="0">
                <a:solidFill>
                  <a:schemeClr val="tx1"/>
                </a:solidFill>
                <a:latin typeface="+mn-lt"/>
                <a:ea typeface="+mn-ea"/>
                <a:cs typeface="+mn-cs"/>
                <a:hlinkClick r:id="rId3"/>
              </a:rPr>
              <a:t>) is a </a:t>
            </a:r>
            <a:r>
              <a:rPr lang="en-US" sz="1200" b="0" u="none" kern="1200" dirty="0" smtClean="0">
                <a:solidFill>
                  <a:schemeClr val="tx1"/>
                </a:solidFill>
                <a:latin typeface="+mn-lt"/>
                <a:ea typeface="+mn-ea"/>
                <a:cs typeface="+mn-cs"/>
                <a:hlinkClick r:id="rId4"/>
              </a:rPr>
              <a:t>statistical matching technique that attempts to </a:t>
            </a:r>
            <a:r>
              <a:rPr lang="en-US" sz="1200" b="0" u="none" kern="1200" dirty="0" smtClean="0">
                <a:solidFill>
                  <a:schemeClr val="tx1"/>
                </a:solidFill>
                <a:latin typeface="+mn-lt"/>
                <a:ea typeface="+mn-ea"/>
                <a:cs typeface="+mn-cs"/>
                <a:hlinkClick r:id="rId5"/>
              </a:rPr>
              <a:t>estimate the effect of a treatment, policy, or other intervention by accounting for the </a:t>
            </a:r>
            <a:r>
              <a:rPr lang="en-US" sz="1200" b="0" u="none" kern="1200" dirty="0" smtClean="0">
                <a:solidFill>
                  <a:schemeClr val="tx1"/>
                </a:solidFill>
                <a:latin typeface="+mn-lt"/>
                <a:ea typeface="+mn-ea"/>
                <a:cs typeface="+mn-cs"/>
                <a:hlinkClick r:id="rId6"/>
              </a:rPr>
              <a:t>covariates that predict receiving the treatment. PSM attempts to reduce the </a:t>
            </a:r>
            <a:r>
              <a:rPr lang="en-US" sz="1200" b="0" u="none" kern="1200" dirty="0" smtClean="0">
                <a:solidFill>
                  <a:schemeClr val="tx1"/>
                </a:solidFill>
                <a:latin typeface="+mn-lt"/>
                <a:ea typeface="+mn-ea"/>
                <a:cs typeface="+mn-cs"/>
                <a:hlinkClick r:id="rId7"/>
              </a:rPr>
              <a:t>bias due to </a:t>
            </a:r>
            <a:r>
              <a:rPr lang="en-US" sz="1200" b="0" u="none" kern="1200" dirty="0" smtClean="0">
                <a:solidFill>
                  <a:schemeClr val="tx1"/>
                </a:solidFill>
                <a:latin typeface="+mn-lt"/>
                <a:ea typeface="+mn-ea"/>
                <a:cs typeface="+mn-cs"/>
                <a:hlinkClick r:id="rId8"/>
              </a:rPr>
              <a:t>confounding variables that could be found in an estimate of the treatment effect obtained from simply comparing outcomes among </a:t>
            </a:r>
            <a:r>
              <a:rPr lang="en-US" sz="1200" b="0" u="none" kern="1200" dirty="0" smtClean="0">
                <a:solidFill>
                  <a:schemeClr val="tx1"/>
                </a:solidFill>
                <a:latin typeface="+mn-lt"/>
                <a:ea typeface="+mn-ea"/>
                <a:cs typeface="+mn-cs"/>
                <a:hlinkClick r:id="rId9"/>
              </a:rPr>
              <a:t>units that </a:t>
            </a:r>
            <a:r>
              <a:rPr lang="en-US" sz="1200" b="0" u="none" kern="1200" dirty="0" smtClean="0">
                <a:solidFill>
                  <a:schemeClr val="tx1"/>
                </a:solidFill>
                <a:latin typeface="+mn-lt"/>
                <a:ea typeface="+mn-ea"/>
                <a:cs typeface="+mn-cs"/>
                <a:hlinkClick r:id="rId10"/>
              </a:rPr>
              <a:t>received the treatment versus those that did not.</a:t>
            </a:r>
            <a:endParaRPr lang="en-US" u="none" dirty="0"/>
          </a:p>
        </p:txBody>
      </p:sp>
      <p:sp>
        <p:nvSpPr>
          <p:cNvPr id="4" name="Slide Number Placeholder 3"/>
          <p:cNvSpPr>
            <a:spLocks noGrp="1"/>
          </p:cNvSpPr>
          <p:nvPr>
            <p:ph type="sldNum" sz="quarter" idx="10"/>
          </p:nvPr>
        </p:nvSpPr>
        <p:spPr/>
        <p:txBody>
          <a:bodyPr/>
          <a:lstStyle/>
          <a:p>
            <a:fld id="{5CD66483-2853-AF48-B596-76709C9D3E12}" type="slidenum">
              <a:rPr lang="en-US" smtClean="0"/>
              <a:t>8</a:t>
            </a:fld>
            <a:endParaRPr lang="en-US" dirty="0"/>
          </a:p>
        </p:txBody>
      </p:sp>
    </p:spTree>
    <p:extLst>
      <p:ext uri="{BB962C8B-B14F-4D97-AF65-F5344CB8AC3E}">
        <p14:creationId xmlns:p14="http://schemas.microsoft.com/office/powerpoint/2010/main" val="318229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miter lim="800000"/>
            <a:headEnd/>
            <a:tailEnd/>
          </a:ln>
        </p:spPr>
        <p:txBody>
          <a:bodyPr/>
          <a:lstStyle/>
          <a:p>
            <a:fld id="{93CC1A2F-8F84-4D11-AED2-842D227DBD39}" type="slidenum">
              <a:rPr lang="en-US" smtClean="0">
                <a:latin typeface="Times" pitchFamily="18" charset="0"/>
                <a:ea typeface="ＭＳ Ｐゴシック"/>
                <a:cs typeface="ＭＳ Ｐゴシック"/>
              </a:rPr>
              <a:pPr/>
              <a:t>15</a:t>
            </a:fld>
            <a:endParaRPr lang="en-US" dirty="0" smtClean="0">
              <a:latin typeface="Times" pitchFamily="18" charset="0"/>
              <a:ea typeface="ＭＳ Ｐゴシック"/>
              <a:cs typeface="ＭＳ Ｐゴシック"/>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r>
              <a:rPr lang="en-US" dirty="0" smtClean="0">
                <a:latin typeface="Times" pitchFamily="18" charset="0"/>
                <a:ea typeface="ＭＳ Ｐゴシック"/>
              </a:rPr>
              <a:t>Check year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68B1A02A-1CCE-B942-B146-D650957B42B5}" type="datetimeFigureOut">
              <a:rPr lang="en-US" smtClean="0"/>
              <a:pPr/>
              <a:t>5/20/18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AC1DDB2-B834-794F-A0EA-7819EBFDB928}" type="slidenum">
              <a:rPr lang="en-US" smtClean="0"/>
              <a:pPr/>
              <a:t>‹#›</a:t>
            </a:fld>
            <a:endParaRPr lang="en-US" dirty="0"/>
          </a:p>
        </p:txBody>
      </p:sp>
    </p:spTree>
    <p:extLst>
      <p:ext uri="{BB962C8B-B14F-4D97-AF65-F5344CB8AC3E}">
        <p14:creationId xmlns:p14="http://schemas.microsoft.com/office/powerpoint/2010/main" val="366176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1A02A-1CCE-B942-B146-D650957B42B5}" type="datetimeFigureOut">
              <a:rPr lang="en-US" smtClean="0"/>
              <a:t>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418642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1A02A-1CCE-B942-B146-D650957B42B5}" type="datetimeFigureOut">
              <a:rPr lang="en-US" smtClean="0"/>
              <a:t>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344761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1A02A-1CCE-B942-B146-D650957B42B5}" type="datetimeFigureOut">
              <a:rPr lang="en-US" smtClean="0"/>
              <a:t>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313198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1A02A-1CCE-B942-B146-D650957B42B5}" type="datetimeFigureOut">
              <a:rPr lang="en-US" smtClean="0"/>
              <a:t>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265531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1A02A-1CCE-B942-B146-D650957B42B5}" type="datetimeFigureOut">
              <a:rPr lang="en-US" smtClean="0"/>
              <a:t>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207565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1A02A-1CCE-B942-B146-D650957B42B5}" type="datetimeFigureOut">
              <a:rPr lang="en-US" smtClean="0"/>
              <a:t>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220285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1A02A-1CCE-B942-B146-D650957B42B5}" type="datetimeFigureOut">
              <a:rPr lang="en-US" smtClean="0"/>
              <a:t>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274490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A02A-1CCE-B942-B146-D650957B42B5}" type="datetimeFigureOut">
              <a:rPr lang="en-US" smtClean="0"/>
              <a:t>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196355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1A02A-1CCE-B942-B146-D650957B42B5}" type="datetimeFigureOut">
              <a:rPr lang="en-US" smtClean="0"/>
              <a:t>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115732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1A02A-1CCE-B942-B146-D650957B42B5}" type="datetimeFigureOut">
              <a:rPr lang="en-US" smtClean="0"/>
              <a:t>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1DDB2-B834-794F-A0EA-7819EBFDB928}" type="slidenum">
              <a:rPr lang="en-US" smtClean="0"/>
              <a:t>‹#›</a:t>
            </a:fld>
            <a:endParaRPr lang="en-US" dirty="0"/>
          </a:p>
        </p:txBody>
      </p:sp>
    </p:spTree>
    <p:extLst>
      <p:ext uri="{BB962C8B-B14F-4D97-AF65-F5344CB8AC3E}">
        <p14:creationId xmlns:p14="http://schemas.microsoft.com/office/powerpoint/2010/main" val="1183835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66A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8B1A02A-1CCE-B942-B146-D650957B42B5}" type="datetimeFigureOut">
              <a:rPr lang="en-US" smtClean="0"/>
              <a:pPr/>
              <a:t>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AC1DDB2-B834-794F-A0EA-7819EBFDB928}" type="slidenum">
              <a:rPr lang="en-US" smtClean="0"/>
              <a:pPr/>
              <a:t>‹#›</a:t>
            </a:fld>
            <a:endParaRPr lang="en-US" dirty="0"/>
          </a:p>
        </p:txBody>
      </p:sp>
    </p:spTree>
    <p:extLst>
      <p:ext uri="{BB962C8B-B14F-4D97-AF65-F5344CB8AC3E}">
        <p14:creationId xmlns:p14="http://schemas.microsoft.com/office/powerpoint/2010/main" val="106646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2171811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ncbi.nlm.nih.gov/pubmed/2586937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120330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66A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1425"/>
            <a:ext cx="7772400" cy="1470025"/>
          </a:xfrm>
        </p:spPr>
        <p:txBody>
          <a:bodyPr>
            <a:normAutofit fontScale="90000"/>
          </a:bodyPr>
          <a:lstStyle/>
          <a:p>
            <a:r>
              <a:rPr lang="en-US" sz="4000" dirty="0" smtClean="0"/>
              <a:t>Addressing Disparities in </a:t>
            </a:r>
            <a:br>
              <a:rPr lang="en-US" sz="4000" dirty="0" smtClean="0"/>
            </a:br>
            <a:r>
              <a:rPr lang="en-US" sz="4000" dirty="0" smtClean="0"/>
              <a:t>Donor </a:t>
            </a:r>
            <a:r>
              <a:rPr lang="en-US" sz="4000" dirty="0"/>
              <a:t>M</a:t>
            </a:r>
            <a:r>
              <a:rPr lang="en-US" sz="4000" dirty="0" smtClean="0"/>
              <a:t>ilk </a:t>
            </a:r>
            <a:r>
              <a:rPr lang="en-US" sz="4000" dirty="0"/>
              <a:t>A</a:t>
            </a:r>
            <a:r>
              <a:rPr lang="en-US" sz="4000" dirty="0" smtClean="0"/>
              <a:t>vailability:  </a:t>
            </a:r>
            <a:r>
              <a:rPr lang="en-US" dirty="0" smtClean="0"/>
              <a:t>	</a:t>
            </a:r>
            <a:r>
              <a:rPr lang="en-US" sz="4000" dirty="0" smtClean="0"/>
              <a:t>Medicaid Reimbursement, Use, Billing and Coding</a:t>
            </a:r>
            <a:endParaRPr lang="en-US" sz="4000" dirty="0"/>
          </a:p>
        </p:txBody>
      </p:sp>
      <p:sp>
        <p:nvSpPr>
          <p:cNvPr id="3" name="Subtitle 2"/>
          <p:cNvSpPr>
            <a:spLocks noGrp="1"/>
          </p:cNvSpPr>
          <p:nvPr>
            <p:ph type="subTitle" idx="1"/>
          </p:nvPr>
        </p:nvSpPr>
        <p:spPr/>
        <p:txBody>
          <a:bodyPr>
            <a:normAutofit fontScale="77500" lnSpcReduction="20000"/>
          </a:bodyPr>
          <a:lstStyle/>
          <a:p>
            <a:r>
              <a:rPr lang="en-US" sz="2800" dirty="0" smtClean="0"/>
              <a:t>Julie Bouchet-Horwitz, FNP-BC, IBCLC	</a:t>
            </a:r>
          </a:p>
          <a:p>
            <a:r>
              <a:rPr lang="en-US" sz="2800" dirty="0" smtClean="0"/>
              <a:t>Executive Director</a:t>
            </a:r>
            <a:r>
              <a:rPr lang="en-US" dirty="0" smtClean="0"/>
              <a:t>	</a:t>
            </a:r>
          </a:p>
          <a:p>
            <a:r>
              <a:rPr lang="en-US" sz="2800" dirty="0" smtClean="0"/>
              <a:t>Susan </a:t>
            </a:r>
            <a:r>
              <a:rPr lang="en-US" sz="2800" dirty="0" err="1" smtClean="0"/>
              <a:t>Vierczhalek</a:t>
            </a:r>
            <a:r>
              <a:rPr lang="en-US" sz="2800" dirty="0" smtClean="0"/>
              <a:t>, MD, FAAP, IBCLC</a:t>
            </a:r>
          </a:p>
          <a:p>
            <a:r>
              <a:rPr lang="en-US" sz="2800" dirty="0" smtClean="0"/>
              <a:t>Medical Director</a:t>
            </a:r>
          </a:p>
          <a:p>
            <a:r>
              <a:rPr lang="en-US" sz="2400" dirty="0" smtClean="0"/>
              <a:t>June 7, 2018</a:t>
            </a:r>
            <a:endParaRPr lang="en-US" sz="2600" dirty="0"/>
          </a:p>
        </p:txBody>
      </p:sp>
      <p:pic>
        <p:nvPicPr>
          <p:cNvPr id="5" name="Picture 4" descr="TNYMB_Logo_wT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912" y="5811125"/>
            <a:ext cx="3843020" cy="817880"/>
          </a:xfrm>
          <a:prstGeom prst="rect">
            <a:avLst/>
          </a:prstGeom>
        </p:spPr>
      </p:pic>
    </p:spTree>
    <p:extLst>
      <p:ext uri="{BB962C8B-B14F-4D97-AF65-F5344CB8AC3E}">
        <p14:creationId xmlns:p14="http://schemas.microsoft.com/office/powerpoint/2010/main" val="7640786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76200"/>
            <a:ext cx="8229600" cy="1143000"/>
          </a:xfrm>
          <a:prstGeom prst="rect">
            <a:avLst/>
          </a:prstGeom>
          <a:noFill/>
        </p:spPr>
        <p:txBody>
          <a:bodyP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3600" dirty="0" smtClean="0"/>
              <a:t>Estimated Cost of Using DHM</a:t>
            </a:r>
            <a:endParaRPr lang="en-US" sz="3600" dirty="0"/>
          </a:p>
        </p:txBody>
      </p:sp>
      <p:sp>
        <p:nvSpPr>
          <p:cNvPr id="3" name="Content Placeholder 2"/>
          <p:cNvSpPr txBox="1">
            <a:spLocks/>
          </p:cNvSpPr>
          <p:nvPr/>
        </p:nvSpPr>
        <p:spPr>
          <a:xfrm>
            <a:off x="793750" y="1809750"/>
            <a:ext cx="7740650" cy="3460750"/>
          </a:xfrm>
          <a:prstGeom prst="rect">
            <a:avLst/>
          </a:prstGeom>
          <a:noFill/>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$45 will feed a VLBW infant for the first week of life</a:t>
            </a:r>
          </a:p>
          <a:p>
            <a:r>
              <a:rPr lang="en-US" sz="2400" dirty="0" smtClean="0"/>
              <a:t>$150 each week thereafter</a:t>
            </a:r>
          </a:p>
          <a:p>
            <a:r>
              <a:rPr lang="en-US" sz="2400" dirty="0" smtClean="0"/>
              <a:t>Cost is less if mother provides some of her own milk </a:t>
            </a:r>
          </a:p>
          <a:p>
            <a:r>
              <a:rPr lang="en-US" sz="2400" dirty="0" smtClean="0"/>
              <a:t>HMBANA fees:  about </a:t>
            </a:r>
            <a:r>
              <a:rPr lang="en-US" sz="2400" dirty="0" smtClean="0"/>
              <a:t>$5.00 </a:t>
            </a:r>
            <a:r>
              <a:rPr lang="en-US" sz="2400" dirty="0" smtClean="0"/>
              <a:t>per ounce (17c/ml)</a:t>
            </a:r>
          </a:p>
          <a:p>
            <a:endParaRPr lang="en-US" sz="2400" dirty="0"/>
          </a:p>
          <a:p>
            <a:pPr marL="0" indent="0">
              <a:buNone/>
            </a:pPr>
            <a:endParaRPr lang="en-US" sz="2400" dirty="0" smtClean="0"/>
          </a:p>
          <a:p>
            <a:pPr marL="0" indent="0">
              <a:buFont typeface="Arial"/>
              <a:buNone/>
            </a:pPr>
            <a:endParaRPr lang="en-US" sz="2800" dirty="0"/>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14554646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Preterm Birth Disparities 2016</a:t>
            </a:r>
            <a:endParaRPr lang="en-US" sz="3600" dirty="0"/>
          </a:p>
        </p:txBody>
      </p:sp>
      <p:sp>
        <p:nvSpPr>
          <p:cNvPr id="4" name="Content Placeholder 3"/>
          <p:cNvSpPr>
            <a:spLocks noGrp="1"/>
          </p:cNvSpPr>
          <p:nvPr>
            <p:ph idx="1"/>
          </p:nvPr>
        </p:nvSpPr>
        <p:spPr/>
        <p:txBody>
          <a:bodyPr>
            <a:normAutofit/>
          </a:bodyPr>
          <a:lstStyle/>
          <a:p>
            <a:r>
              <a:rPr lang="en-US" sz="2800" dirty="0" smtClean="0"/>
              <a:t>8.7%  preterm births in NYS</a:t>
            </a:r>
          </a:p>
          <a:p>
            <a:r>
              <a:rPr lang="en-US" sz="2800" dirty="0" smtClean="0"/>
              <a:t>12.3% preterm births to black mothers</a:t>
            </a:r>
          </a:p>
          <a:p>
            <a:pPr lvl="2"/>
            <a:r>
              <a:rPr lang="en-US" sz="1400" dirty="0" smtClean="0"/>
              <a:t>March of Dimes, 2017</a:t>
            </a:r>
            <a:endParaRPr lang="en-US" sz="1400" dirty="0"/>
          </a:p>
        </p:txBody>
      </p:sp>
    </p:spTree>
    <p:extLst>
      <p:ext uri="{BB962C8B-B14F-4D97-AF65-F5344CB8AC3E}">
        <p14:creationId xmlns:p14="http://schemas.microsoft.com/office/powerpoint/2010/main" val="382139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NYS Breastfeeding Rates</a:t>
            </a:r>
            <a:endParaRPr lang="en-US" sz="3600" dirty="0"/>
          </a:p>
        </p:txBody>
      </p:sp>
      <p:sp>
        <p:nvSpPr>
          <p:cNvPr id="3" name="Content Placeholder 2"/>
          <p:cNvSpPr>
            <a:spLocks noGrp="1"/>
          </p:cNvSpPr>
          <p:nvPr>
            <p:ph idx="1"/>
          </p:nvPr>
        </p:nvSpPr>
        <p:spPr/>
        <p:txBody>
          <a:bodyPr>
            <a:normAutofit/>
          </a:bodyPr>
          <a:lstStyle/>
          <a:p>
            <a:r>
              <a:rPr lang="en-US" sz="2800" dirty="0" smtClean="0"/>
              <a:t>Initiation rates:</a:t>
            </a:r>
          </a:p>
          <a:p>
            <a:pPr lvl="1"/>
            <a:r>
              <a:rPr lang="en-US" dirty="0" smtClean="0"/>
              <a:t> 80.8% black mothers; 83.3% white mothers</a:t>
            </a:r>
          </a:p>
          <a:p>
            <a:r>
              <a:rPr lang="en-US" sz="2800" dirty="0" smtClean="0"/>
              <a:t>Exclusive through 6months:</a:t>
            </a:r>
          </a:p>
          <a:p>
            <a:pPr lvl="1"/>
            <a:r>
              <a:rPr lang="en-US" dirty="0" smtClean="0"/>
              <a:t>11.9% black mothers; 22.6% white mothers</a:t>
            </a:r>
          </a:p>
          <a:p>
            <a:r>
              <a:rPr lang="en-US" sz="2800" dirty="0"/>
              <a:t>Duration through 12 </a:t>
            </a:r>
            <a:r>
              <a:rPr lang="en-US" sz="2800" dirty="0" smtClean="0"/>
              <a:t>months</a:t>
            </a:r>
          </a:p>
          <a:p>
            <a:pPr lvl="1"/>
            <a:r>
              <a:rPr lang="en-US" dirty="0" smtClean="0"/>
              <a:t>23.6%black mothers; 36.9% white mothers</a:t>
            </a:r>
            <a:endParaRPr lang="en-US" dirty="0"/>
          </a:p>
          <a:p>
            <a:endParaRPr lang="en-US" sz="2800" dirty="0" smtClean="0"/>
          </a:p>
          <a:p>
            <a:pPr lvl="1"/>
            <a:endParaRPr lang="en-US" dirty="0" smtClean="0"/>
          </a:p>
        </p:txBody>
      </p:sp>
    </p:spTree>
    <p:extLst>
      <p:ext uri="{BB962C8B-B14F-4D97-AF65-F5344CB8AC3E}">
        <p14:creationId xmlns:p14="http://schemas.microsoft.com/office/powerpoint/2010/main" val="224198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DHM </a:t>
            </a:r>
            <a:r>
              <a:rPr lang="en-US" sz="3600" dirty="0" smtClean="0"/>
              <a:t>and Breastfeeding</a:t>
            </a:r>
            <a:endParaRPr lang="en-US" sz="3600" dirty="0"/>
          </a:p>
        </p:txBody>
      </p:sp>
      <p:sp>
        <p:nvSpPr>
          <p:cNvPr id="3" name="Content Placeholder 2"/>
          <p:cNvSpPr>
            <a:spLocks noGrp="1"/>
          </p:cNvSpPr>
          <p:nvPr>
            <p:ph idx="1"/>
          </p:nvPr>
        </p:nvSpPr>
        <p:spPr>
          <a:xfrm>
            <a:off x="698500" y="1600200"/>
            <a:ext cx="8229600" cy="4525963"/>
          </a:xfrm>
        </p:spPr>
        <p:txBody>
          <a:bodyPr>
            <a:normAutofit/>
          </a:bodyPr>
          <a:lstStyle/>
          <a:p>
            <a:endParaRPr lang="en-US" sz="2800" dirty="0" smtClean="0"/>
          </a:p>
          <a:p>
            <a:r>
              <a:rPr lang="en-US" sz="2800" dirty="0" smtClean="0"/>
              <a:t>Use of </a:t>
            </a:r>
            <a:r>
              <a:rPr lang="en-US" sz="2800" dirty="0" smtClean="0"/>
              <a:t>DHM </a:t>
            </a:r>
            <a:r>
              <a:rPr lang="en-US" sz="2800" dirty="0" smtClean="0"/>
              <a:t>in hospitals has been associated with increased breastfeeding rates</a:t>
            </a:r>
          </a:p>
          <a:p>
            <a:r>
              <a:rPr lang="en-US" sz="2800" dirty="0" smtClean="0"/>
              <a:t>When hospital breastfeeding rates increase, they increase for all ethnic, racial and socioeconomic groups including those with low BF rates</a:t>
            </a:r>
            <a:endParaRPr lang="en-US" sz="2800" dirty="0"/>
          </a:p>
        </p:txBody>
      </p:sp>
    </p:spTree>
    <p:extLst>
      <p:ext uri="{BB962C8B-B14F-4D97-AF65-F5344CB8AC3E}">
        <p14:creationId xmlns:p14="http://schemas.microsoft.com/office/powerpoint/2010/main" val="262283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 Effectiveness of PDHM in NY Medicai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9144000" cy="6727710"/>
          </a:xfrm>
          <a:prstGeom prst="rect">
            <a:avLst/>
          </a:prstGeom>
        </p:spPr>
      </p:pic>
    </p:spTree>
    <p:extLst>
      <p:ext uri="{BB962C8B-B14F-4D97-AF65-F5344CB8AC3E}">
        <p14:creationId xmlns:p14="http://schemas.microsoft.com/office/powerpoint/2010/main" val="29356956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39750" y="214313"/>
            <a:ext cx="8064500" cy="838200"/>
          </a:xfrm>
        </p:spPr>
        <p:txBody>
          <a:bodyPr>
            <a:normAutofit fontScale="90000"/>
          </a:bodyPr>
          <a:lstStyle/>
          <a:p>
            <a:pPr eaLnBrk="1" hangingPunct="1"/>
            <a:r>
              <a:rPr lang="en-US" sz="4000" dirty="0" smtClean="0"/>
              <a:t/>
            </a:r>
            <a:br>
              <a:rPr lang="en-US" sz="4000" dirty="0" smtClean="0"/>
            </a:br>
            <a:r>
              <a:rPr lang="en-US" sz="4000" dirty="0" smtClean="0">
                <a:solidFill>
                  <a:srgbClr val="FFFFFF"/>
                </a:solidFill>
              </a:rPr>
              <a:t>AAP Policy Statement</a:t>
            </a:r>
          </a:p>
        </p:txBody>
      </p:sp>
      <p:sp>
        <p:nvSpPr>
          <p:cNvPr id="405507" name="Rectangle 3"/>
          <p:cNvSpPr>
            <a:spLocks noGrp="1" noChangeArrowheads="1"/>
          </p:cNvSpPr>
          <p:nvPr>
            <p:ph idx="1"/>
          </p:nvPr>
        </p:nvSpPr>
        <p:spPr>
          <a:xfrm>
            <a:off x="203200" y="1193800"/>
            <a:ext cx="8229600" cy="4525963"/>
          </a:xfrm>
        </p:spPr>
        <p:txBody>
          <a:bodyPr>
            <a:normAutofit/>
          </a:bodyPr>
          <a:lstStyle/>
          <a:p>
            <a:pPr marL="0" indent="0" eaLnBrk="1" hangingPunct="1">
              <a:buFontTx/>
              <a:buNone/>
              <a:defRPr/>
            </a:pPr>
            <a:endParaRPr lang="en-US" dirty="0" smtClean="0">
              <a:solidFill>
                <a:srgbClr val="FFFFFF"/>
              </a:solidFill>
            </a:endParaRPr>
          </a:p>
          <a:p>
            <a:pPr marL="0" indent="0" eaLnBrk="1" hangingPunct="1">
              <a:buFontTx/>
              <a:buNone/>
              <a:defRPr/>
            </a:pPr>
            <a:r>
              <a:rPr lang="ja-JP" altLang="en-US" sz="2800" dirty="0" smtClean="0">
                <a:solidFill>
                  <a:srgbClr val="FFFFFF"/>
                </a:solidFill>
                <a:latin typeface="Arial"/>
                <a:cs typeface="Arial"/>
              </a:rPr>
              <a:t>“</a:t>
            </a:r>
            <a:r>
              <a:rPr lang="en-US" sz="2800" dirty="0" smtClean="0">
                <a:solidFill>
                  <a:srgbClr val="FFFFFF"/>
                </a:solidFill>
                <a:effectLst/>
                <a:latin typeface="Arial"/>
                <a:cs typeface="Arial"/>
              </a:rPr>
              <a:t>The potent benefits of human milk are such that all preterm infants should receive human milk</a:t>
            </a:r>
            <a:r>
              <a:rPr lang="en-US" sz="2800" dirty="0" smtClean="0">
                <a:solidFill>
                  <a:srgbClr val="FFFFFF"/>
                </a:solidFill>
                <a:latin typeface="Arial"/>
                <a:cs typeface="Arial"/>
              </a:rPr>
              <a:t>….i</a:t>
            </a:r>
            <a:r>
              <a:rPr lang="en-US" sz="2800" dirty="0" smtClean="0">
                <a:solidFill>
                  <a:srgbClr val="FFFFFF"/>
                </a:solidFill>
                <a:effectLst/>
                <a:latin typeface="Arial"/>
                <a:cs typeface="Arial"/>
              </a:rPr>
              <a:t>f the mother’s milk is unavailable despite significant lactation support, pasteurized donor milk should be used</a:t>
            </a:r>
            <a:r>
              <a:rPr lang="en-US" sz="2800" dirty="0" smtClean="0">
                <a:solidFill>
                  <a:srgbClr val="FFFFFF"/>
                </a:solidFill>
                <a:latin typeface="Arial"/>
                <a:cs typeface="Arial"/>
              </a:rPr>
              <a:t>.”</a:t>
            </a:r>
          </a:p>
          <a:p>
            <a:pPr marL="0" indent="0" eaLnBrk="1" hangingPunct="1">
              <a:buFontTx/>
              <a:buNone/>
              <a:defRPr/>
            </a:pPr>
            <a:endParaRPr lang="en-US" dirty="0" smtClean="0">
              <a:solidFill>
                <a:srgbClr val="FFFFFF"/>
              </a:solidFill>
              <a:cs typeface="Times New Roman" pitchFamily="18" charset="0"/>
            </a:endParaRPr>
          </a:p>
          <a:p>
            <a:pPr marL="0" indent="0" eaLnBrk="1" hangingPunct="1">
              <a:defRPr/>
            </a:pPr>
            <a:r>
              <a:rPr lang="en-US" sz="1800" dirty="0" smtClean="0">
                <a:solidFill>
                  <a:srgbClr val="FFFFFF"/>
                </a:solidFill>
                <a:effectLst/>
              </a:rPr>
              <a:t>AAP Breastfeeding and the Use of Human Milk – </a:t>
            </a:r>
          </a:p>
          <a:p>
            <a:pPr marL="0" indent="0" eaLnBrk="1" hangingPunct="1">
              <a:buFontTx/>
              <a:buNone/>
              <a:defRPr/>
            </a:pPr>
            <a:r>
              <a:rPr lang="en-US" sz="1800" dirty="0" smtClean="0">
                <a:solidFill>
                  <a:srgbClr val="FFFFFF"/>
                </a:solidFill>
                <a:effectLst/>
              </a:rPr>
              <a:t>Policy Statement 2012</a:t>
            </a:r>
          </a:p>
          <a:p>
            <a:pPr marL="0" indent="0" eaLnBrk="1" hangingPunct="1">
              <a:buFontTx/>
              <a:buNone/>
              <a:defRPr/>
            </a:pPr>
            <a:endParaRPr lang="en-US" dirty="0" smtClean="0">
              <a:solidFill>
                <a:srgbClr val="660066"/>
              </a:solidFill>
              <a:cs typeface="Times New Roman" pitchFamily="18" charset="0"/>
            </a:endParaRPr>
          </a:p>
        </p:txBody>
      </p:sp>
      <p:sp>
        <p:nvSpPr>
          <p:cNvPr id="44036" name="Footer Placeholder 2"/>
          <p:cNvSpPr>
            <a:spLocks noGrp="1"/>
          </p:cNvSpPr>
          <p:nvPr>
            <p:ph type="ftr" sz="quarter" idx="11"/>
          </p:nvPr>
        </p:nvSpPr>
        <p:spPr>
          <a:xfrm>
            <a:off x="3276600" y="6248400"/>
            <a:ext cx="2895600" cy="781050"/>
          </a:xfrm>
          <a:noFill/>
          <a:ln>
            <a:miter lim="800000"/>
            <a:headEnd/>
            <a:tailEnd/>
          </a:ln>
        </p:spPr>
        <p:txBody>
          <a:bodyPr/>
          <a:lstStyle/>
          <a:p>
            <a:r>
              <a:rPr lang="en-US" dirty="0" smtClean="0"/>
              <a:t>©2015 The New York Milk Bank</a:t>
            </a:r>
            <a:endParaRPr lang="en-US" dirty="0"/>
          </a:p>
        </p:txBody>
      </p:sp>
      <p:pic>
        <p:nvPicPr>
          <p:cNvPr id="2" name="Picture 1"/>
          <p:cNvPicPr>
            <a:picLocks noChangeAspect="1"/>
          </p:cNvPicPr>
          <p:nvPr/>
        </p:nvPicPr>
        <p:blipFill>
          <a:blip r:embed="rId3"/>
          <a:stretch>
            <a:fillRect/>
          </a:stretch>
        </p:blipFill>
        <p:spPr>
          <a:xfrm>
            <a:off x="5854700" y="4114800"/>
            <a:ext cx="2125813" cy="2133600"/>
          </a:xfrm>
          <a:prstGeom prst="rect">
            <a:avLst/>
          </a:prstGeom>
        </p:spPr>
      </p:pic>
    </p:spTree>
    <p:extLst>
      <p:ext uri="{BB962C8B-B14F-4D97-AF65-F5344CB8AC3E}">
        <p14:creationId xmlns:p14="http://schemas.microsoft.com/office/powerpoint/2010/main" val="3918327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rmAutofit/>
          </a:bodyPr>
          <a:lstStyle/>
          <a:p>
            <a:r>
              <a:rPr lang="en-US" sz="3600" dirty="0"/>
              <a:t>Surgeon General’s Call to Action 2011</a:t>
            </a:r>
          </a:p>
        </p:txBody>
      </p:sp>
      <p:sp>
        <p:nvSpPr>
          <p:cNvPr id="3" name="Content Placeholder 2"/>
          <p:cNvSpPr>
            <a:spLocks noGrp="1"/>
          </p:cNvSpPr>
          <p:nvPr>
            <p:ph idx="1"/>
          </p:nvPr>
        </p:nvSpPr>
        <p:spPr/>
        <p:txBody>
          <a:bodyPr>
            <a:normAutofit/>
          </a:bodyPr>
          <a:lstStyle/>
          <a:p>
            <a:r>
              <a:rPr lang="en-US" sz="2800" b="1" dirty="0" smtClean="0"/>
              <a:t>“</a:t>
            </a:r>
            <a:r>
              <a:rPr lang="en-US" sz="2800" b="1" dirty="0"/>
              <a:t>Human milk is vital to the survival of vulnerable neonates. . . “</a:t>
            </a:r>
          </a:p>
          <a:p>
            <a:r>
              <a:rPr lang="en-US" sz="2800" dirty="0"/>
              <a:t>Develop a national strategy to efficiently and effectively address the issues involved in providing DHM to vulnerable infant </a:t>
            </a:r>
            <a:r>
              <a:rPr lang="en-US" sz="2800" dirty="0" smtClean="0"/>
              <a:t>populations.</a:t>
            </a:r>
            <a:endParaRPr lang="en-US" sz="2800" dirty="0"/>
          </a:p>
          <a:p>
            <a:endParaRPr lang="en-US" dirty="0"/>
          </a:p>
        </p:txBody>
      </p:sp>
      <p:pic>
        <p:nvPicPr>
          <p:cNvPr id="4" name="Picture 3"/>
          <p:cNvPicPr>
            <a:picLocks noChangeAspect="1"/>
          </p:cNvPicPr>
          <p:nvPr/>
        </p:nvPicPr>
        <p:blipFill>
          <a:blip r:embed="rId2"/>
          <a:stretch>
            <a:fillRect/>
          </a:stretch>
        </p:blipFill>
        <p:spPr>
          <a:xfrm>
            <a:off x="6559550" y="4176713"/>
            <a:ext cx="1949450" cy="1949450"/>
          </a:xfrm>
          <a:prstGeom prst="rect">
            <a:avLst/>
          </a:prstGeom>
        </p:spPr>
      </p:pic>
      <p:sp>
        <p:nvSpPr>
          <p:cNvPr id="5" name="Footer Placeholder 4"/>
          <p:cNvSpPr>
            <a:spLocks noGrp="1"/>
          </p:cNvSpPr>
          <p:nvPr>
            <p:ph type="ftr" sz="quarter" idx="11"/>
          </p:nvPr>
        </p:nvSpPr>
        <p:spPr/>
        <p:txBody>
          <a:bodyPr/>
          <a:lstStyle/>
          <a:p>
            <a:r>
              <a:rPr lang="en-US" dirty="0" smtClean="0"/>
              <a:t>©2015 The New York Milk Bank</a:t>
            </a:r>
            <a:endParaRPr lang="en-US" dirty="0"/>
          </a:p>
        </p:txBody>
      </p:sp>
    </p:spTree>
    <p:extLst>
      <p:ext uri="{BB962C8B-B14F-4D97-AF65-F5344CB8AC3E}">
        <p14:creationId xmlns:p14="http://schemas.microsoft.com/office/powerpoint/2010/main" val="9129714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DHM </a:t>
            </a:r>
            <a:r>
              <a:rPr lang="en-US" sz="3600" dirty="0" smtClean="0"/>
              <a:t>Use in NYS Maternity Hospitals </a:t>
            </a:r>
            <a:endParaRPr lang="en-US" sz="3600" dirty="0"/>
          </a:p>
        </p:txBody>
      </p:sp>
      <p:sp>
        <p:nvSpPr>
          <p:cNvPr id="3" name="Content Placeholder 2"/>
          <p:cNvSpPr>
            <a:spLocks noGrp="1"/>
          </p:cNvSpPr>
          <p:nvPr>
            <p:ph idx="1"/>
          </p:nvPr>
        </p:nvSpPr>
        <p:spPr/>
        <p:txBody>
          <a:bodyPr>
            <a:normAutofit/>
          </a:bodyPr>
          <a:lstStyle/>
          <a:p>
            <a:r>
              <a:rPr lang="en-US" sz="2800" dirty="0" smtClean="0"/>
              <a:t>Medically effective</a:t>
            </a:r>
          </a:p>
          <a:p>
            <a:r>
              <a:rPr lang="en-US" sz="2800" dirty="0" smtClean="0"/>
              <a:t>Cost effective</a:t>
            </a:r>
          </a:p>
          <a:p>
            <a:r>
              <a:rPr lang="en-US" sz="2800" dirty="0" smtClean="0"/>
              <a:t>Impact on health disparities</a:t>
            </a:r>
          </a:p>
          <a:p>
            <a:r>
              <a:rPr lang="en-US" sz="2800" dirty="0"/>
              <a:t>AAP recommendations</a:t>
            </a:r>
          </a:p>
          <a:p>
            <a:pPr marL="0" indent="0">
              <a:buNone/>
            </a:pPr>
            <a:endParaRPr lang="en-US" sz="2800" dirty="0"/>
          </a:p>
          <a:p>
            <a:r>
              <a:rPr lang="en-US" sz="2800" dirty="0" smtClean="0"/>
              <a:t>Why is it not offered in all hospitals?</a:t>
            </a:r>
            <a:endParaRPr lang="en-US" sz="2800" dirty="0"/>
          </a:p>
        </p:txBody>
      </p:sp>
    </p:spTree>
    <p:extLst>
      <p:ext uri="{BB962C8B-B14F-4D97-AF65-F5344CB8AC3E}">
        <p14:creationId xmlns:p14="http://schemas.microsoft.com/office/powerpoint/2010/main" val="1200204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Advocacy for Insurance Reimbursement</a:t>
            </a:r>
            <a:endParaRPr lang="en-US" sz="3600" dirty="0"/>
          </a:p>
        </p:txBody>
      </p:sp>
      <p:sp>
        <p:nvSpPr>
          <p:cNvPr id="3" name="Content Placeholder 2"/>
          <p:cNvSpPr>
            <a:spLocks noGrp="1"/>
          </p:cNvSpPr>
          <p:nvPr>
            <p:ph idx="1"/>
          </p:nvPr>
        </p:nvSpPr>
        <p:spPr/>
        <p:txBody>
          <a:bodyPr>
            <a:normAutofit/>
          </a:bodyPr>
          <a:lstStyle/>
          <a:p>
            <a:r>
              <a:rPr lang="en-US" sz="2800" dirty="0" smtClean="0"/>
              <a:t>Team </a:t>
            </a:r>
            <a:r>
              <a:rPr lang="en-US" sz="2800" dirty="0" smtClean="0"/>
              <a:t>includes </a:t>
            </a:r>
            <a:r>
              <a:rPr lang="en-US" sz="2800" dirty="0" smtClean="0"/>
              <a:t>NYS AAP, NYMB, medical, nursing, experts</a:t>
            </a:r>
          </a:p>
          <a:p>
            <a:r>
              <a:rPr lang="en-US" sz="2800" dirty="0" smtClean="0"/>
              <a:t>Medical Evidence Summary</a:t>
            </a:r>
          </a:p>
          <a:p>
            <a:r>
              <a:rPr lang="en-US" sz="2800" dirty="0" smtClean="0"/>
              <a:t>Cost analysis</a:t>
            </a:r>
          </a:p>
          <a:p>
            <a:r>
              <a:rPr lang="en-US" sz="2800" dirty="0" smtClean="0"/>
              <a:t>Meetings with </a:t>
            </a:r>
            <a:r>
              <a:rPr lang="en-US" sz="2800" dirty="0"/>
              <a:t>a</a:t>
            </a:r>
            <a:r>
              <a:rPr lang="en-US" sz="2800" dirty="0" smtClean="0"/>
              <a:t>ssembly and senate sponsors, NYSDOH and Medicaid officials</a:t>
            </a:r>
            <a:endParaRPr lang="en-US" sz="2800" dirty="0"/>
          </a:p>
        </p:txBody>
      </p:sp>
    </p:spTree>
    <p:extLst>
      <p:ext uri="{BB962C8B-B14F-4D97-AF65-F5344CB8AC3E}">
        <p14:creationId xmlns:p14="http://schemas.microsoft.com/office/powerpoint/2010/main" val="346492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16 at 03.28.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
            <a:ext cx="9144000" cy="6888843"/>
          </a:xfrm>
          <a:prstGeom prst="rect">
            <a:avLst/>
          </a:prstGeom>
        </p:spPr>
      </p:pic>
    </p:spTree>
    <p:extLst>
      <p:ext uri="{BB962C8B-B14F-4D97-AF65-F5344CB8AC3E}">
        <p14:creationId xmlns:p14="http://schemas.microsoft.com/office/powerpoint/2010/main" val="248294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66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Disclosures</a:t>
            </a:r>
            <a:endParaRPr lang="en-US" sz="3600" dirty="0"/>
          </a:p>
        </p:txBody>
      </p:sp>
      <p:sp>
        <p:nvSpPr>
          <p:cNvPr id="4" name="Content Placeholder 3"/>
          <p:cNvSpPr>
            <a:spLocks noGrp="1"/>
          </p:cNvSpPr>
          <p:nvPr>
            <p:ph idx="1"/>
          </p:nvPr>
        </p:nvSpPr>
        <p:spPr/>
        <p:txBody>
          <a:bodyPr/>
          <a:lstStyle/>
          <a:p>
            <a:endParaRPr lang="en-US" dirty="0" smtClean="0"/>
          </a:p>
          <a:p>
            <a:r>
              <a:rPr lang="en-US" sz="2800" dirty="0" smtClean="0"/>
              <a:t>Director of NYMB</a:t>
            </a:r>
          </a:p>
          <a:p>
            <a:r>
              <a:rPr lang="en-US" sz="2800" dirty="0" smtClean="0"/>
              <a:t>Accept insurance payments from insurance companies</a:t>
            </a:r>
          </a:p>
          <a:p>
            <a:endParaRPr lang="en-US" sz="2800" dirty="0"/>
          </a:p>
          <a:p>
            <a:endParaRPr lang="en-US" sz="2800" dirty="0" smtClean="0"/>
          </a:p>
          <a:p>
            <a:pPr marL="0" indent="0">
              <a:buNone/>
            </a:pPr>
            <a:r>
              <a:rPr lang="en-US" sz="2800" dirty="0" smtClean="0"/>
              <a:t>Susan:  Medical Director NYMB, chair NYSBC</a:t>
            </a:r>
          </a:p>
        </p:txBody>
      </p:sp>
      <p:pic>
        <p:nvPicPr>
          <p:cNvPr id="6" name="Picture 5"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9925392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4-16 at 03.30.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317500"/>
            <a:ext cx="8153400" cy="6223000"/>
          </a:xfrm>
          <a:prstGeom prst="rect">
            <a:avLst/>
          </a:prstGeom>
        </p:spPr>
      </p:pic>
    </p:spTree>
    <p:extLst>
      <p:ext uri="{BB962C8B-B14F-4D97-AF65-F5344CB8AC3E}">
        <p14:creationId xmlns:p14="http://schemas.microsoft.com/office/powerpoint/2010/main" val="82743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Public Support</a:t>
            </a:r>
            <a:endParaRPr lang="en-US" sz="3600" dirty="0"/>
          </a:p>
        </p:txBody>
      </p:sp>
      <p:sp>
        <p:nvSpPr>
          <p:cNvPr id="3" name="Content Placeholder 2"/>
          <p:cNvSpPr>
            <a:spLocks noGrp="1"/>
          </p:cNvSpPr>
          <p:nvPr>
            <p:ph idx="1"/>
          </p:nvPr>
        </p:nvSpPr>
        <p:spPr/>
        <p:txBody>
          <a:bodyPr>
            <a:normAutofit/>
          </a:bodyPr>
          <a:lstStyle/>
          <a:p>
            <a:r>
              <a:rPr lang="en-US" sz="2800" dirty="0" smtClean="0"/>
              <a:t>Shared personal stories</a:t>
            </a:r>
          </a:p>
          <a:p>
            <a:r>
              <a:rPr lang="en-US" sz="2800" dirty="0" smtClean="0"/>
              <a:t>Social media outreach</a:t>
            </a:r>
          </a:p>
          <a:p>
            <a:r>
              <a:rPr lang="en-US" sz="2800" dirty="0" smtClean="0"/>
              <a:t>Supporters’ calls, emails to public officials</a:t>
            </a:r>
          </a:p>
          <a:p>
            <a:r>
              <a:rPr lang="en-US" sz="2800" dirty="0" smtClean="0"/>
              <a:t>Petition on Change.org</a:t>
            </a:r>
          </a:p>
          <a:p>
            <a:r>
              <a:rPr lang="en-US" sz="2800" dirty="0" smtClean="0"/>
              <a:t>Press conferences</a:t>
            </a:r>
          </a:p>
          <a:p>
            <a:r>
              <a:rPr lang="en-US" sz="2800" dirty="0" smtClean="0"/>
              <a:t>Recognized senate and assembly sponsors as “Breastfeeding Champions”</a:t>
            </a:r>
          </a:p>
          <a:p>
            <a:endParaRPr lang="en-US" sz="2800" dirty="0"/>
          </a:p>
        </p:txBody>
      </p:sp>
    </p:spTree>
    <p:extLst>
      <p:ext uri="{BB962C8B-B14F-4D97-AF65-F5344CB8AC3E}">
        <p14:creationId xmlns:p14="http://schemas.microsoft.com/office/powerpoint/2010/main" val="255120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07 at 12.50.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200"/>
            <a:ext cx="9144000" cy="4811151"/>
          </a:xfrm>
          <a:prstGeom prst="rect">
            <a:avLst/>
          </a:prstGeom>
        </p:spPr>
      </p:pic>
      <p:pic>
        <p:nvPicPr>
          <p:cNvPr id="5" name="Picture 4" descr="TNYMB_Logo_wTa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29793940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Senate and Assembly Bill</a:t>
            </a:r>
            <a:endParaRPr lang="en-US" sz="3600"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NY </a:t>
            </a:r>
            <a:r>
              <a:rPr lang="en-US" sz="2800" dirty="0"/>
              <a:t>State Senate Bill S6583B</a:t>
            </a:r>
          </a:p>
          <a:p>
            <a:r>
              <a:rPr lang="en-US" sz="2800" dirty="0"/>
              <a:t>Assembly Bill A9353C</a:t>
            </a:r>
          </a:p>
          <a:p>
            <a:r>
              <a:rPr lang="en-US" sz="2800" dirty="0" smtClean="0"/>
              <a:t>Passed both houses</a:t>
            </a:r>
          </a:p>
          <a:p>
            <a:r>
              <a:rPr lang="en-US" sz="2800" dirty="0" smtClean="0"/>
              <a:t>Bill vetoed by governor</a:t>
            </a:r>
          </a:p>
          <a:p>
            <a:r>
              <a:rPr lang="en-US" sz="2800" dirty="0" smtClean="0"/>
              <a:t>Support for concept, passed through budget</a:t>
            </a:r>
          </a:p>
        </p:txBody>
      </p:sp>
      <p:pic>
        <p:nvPicPr>
          <p:cNvPr id="5" name="Picture 4"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21457096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Press Conference for PDHM in Budget</a:t>
            </a:r>
            <a:endParaRPr lang="en-US" sz="3600" dirty="0"/>
          </a:p>
        </p:txBody>
      </p:sp>
      <p:pic>
        <p:nvPicPr>
          <p:cNvPr id="4" name="Content Placeholder 3" descr="Albany Medicaid Hannon.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pic>
        <p:nvPicPr>
          <p:cNvPr id="5" name="Picture 4" descr="TNYMB_Logo_wTa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6207126"/>
            <a:ext cx="2133600" cy="483922"/>
          </a:xfrm>
          <a:prstGeom prst="rect">
            <a:avLst/>
          </a:prstGeom>
        </p:spPr>
      </p:pic>
    </p:spTree>
    <p:extLst>
      <p:ext uri="{BB962C8B-B14F-4D97-AF65-F5344CB8AC3E}">
        <p14:creationId xmlns:p14="http://schemas.microsoft.com/office/powerpoint/2010/main" val="18452214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NY Medicaid Coverage for </a:t>
            </a:r>
            <a:r>
              <a:rPr lang="en-US" sz="3600" dirty="0" smtClean="0"/>
              <a:t>DHM</a:t>
            </a:r>
            <a:endParaRPr lang="en-US" sz="3600" dirty="0"/>
          </a:p>
        </p:txBody>
      </p:sp>
      <p:sp>
        <p:nvSpPr>
          <p:cNvPr id="3" name="Content Placeholder 2"/>
          <p:cNvSpPr>
            <a:spLocks noGrp="1"/>
          </p:cNvSpPr>
          <p:nvPr>
            <p:ph idx="1"/>
          </p:nvPr>
        </p:nvSpPr>
        <p:spPr>
          <a:xfrm>
            <a:off x="469900" y="1600200"/>
            <a:ext cx="8229600" cy="4525963"/>
          </a:xfrm>
        </p:spPr>
        <p:txBody>
          <a:bodyPr>
            <a:normAutofit/>
          </a:bodyPr>
          <a:lstStyle/>
          <a:p>
            <a:endParaRPr lang="en-US" sz="2800" dirty="0" smtClean="0"/>
          </a:p>
          <a:p>
            <a:r>
              <a:rPr lang="en-US" sz="2800" dirty="0"/>
              <a:t>I</a:t>
            </a:r>
            <a:r>
              <a:rPr lang="en-US" sz="2800" dirty="0" smtClean="0"/>
              <a:t>mplemented Feb 15, 2017</a:t>
            </a:r>
          </a:p>
          <a:p>
            <a:r>
              <a:rPr lang="en-US" sz="2800" dirty="0" smtClean="0"/>
              <a:t>Covers:</a:t>
            </a:r>
          </a:p>
          <a:p>
            <a:pPr lvl="1"/>
            <a:r>
              <a:rPr lang="en-US" sz="2400" dirty="0" smtClean="0"/>
              <a:t>Inpatients</a:t>
            </a:r>
          </a:p>
          <a:p>
            <a:pPr lvl="1"/>
            <a:r>
              <a:rPr lang="en-US" sz="2400" dirty="0" smtClean="0"/>
              <a:t>Documented weight &lt; 1500 grams </a:t>
            </a:r>
          </a:p>
          <a:p>
            <a:pPr lvl="1"/>
            <a:r>
              <a:rPr lang="en-US" sz="2400" dirty="0" smtClean="0"/>
              <a:t>Congenital or Acquired GI Conditions</a:t>
            </a:r>
          </a:p>
          <a:p>
            <a:pPr lvl="1"/>
            <a:r>
              <a:rPr lang="en-US" sz="2400" dirty="0" smtClean="0"/>
              <a:t>Other </a:t>
            </a:r>
            <a:r>
              <a:rPr lang="en-US" sz="2400" dirty="0"/>
              <a:t>conditions with physician order </a:t>
            </a:r>
          </a:p>
        </p:txBody>
      </p:sp>
    </p:spTree>
    <p:extLst>
      <p:ext uri="{BB962C8B-B14F-4D97-AF65-F5344CB8AC3E}">
        <p14:creationId xmlns:p14="http://schemas.microsoft.com/office/powerpoint/2010/main" val="233708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 York</a:t>
            </a:r>
            <a:endParaRPr lang="en-US" sz="3600" dirty="0"/>
          </a:p>
        </p:txBody>
      </p:sp>
      <p:sp>
        <p:nvSpPr>
          <p:cNvPr id="3" name="Content Placeholder 2"/>
          <p:cNvSpPr>
            <a:spLocks noGrp="1"/>
          </p:cNvSpPr>
          <p:nvPr>
            <p:ph idx="1"/>
          </p:nvPr>
        </p:nvSpPr>
        <p:spPr/>
        <p:txBody>
          <a:bodyPr>
            <a:normAutofit/>
          </a:bodyPr>
          <a:lstStyle/>
          <a:p>
            <a:r>
              <a:rPr lang="en-US" sz="2800" dirty="0" smtClean="0"/>
              <a:t>2017 - Inpatients </a:t>
            </a:r>
          </a:p>
          <a:p>
            <a:pPr lvl="1"/>
            <a:r>
              <a:rPr lang="en-US" dirty="0" smtClean="0"/>
              <a:t>&lt; 1500 grams birth weight</a:t>
            </a:r>
          </a:p>
          <a:p>
            <a:pPr lvl="1"/>
            <a:r>
              <a:rPr lang="en-US" dirty="0" smtClean="0"/>
              <a:t>Acquired or congenital condition</a:t>
            </a:r>
          </a:p>
          <a:p>
            <a:pPr lvl="1"/>
            <a:r>
              <a:rPr lang="en-US" dirty="0" smtClean="0"/>
              <a:t>Physicians order for other medical condition</a:t>
            </a:r>
            <a:endParaRPr lang="en-US" dirty="0"/>
          </a:p>
          <a:p>
            <a:r>
              <a:rPr lang="en-US" sz="2800" dirty="0" smtClean="0"/>
              <a:t>Hospital pays for PDHM</a:t>
            </a:r>
          </a:p>
          <a:p>
            <a:r>
              <a:rPr lang="en-US" sz="2800" dirty="0" smtClean="0"/>
              <a:t>T2101 code</a:t>
            </a:r>
          </a:p>
          <a:p>
            <a:r>
              <a:rPr lang="en-US" sz="2800" dirty="0" smtClean="0"/>
              <a:t>Medicaid reimbursement rate - $.17/mL </a:t>
            </a:r>
          </a:p>
          <a:p>
            <a:endParaRPr lang="en-US" dirty="0"/>
          </a:p>
        </p:txBody>
      </p:sp>
      <p:pic>
        <p:nvPicPr>
          <p:cNvPr id="5" name="Picture 4"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4107048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 York</a:t>
            </a:r>
            <a:endParaRPr lang="en-US" sz="3600" dirty="0"/>
          </a:p>
        </p:txBody>
      </p:sp>
      <p:sp>
        <p:nvSpPr>
          <p:cNvPr id="3" name="Content Placeholder 2"/>
          <p:cNvSpPr>
            <a:spLocks noGrp="1"/>
          </p:cNvSpPr>
          <p:nvPr>
            <p:ph idx="1"/>
          </p:nvPr>
        </p:nvSpPr>
        <p:spPr/>
        <p:txBody>
          <a:bodyPr>
            <a:normAutofit/>
          </a:bodyPr>
          <a:lstStyle/>
          <a:p>
            <a:r>
              <a:rPr lang="en-US" sz="2800" dirty="0" smtClean="0"/>
              <a:t>Outpatients</a:t>
            </a:r>
          </a:p>
          <a:p>
            <a:pPr lvl="1"/>
            <a:r>
              <a:rPr lang="en-US" dirty="0" smtClean="0"/>
              <a:t>Letter of medical necessity</a:t>
            </a:r>
          </a:p>
          <a:p>
            <a:pPr lvl="1"/>
            <a:r>
              <a:rPr lang="en-US" dirty="0" smtClean="0"/>
              <a:t>Medical </a:t>
            </a:r>
            <a:r>
              <a:rPr lang="en-US" sz="2800" dirty="0" smtClean="0"/>
              <a:t>Documentation</a:t>
            </a:r>
          </a:p>
          <a:p>
            <a:pPr lvl="1"/>
            <a:r>
              <a:rPr lang="en-US" sz="2800" dirty="0" smtClean="0"/>
              <a:t>Authorization</a:t>
            </a:r>
          </a:p>
          <a:p>
            <a:pPr lvl="1"/>
            <a:r>
              <a:rPr lang="en-US" dirty="0" smtClean="0"/>
              <a:t>Start and end date </a:t>
            </a:r>
            <a:r>
              <a:rPr lang="en-US" sz="2800" dirty="0" smtClean="0"/>
              <a:t> </a:t>
            </a:r>
          </a:p>
          <a:p>
            <a:r>
              <a:rPr lang="en-US" sz="2800" dirty="0" smtClean="0"/>
              <a:t>T2101 code and B9998 (for some patients) </a:t>
            </a:r>
          </a:p>
          <a:p>
            <a:r>
              <a:rPr lang="en-US" sz="2800" dirty="0" smtClean="0"/>
              <a:t>Reimbursement rate T2101 - $.17/mL </a:t>
            </a:r>
          </a:p>
          <a:p>
            <a:r>
              <a:rPr lang="en-US" sz="2800" dirty="0" smtClean="0"/>
              <a:t>B9998 - negotiated</a:t>
            </a:r>
          </a:p>
          <a:p>
            <a:endParaRPr lang="en-US" dirty="0"/>
          </a:p>
        </p:txBody>
      </p:sp>
      <p:pic>
        <p:nvPicPr>
          <p:cNvPr id="5" name="Picture 4"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17806955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Codes to Use</a:t>
            </a:r>
            <a:endParaRPr lang="en-US" sz="3600" dirty="0"/>
          </a:p>
        </p:txBody>
      </p:sp>
      <p:sp>
        <p:nvSpPr>
          <p:cNvPr id="3" name="Content Placeholder 2"/>
          <p:cNvSpPr>
            <a:spLocks noGrp="1"/>
          </p:cNvSpPr>
          <p:nvPr>
            <p:ph idx="1"/>
          </p:nvPr>
        </p:nvSpPr>
        <p:spPr/>
        <p:txBody>
          <a:bodyPr>
            <a:normAutofit/>
          </a:bodyPr>
          <a:lstStyle/>
          <a:p>
            <a:endParaRPr lang="en-US" sz="2800" dirty="0" smtClean="0"/>
          </a:p>
          <a:p>
            <a:r>
              <a:rPr lang="en-US" sz="2600" dirty="0" smtClean="0"/>
              <a:t>T2102 </a:t>
            </a:r>
            <a:r>
              <a:rPr lang="mr-IN" sz="2600" dirty="0"/>
              <a:t>–</a:t>
            </a:r>
            <a:r>
              <a:rPr lang="en-US" sz="2600" dirty="0"/>
              <a:t> human breast milk processing, storage and distribution only</a:t>
            </a:r>
          </a:p>
          <a:p>
            <a:r>
              <a:rPr lang="en-US" sz="2600" dirty="0"/>
              <a:t>B9998 - NOC for Enteral Supplies</a:t>
            </a:r>
          </a:p>
          <a:p>
            <a:pPr lvl="2"/>
            <a:r>
              <a:rPr lang="en-US" sz="2600" dirty="0"/>
              <a:t>NOC </a:t>
            </a:r>
            <a:r>
              <a:rPr lang="mr-IN" sz="2600" dirty="0"/>
              <a:t>–</a:t>
            </a:r>
            <a:r>
              <a:rPr lang="en-US" sz="2600" dirty="0"/>
              <a:t> (Not Otherwise Classified) </a:t>
            </a:r>
          </a:p>
          <a:p>
            <a:pPr lvl="2"/>
            <a:r>
              <a:rPr lang="en-US" sz="2600" dirty="0"/>
              <a:t>Bottle </a:t>
            </a:r>
            <a:r>
              <a:rPr lang="en-US" sz="2600" dirty="0" smtClean="0"/>
              <a:t>for outpatients</a:t>
            </a:r>
          </a:p>
          <a:p>
            <a:pPr marL="0" indent="0">
              <a:buNone/>
            </a:pPr>
            <a:r>
              <a:rPr lang="en-US" dirty="0" smtClean="0"/>
              <a:t> </a:t>
            </a:r>
          </a:p>
          <a:p>
            <a:endParaRPr lang="en-US" dirty="0"/>
          </a:p>
        </p:txBody>
      </p:sp>
      <p:sp>
        <p:nvSpPr>
          <p:cNvPr id="4" name="TextBox 3"/>
          <p:cNvSpPr txBox="1"/>
          <p:nvPr/>
        </p:nvSpPr>
        <p:spPr>
          <a:xfrm>
            <a:off x="1426507" y="1843876"/>
            <a:ext cx="184666" cy="369332"/>
          </a:xfrm>
          <a:prstGeom prst="rect">
            <a:avLst/>
          </a:prstGeom>
          <a:noFill/>
        </p:spPr>
        <p:txBody>
          <a:bodyPr wrap="none" rtlCol="0">
            <a:spAutoFit/>
          </a:bodyPr>
          <a:lstStyle/>
          <a:p>
            <a:endParaRPr lang="en-US" dirty="0"/>
          </a:p>
        </p:txBody>
      </p:sp>
      <p:pic>
        <p:nvPicPr>
          <p:cNvPr id="6" name="Picture 5"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36179111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Outpatient Coverage for PDHM</a:t>
            </a:r>
            <a:endParaRPr lang="en-US" sz="3600" dirty="0"/>
          </a:p>
        </p:txBody>
      </p:sp>
      <p:sp>
        <p:nvSpPr>
          <p:cNvPr id="3" name="Content Placeholder 2"/>
          <p:cNvSpPr>
            <a:spLocks noGrp="1"/>
          </p:cNvSpPr>
          <p:nvPr>
            <p:ph idx="1"/>
          </p:nvPr>
        </p:nvSpPr>
        <p:spPr/>
        <p:txBody>
          <a:bodyPr>
            <a:normAutofit/>
          </a:bodyPr>
          <a:lstStyle/>
          <a:p>
            <a:pPr marL="0" indent="0">
              <a:buNone/>
            </a:pPr>
            <a:endParaRPr lang="en-US" sz="2800" dirty="0" smtClean="0"/>
          </a:p>
          <a:p>
            <a:r>
              <a:rPr lang="en-US" sz="2800" dirty="0" smtClean="0"/>
              <a:t>Prescription</a:t>
            </a:r>
          </a:p>
          <a:p>
            <a:r>
              <a:rPr lang="en-US" sz="2800" dirty="0"/>
              <a:t>L</a:t>
            </a:r>
            <a:r>
              <a:rPr lang="en-US" sz="2800" dirty="0" smtClean="0"/>
              <a:t>etter of medical necessity</a:t>
            </a:r>
          </a:p>
          <a:p>
            <a:r>
              <a:rPr lang="en-US" sz="2800" dirty="0"/>
              <a:t>M</a:t>
            </a:r>
            <a:r>
              <a:rPr lang="en-US" sz="2800" dirty="0" smtClean="0"/>
              <a:t>edical and surgical records</a:t>
            </a:r>
          </a:p>
          <a:p>
            <a:r>
              <a:rPr lang="en-US" sz="2800" dirty="0" smtClean="0"/>
              <a:t>Prior </a:t>
            </a:r>
            <a:r>
              <a:rPr lang="en-US" sz="2800" dirty="0"/>
              <a:t>Authorization for PDHM</a:t>
            </a:r>
            <a:endParaRPr lang="en-US" sz="2800" dirty="0" smtClean="0"/>
          </a:p>
          <a:p>
            <a:pPr marL="457200" lvl="1" indent="0">
              <a:buNone/>
            </a:pPr>
            <a:endParaRPr lang="en-US" sz="2800" dirty="0" smtClean="0"/>
          </a:p>
          <a:p>
            <a:pPr marL="0" indent="0">
              <a:buNone/>
            </a:pPr>
            <a:endParaRPr lang="en-US" sz="2800" dirty="0" smtClean="0"/>
          </a:p>
        </p:txBody>
      </p:sp>
      <p:sp>
        <p:nvSpPr>
          <p:cNvPr id="4" name="TextBox 3"/>
          <p:cNvSpPr txBox="1"/>
          <p:nvPr/>
        </p:nvSpPr>
        <p:spPr>
          <a:xfrm>
            <a:off x="1426507" y="1843876"/>
            <a:ext cx="184666" cy="369332"/>
          </a:xfrm>
          <a:prstGeom prst="rect">
            <a:avLst/>
          </a:prstGeom>
          <a:noFill/>
        </p:spPr>
        <p:txBody>
          <a:bodyPr wrap="none" rtlCol="0">
            <a:spAutoFit/>
          </a:bodyPr>
          <a:lstStyle/>
          <a:p>
            <a:endParaRPr lang="en-US" dirty="0"/>
          </a:p>
        </p:txBody>
      </p:sp>
      <p:pic>
        <p:nvPicPr>
          <p:cNvPr id="5" name="Picture 4"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6131548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66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Objectives</a:t>
            </a:r>
            <a:endParaRPr lang="en-US" sz="3600" dirty="0"/>
          </a:p>
        </p:txBody>
      </p:sp>
      <p:sp>
        <p:nvSpPr>
          <p:cNvPr id="4" name="Content Placeholder 3"/>
          <p:cNvSpPr>
            <a:spLocks noGrp="1"/>
          </p:cNvSpPr>
          <p:nvPr>
            <p:ph idx="1"/>
          </p:nvPr>
        </p:nvSpPr>
        <p:spPr/>
        <p:txBody>
          <a:bodyPr>
            <a:normAutofit/>
          </a:bodyPr>
          <a:lstStyle/>
          <a:p>
            <a:r>
              <a:rPr lang="en-US" sz="2800" dirty="0" smtClean="0"/>
              <a:t>Describe the importance of PDHM for preterm infants</a:t>
            </a:r>
          </a:p>
          <a:p>
            <a:r>
              <a:rPr lang="en-US" sz="2800" dirty="0" smtClean="0"/>
              <a:t>Understand the role of advocacy for insurance reimbursement</a:t>
            </a:r>
            <a:endParaRPr lang="en-US" dirty="0" smtClean="0"/>
          </a:p>
          <a:p>
            <a:r>
              <a:rPr lang="en-US" sz="2800" dirty="0" smtClean="0"/>
              <a:t>Describe procedures for using donor milk in the hospital</a:t>
            </a:r>
          </a:p>
          <a:p>
            <a:r>
              <a:rPr lang="en-US" sz="2800" dirty="0" smtClean="0"/>
              <a:t>Identify procedures to code and bill for PDHM</a:t>
            </a:r>
            <a:endParaRPr lang="en-US" sz="2800" dirty="0"/>
          </a:p>
        </p:txBody>
      </p:sp>
      <p:pic>
        <p:nvPicPr>
          <p:cNvPr id="6" name="Picture 5"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17142515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First Denial</a:t>
            </a:r>
            <a:endParaRPr lang="en-US" sz="3600" dirty="0"/>
          </a:p>
        </p:txBody>
      </p:sp>
      <p:sp>
        <p:nvSpPr>
          <p:cNvPr id="3" name="Content Placeholder 2"/>
          <p:cNvSpPr>
            <a:spLocks noGrp="1"/>
          </p:cNvSpPr>
          <p:nvPr>
            <p:ph idx="1"/>
          </p:nvPr>
        </p:nvSpPr>
        <p:spPr/>
        <p:txBody>
          <a:bodyPr/>
          <a:lstStyle/>
          <a:p>
            <a:r>
              <a:rPr lang="en-US" sz="2800" dirty="0" smtClean="0"/>
              <a:t>Appeal again</a:t>
            </a:r>
            <a:endParaRPr lang="en-US" sz="2800" dirty="0"/>
          </a:p>
          <a:p>
            <a:r>
              <a:rPr lang="en-US" sz="2800" dirty="0"/>
              <a:t>Denied </a:t>
            </a:r>
            <a:r>
              <a:rPr lang="en-US" sz="2800" dirty="0">
                <a:solidFill>
                  <a:srgbClr val="FFFFFF"/>
                </a:solidFill>
              </a:rPr>
              <a:t>again </a:t>
            </a:r>
            <a:r>
              <a:rPr lang="en-US" sz="2800" dirty="0">
                <a:solidFill>
                  <a:srgbClr val="FFFFFF"/>
                </a:solidFill>
                <a:sym typeface="Wingdings"/>
              </a:rPr>
              <a:t> ask for: </a:t>
            </a:r>
            <a:endParaRPr lang="en-US" sz="2800" dirty="0">
              <a:solidFill>
                <a:srgbClr val="FFFFFF"/>
              </a:solidFill>
            </a:endParaRPr>
          </a:p>
          <a:p>
            <a:r>
              <a:rPr lang="en-US" sz="2800" dirty="0" smtClean="0"/>
              <a:t>Peer </a:t>
            </a:r>
            <a:r>
              <a:rPr lang="en-US" sz="2800" dirty="0"/>
              <a:t>to Peer Review </a:t>
            </a:r>
          </a:p>
          <a:p>
            <a:pPr lvl="1"/>
            <a:r>
              <a:rPr lang="en-US" sz="2400" dirty="0"/>
              <a:t>Baby’s doctor and physician from insurer </a:t>
            </a:r>
            <a:endParaRPr lang="en-US" sz="2400" dirty="0" smtClean="0"/>
          </a:p>
          <a:p>
            <a:pPr lvl="1"/>
            <a:r>
              <a:rPr lang="en-US" sz="2400" dirty="0" smtClean="0"/>
              <a:t>Arrange a time to speak and discuss case</a:t>
            </a:r>
            <a:endParaRPr lang="en-US" sz="2400" dirty="0"/>
          </a:p>
          <a:p>
            <a:endParaRPr lang="en-US" dirty="0"/>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8690500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Once Approved</a:t>
            </a:r>
            <a:endParaRPr lang="en-US" sz="3600" dirty="0"/>
          </a:p>
        </p:txBody>
      </p:sp>
      <p:sp>
        <p:nvSpPr>
          <p:cNvPr id="3" name="Content Placeholder 2"/>
          <p:cNvSpPr>
            <a:spLocks noGrp="1"/>
          </p:cNvSpPr>
          <p:nvPr>
            <p:ph idx="1"/>
          </p:nvPr>
        </p:nvSpPr>
        <p:spPr/>
        <p:txBody>
          <a:bodyPr>
            <a:normAutofit/>
          </a:bodyPr>
          <a:lstStyle/>
          <a:p>
            <a:r>
              <a:rPr lang="en-US" sz="2800" dirty="0" smtClean="0"/>
              <a:t>Single Case Agreement </a:t>
            </a:r>
          </a:p>
          <a:p>
            <a:r>
              <a:rPr lang="en-US" sz="2800" dirty="0" smtClean="0"/>
              <a:t>Start and end date</a:t>
            </a:r>
          </a:p>
          <a:p>
            <a:r>
              <a:rPr lang="en-US" sz="2800" dirty="0" smtClean="0"/>
              <a:t>Prior authorization number </a:t>
            </a:r>
          </a:p>
          <a:p>
            <a:r>
              <a:rPr lang="en-US" sz="2800" dirty="0" smtClean="0"/>
              <a:t>Code </a:t>
            </a:r>
            <a:r>
              <a:rPr lang="mr-IN" sz="2800" dirty="0" smtClean="0"/>
              <a:t>–</a:t>
            </a:r>
            <a:r>
              <a:rPr lang="en-US" sz="2800" dirty="0" smtClean="0"/>
              <a:t> agree on code to use</a:t>
            </a:r>
          </a:p>
          <a:p>
            <a:r>
              <a:rPr lang="en-US" sz="2400" dirty="0" smtClean="0"/>
              <a:t>T2101 </a:t>
            </a:r>
            <a:r>
              <a:rPr lang="mr-IN" sz="2400" dirty="0" smtClean="0"/>
              <a:t>–</a:t>
            </a:r>
            <a:r>
              <a:rPr lang="en-US" sz="2400" dirty="0" smtClean="0"/>
              <a:t> human breast milk processing, storage and distribution only</a:t>
            </a:r>
          </a:p>
          <a:p>
            <a:r>
              <a:rPr lang="en-US" sz="2400" dirty="0" smtClean="0"/>
              <a:t>B9998 - </a:t>
            </a:r>
            <a:r>
              <a:rPr lang="en-US" sz="2400" dirty="0"/>
              <a:t>NOC </a:t>
            </a:r>
            <a:r>
              <a:rPr lang="en-US" sz="2400" dirty="0" smtClean="0"/>
              <a:t>for Enteral Supplies</a:t>
            </a:r>
          </a:p>
          <a:p>
            <a:pPr lvl="2"/>
            <a:r>
              <a:rPr lang="en-US" sz="2000" dirty="0" smtClean="0"/>
              <a:t>NOC </a:t>
            </a:r>
            <a:r>
              <a:rPr lang="mr-IN" sz="2000" dirty="0" smtClean="0"/>
              <a:t>–</a:t>
            </a:r>
            <a:r>
              <a:rPr lang="en-US" sz="2000" dirty="0" smtClean="0"/>
              <a:t> (Not </a:t>
            </a:r>
            <a:r>
              <a:rPr lang="en-US" sz="2000" dirty="0"/>
              <a:t>O</a:t>
            </a:r>
            <a:r>
              <a:rPr lang="en-US" sz="2000" dirty="0" smtClean="0"/>
              <a:t>therwise </a:t>
            </a:r>
            <a:r>
              <a:rPr lang="en-US" sz="2000" dirty="0"/>
              <a:t>C</a:t>
            </a:r>
            <a:r>
              <a:rPr lang="en-US" sz="2000" dirty="0" smtClean="0"/>
              <a:t>lassified) </a:t>
            </a:r>
          </a:p>
          <a:p>
            <a:pPr lvl="2"/>
            <a:r>
              <a:rPr lang="en-US" sz="2000" dirty="0" smtClean="0"/>
              <a:t>Bottle </a:t>
            </a:r>
            <a:endParaRPr lang="en-US" sz="2000" dirty="0"/>
          </a:p>
          <a:p>
            <a:pPr marL="0" indent="0">
              <a:buNone/>
            </a:pPr>
            <a:endParaRPr lang="en-US" sz="2800" dirty="0" smtClean="0"/>
          </a:p>
        </p:txBody>
      </p:sp>
      <p:sp>
        <p:nvSpPr>
          <p:cNvPr id="4" name="TextBox 3"/>
          <p:cNvSpPr txBox="1"/>
          <p:nvPr/>
        </p:nvSpPr>
        <p:spPr>
          <a:xfrm>
            <a:off x="1426507" y="1843876"/>
            <a:ext cx="184666" cy="369332"/>
          </a:xfrm>
          <a:prstGeom prst="rect">
            <a:avLst/>
          </a:prstGeom>
          <a:noFill/>
        </p:spPr>
        <p:txBody>
          <a:bodyPr wrap="none" rtlCol="0">
            <a:spAutoFit/>
          </a:bodyPr>
          <a:lstStyle/>
          <a:p>
            <a:endParaRPr lang="en-US" dirty="0"/>
          </a:p>
        </p:txBody>
      </p:sp>
      <p:pic>
        <p:nvPicPr>
          <p:cNvPr id="5" name="Picture 4"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37260369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Once Approved</a:t>
            </a:r>
            <a:endParaRPr lang="en-US" sz="3600" dirty="0"/>
          </a:p>
        </p:txBody>
      </p:sp>
      <p:sp>
        <p:nvSpPr>
          <p:cNvPr id="3" name="Content Placeholder 2"/>
          <p:cNvSpPr>
            <a:spLocks noGrp="1"/>
          </p:cNvSpPr>
          <p:nvPr>
            <p:ph idx="1"/>
          </p:nvPr>
        </p:nvSpPr>
        <p:spPr/>
        <p:txBody>
          <a:bodyPr>
            <a:normAutofit/>
          </a:bodyPr>
          <a:lstStyle/>
          <a:p>
            <a:r>
              <a:rPr lang="en-US" sz="2800" dirty="0"/>
              <a:t>Unit </a:t>
            </a:r>
            <a:r>
              <a:rPr lang="mr-IN" sz="2800" dirty="0"/>
              <a:t>–</a:t>
            </a:r>
            <a:r>
              <a:rPr lang="en-US" sz="2800" dirty="0"/>
              <a:t> define </a:t>
            </a:r>
            <a:endParaRPr lang="en-US" sz="2800" dirty="0" smtClean="0"/>
          </a:p>
          <a:p>
            <a:pPr lvl="1"/>
            <a:r>
              <a:rPr lang="en-US" sz="2400" dirty="0" smtClean="0"/>
              <a:t>mL, 100 mL, ounce</a:t>
            </a:r>
          </a:p>
          <a:p>
            <a:r>
              <a:rPr lang="en-US" sz="2800" dirty="0" smtClean="0"/>
              <a:t>Units </a:t>
            </a:r>
            <a:r>
              <a:rPr lang="en-US" sz="2800" dirty="0"/>
              <a:t>per day </a:t>
            </a:r>
          </a:p>
          <a:p>
            <a:pPr lvl="1"/>
            <a:r>
              <a:rPr lang="en-US" sz="2000" dirty="0"/>
              <a:t>Go for the full amount 30 ounces </a:t>
            </a:r>
            <a:r>
              <a:rPr lang="en-US" sz="2000" dirty="0" smtClean="0"/>
              <a:t>or 1000 mL per </a:t>
            </a:r>
            <a:r>
              <a:rPr lang="en-US" sz="2000" dirty="0"/>
              <a:t>day</a:t>
            </a:r>
            <a:endParaRPr lang="en-US" sz="2400" dirty="0"/>
          </a:p>
          <a:p>
            <a:r>
              <a:rPr lang="en-US" sz="2800" dirty="0"/>
              <a:t>Fee per unit </a:t>
            </a:r>
          </a:p>
          <a:p>
            <a:r>
              <a:rPr lang="en-US" sz="2800" dirty="0"/>
              <a:t>Sign contract </a:t>
            </a:r>
          </a:p>
          <a:p>
            <a:pPr marL="0" indent="0">
              <a:buNone/>
            </a:pPr>
            <a:endParaRPr lang="en-US" sz="2800" dirty="0" smtClean="0"/>
          </a:p>
        </p:txBody>
      </p:sp>
      <p:sp>
        <p:nvSpPr>
          <p:cNvPr id="4" name="TextBox 3"/>
          <p:cNvSpPr txBox="1"/>
          <p:nvPr/>
        </p:nvSpPr>
        <p:spPr>
          <a:xfrm>
            <a:off x="1426507" y="1843876"/>
            <a:ext cx="184666" cy="369332"/>
          </a:xfrm>
          <a:prstGeom prst="rect">
            <a:avLst/>
          </a:prstGeom>
          <a:noFill/>
        </p:spPr>
        <p:txBody>
          <a:bodyPr wrap="none" rtlCol="0">
            <a:spAutoFit/>
          </a:bodyPr>
          <a:lstStyle/>
          <a:p>
            <a:endParaRPr lang="en-US" dirty="0"/>
          </a:p>
        </p:txBody>
      </p:sp>
      <p:pic>
        <p:nvPicPr>
          <p:cNvPr id="5" name="Picture 4"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42347673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31200" cy="1211262"/>
          </a:xfrm>
        </p:spPr>
        <p:txBody>
          <a:bodyPr>
            <a:noAutofit/>
          </a:bodyPr>
          <a:lstStyle/>
          <a:p>
            <a:r>
              <a:rPr lang="en-US" sz="3600" dirty="0" smtClean="0"/>
              <a:t>Claims for Inpatients</a:t>
            </a:r>
            <a:br>
              <a:rPr lang="en-US" sz="3600" dirty="0" smtClean="0"/>
            </a:br>
            <a:r>
              <a:rPr lang="en-US" sz="3600" dirty="0" smtClean="0"/>
              <a:t>CMS 1450 (UB-04) </a:t>
            </a:r>
            <a:br>
              <a:rPr lang="en-US" sz="3600" dirty="0" smtClean="0"/>
            </a:br>
            <a:endParaRPr lang="en-US" sz="3600" dirty="0"/>
          </a:p>
        </p:txBody>
      </p:sp>
      <p:sp>
        <p:nvSpPr>
          <p:cNvPr id="3" name="Content Placeholder 2"/>
          <p:cNvSpPr>
            <a:spLocks noGrp="1"/>
          </p:cNvSpPr>
          <p:nvPr>
            <p:ph idx="1"/>
          </p:nvPr>
        </p:nvSpPr>
        <p:spPr/>
        <p:txBody>
          <a:bodyPr>
            <a:normAutofit/>
          </a:bodyPr>
          <a:lstStyle/>
          <a:p>
            <a:r>
              <a:rPr lang="en-US" sz="2800" dirty="0" smtClean="0"/>
              <a:t>Patient name, DOB, Insurance #, Subscriber ID, address etc. </a:t>
            </a:r>
          </a:p>
          <a:p>
            <a:r>
              <a:rPr lang="en-US" sz="2800" dirty="0" smtClean="0"/>
              <a:t>Revenue </a:t>
            </a:r>
            <a:r>
              <a:rPr lang="en-US" sz="2800" dirty="0"/>
              <a:t>code 220 (special charges) with procedure code T2101 </a:t>
            </a:r>
            <a:endParaRPr lang="en-US" sz="2800" dirty="0" smtClean="0"/>
          </a:p>
          <a:p>
            <a:r>
              <a:rPr lang="en-US" sz="2800" dirty="0" smtClean="0"/>
              <a:t>DOS </a:t>
            </a:r>
            <a:r>
              <a:rPr lang="mr-IN" sz="2800" dirty="0" smtClean="0"/>
              <a:t>–</a:t>
            </a:r>
            <a:r>
              <a:rPr lang="en-US" sz="2800" dirty="0" smtClean="0"/>
              <a:t> dates of service </a:t>
            </a:r>
          </a:p>
          <a:p>
            <a:r>
              <a:rPr lang="en-US" sz="2800" dirty="0" smtClean="0"/>
              <a:t>Diagnosis Code</a:t>
            </a:r>
          </a:p>
          <a:p>
            <a:r>
              <a:rPr lang="en-US" sz="2800" dirty="0" smtClean="0"/>
              <a:t>Units </a:t>
            </a:r>
          </a:p>
          <a:p>
            <a:r>
              <a:rPr lang="en-US" sz="2800" dirty="0" smtClean="0"/>
              <a:t>Fee</a:t>
            </a:r>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20037054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Claims for Outpatients</a:t>
            </a:r>
            <a:br>
              <a:rPr lang="en-US" sz="3600" dirty="0" smtClean="0"/>
            </a:br>
            <a:r>
              <a:rPr lang="en-US" sz="3600" dirty="0" smtClean="0"/>
              <a:t>CMS 1500 HCFA </a:t>
            </a:r>
            <a:endParaRPr lang="en-US" sz="3600" dirty="0"/>
          </a:p>
        </p:txBody>
      </p:sp>
      <p:sp>
        <p:nvSpPr>
          <p:cNvPr id="3" name="Content Placeholder 2"/>
          <p:cNvSpPr>
            <a:spLocks noGrp="1"/>
          </p:cNvSpPr>
          <p:nvPr>
            <p:ph idx="1"/>
          </p:nvPr>
        </p:nvSpPr>
        <p:spPr/>
        <p:txBody>
          <a:bodyPr>
            <a:normAutofit/>
          </a:bodyPr>
          <a:lstStyle/>
          <a:p>
            <a:r>
              <a:rPr lang="en-US" sz="2800" dirty="0" smtClean="0"/>
              <a:t>Patient name, DOB, Insurance #, Subscriber ID, address etc. </a:t>
            </a:r>
          </a:p>
          <a:p>
            <a:r>
              <a:rPr lang="en-US" sz="2800" dirty="0" smtClean="0"/>
              <a:t>PA number </a:t>
            </a:r>
          </a:p>
          <a:p>
            <a:r>
              <a:rPr lang="en-US" sz="2800" dirty="0" smtClean="0"/>
              <a:t>DOS </a:t>
            </a:r>
            <a:r>
              <a:rPr lang="mr-IN" sz="2800" dirty="0" smtClean="0"/>
              <a:t>–</a:t>
            </a:r>
            <a:r>
              <a:rPr lang="en-US" sz="2800" dirty="0" smtClean="0"/>
              <a:t> dates of service </a:t>
            </a:r>
          </a:p>
          <a:p>
            <a:r>
              <a:rPr lang="en-US" sz="2800" dirty="0" smtClean="0"/>
              <a:t>Code</a:t>
            </a:r>
          </a:p>
          <a:p>
            <a:r>
              <a:rPr lang="en-US" sz="2800" dirty="0" smtClean="0"/>
              <a:t>Units </a:t>
            </a:r>
          </a:p>
          <a:p>
            <a:r>
              <a:rPr lang="en-US" sz="2800" dirty="0" smtClean="0"/>
              <a:t>Fee</a:t>
            </a:r>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38383338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Denied for not a covered benefit </a:t>
            </a:r>
            <a:endParaRPr lang="en-US" sz="3600" dirty="0"/>
          </a:p>
        </p:txBody>
      </p:sp>
      <p:sp>
        <p:nvSpPr>
          <p:cNvPr id="3" name="Content Placeholder 2"/>
          <p:cNvSpPr>
            <a:spLocks noGrp="1"/>
          </p:cNvSpPr>
          <p:nvPr>
            <p:ph idx="1"/>
          </p:nvPr>
        </p:nvSpPr>
        <p:spPr/>
        <p:txBody>
          <a:bodyPr/>
          <a:lstStyle/>
          <a:p>
            <a:pPr lvl="0"/>
            <a:endParaRPr lang="en-US" sz="2800" dirty="0" smtClean="0"/>
          </a:p>
          <a:p>
            <a:pPr lvl="0"/>
            <a:r>
              <a:rPr lang="en-US" sz="2800" dirty="0" smtClean="0"/>
              <a:t>Submit </a:t>
            </a:r>
            <a:r>
              <a:rPr lang="en-US" sz="2800" dirty="0"/>
              <a:t>documentation that a medical necessity review must be done based on the </a:t>
            </a:r>
            <a:r>
              <a:rPr lang="en-US" sz="2800" dirty="0" smtClean="0"/>
              <a:t>State Medicaid </a:t>
            </a:r>
            <a:r>
              <a:rPr lang="en-US" sz="2800" dirty="0"/>
              <a:t>Managed Care Contract as well as </a:t>
            </a:r>
            <a:r>
              <a:rPr lang="en-US" sz="2800" b="1" dirty="0"/>
              <a:t>Federal regulations from </a:t>
            </a:r>
            <a:r>
              <a:rPr lang="en-US" sz="2800" b="1" dirty="0" smtClean="0"/>
              <a:t>EPSDT* </a:t>
            </a:r>
            <a:r>
              <a:rPr lang="en-US" sz="2800" dirty="0"/>
              <a:t>and submit the regulations listed below</a:t>
            </a:r>
            <a:r>
              <a:rPr lang="en-US" sz="2800" dirty="0" smtClean="0"/>
              <a:t>.</a:t>
            </a:r>
          </a:p>
          <a:p>
            <a:pPr lvl="0"/>
            <a:endParaRPr lang="en-US" sz="2800" dirty="0" smtClean="0"/>
          </a:p>
          <a:p>
            <a:pPr marL="0" lvl="0" indent="0">
              <a:buNone/>
            </a:pPr>
            <a:r>
              <a:rPr lang="en-US" sz="2000" dirty="0" smtClean="0"/>
              <a:t>                   *Early and Periodic Screening, Diagnostic and Treatment</a:t>
            </a:r>
            <a:endParaRPr lang="en-US" sz="2000" dirty="0"/>
          </a:p>
          <a:p>
            <a:endParaRPr lang="en-US" dirty="0"/>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17539"/>
            <a:ext cx="2133600" cy="483922"/>
          </a:xfrm>
          <a:prstGeom prst="rect">
            <a:avLst/>
          </a:prstGeom>
        </p:spPr>
      </p:pic>
    </p:spTree>
    <p:extLst>
      <p:ext uri="{BB962C8B-B14F-4D97-AF65-F5344CB8AC3E}">
        <p14:creationId xmlns:p14="http://schemas.microsoft.com/office/powerpoint/2010/main" val="27366067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Medically Necessary</a:t>
            </a:r>
            <a:endParaRPr lang="en-US" sz="3600" dirty="0"/>
          </a:p>
        </p:txBody>
      </p:sp>
      <p:sp>
        <p:nvSpPr>
          <p:cNvPr id="3" name="Content Placeholder 2"/>
          <p:cNvSpPr>
            <a:spLocks noGrp="1"/>
          </p:cNvSpPr>
          <p:nvPr>
            <p:ph idx="1"/>
          </p:nvPr>
        </p:nvSpPr>
        <p:spPr/>
        <p:txBody>
          <a:bodyPr>
            <a:normAutofit/>
          </a:bodyPr>
          <a:lstStyle/>
          <a:p>
            <a:pPr lvl="0"/>
            <a:endParaRPr lang="en-US" dirty="0" smtClean="0"/>
          </a:p>
          <a:p>
            <a:r>
              <a:rPr lang="en-US" sz="2900" dirty="0" smtClean="0"/>
              <a:t>“medically </a:t>
            </a:r>
            <a:r>
              <a:rPr lang="en-US" sz="2900" dirty="0"/>
              <a:t>necessary means health care and services that are necessary to promote normal growth and development and prevent, diagnose, treat, ameliorate or palliate the effects of a physical, mental, behavioral, genetic, or congenital condition, injury or </a:t>
            </a:r>
            <a:r>
              <a:rPr lang="en-US" sz="2900" dirty="0" smtClean="0"/>
              <a:t>disability”</a:t>
            </a:r>
            <a:r>
              <a:rPr lang="en-US" dirty="0" smtClean="0"/>
              <a:t>.</a:t>
            </a:r>
            <a:endParaRPr lang="en-US" dirty="0"/>
          </a:p>
          <a:p>
            <a:pPr marL="0" indent="0">
              <a:buNone/>
            </a:pPr>
            <a:endParaRPr lang="en-US" dirty="0"/>
          </a:p>
          <a:p>
            <a:pPr lvl="0"/>
            <a:endParaRPr lang="en-US" dirty="0"/>
          </a:p>
          <a:p>
            <a:endParaRPr lang="en-US" dirty="0"/>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1648871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65262"/>
          </a:xfrm>
        </p:spPr>
        <p:txBody>
          <a:bodyPr>
            <a:normAutofit fontScale="90000"/>
          </a:bodyPr>
          <a:lstStyle/>
          <a:p>
            <a:pPr lvl="0"/>
            <a:r>
              <a:rPr lang="en-US" sz="3600" dirty="0" smtClean="0"/>
              <a:t/>
            </a:r>
            <a:br>
              <a:rPr lang="en-US" sz="3600" dirty="0" smtClean="0"/>
            </a:br>
            <a:r>
              <a:rPr lang="en-US" sz="3600" dirty="0" smtClean="0"/>
              <a:t>Early </a:t>
            </a:r>
            <a:r>
              <a:rPr lang="en-US" sz="3600" dirty="0"/>
              <a:t>and Periodic Screening, </a:t>
            </a:r>
            <a:r>
              <a:rPr lang="en-US" sz="3600" dirty="0" smtClean="0"/>
              <a:t/>
            </a:r>
            <a:br>
              <a:rPr lang="en-US" sz="3600" dirty="0" smtClean="0"/>
            </a:br>
            <a:r>
              <a:rPr lang="en-US" sz="3600" dirty="0" smtClean="0"/>
              <a:t>Diagnostic </a:t>
            </a:r>
            <a:r>
              <a:rPr lang="en-US" sz="3600" dirty="0"/>
              <a:t>and </a:t>
            </a:r>
            <a:r>
              <a:rPr lang="en-US" sz="3600" dirty="0" smtClean="0"/>
              <a:t>Treatment</a:t>
            </a:r>
            <a:endParaRPr lang="en-US" sz="3600" dirty="0"/>
          </a:p>
        </p:txBody>
      </p:sp>
      <p:sp>
        <p:nvSpPr>
          <p:cNvPr id="3" name="Content Placeholder 2"/>
          <p:cNvSpPr>
            <a:spLocks noGrp="1"/>
          </p:cNvSpPr>
          <p:nvPr>
            <p:ph idx="1"/>
          </p:nvPr>
        </p:nvSpPr>
        <p:spPr/>
        <p:txBody>
          <a:bodyPr/>
          <a:lstStyle/>
          <a:p>
            <a:pPr lvl="0"/>
            <a:endParaRPr lang="en-US" sz="2800" dirty="0" smtClean="0"/>
          </a:p>
          <a:p>
            <a:pPr lvl="0"/>
            <a:endParaRPr lang="en-US" sz="2800" dirty="0" smtClean="0"/>
          </a:p>
          <a:p>
            <a:pPr lvl="0"/>
            <a:r>
              <a:rPr lang="en-US" sz="2800" dirty="0" smtClean="0"/>
              <a:t>Federal statutes and regulations state that children under age 21 who are enrolled in Medicaid are entitled to EPSDT benefits and that States must cover a broad array of preventive and treatment services. </a:t>
            </a:r>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34181069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t/>
            </a:r>
            <a:br>
              <a:rPr lang="en-US" sz="3600" dirty="0" smtClean="0"/>
            </a:br>
            <a:r>
              <a:rPr lang="en-US" sz="3600" dirty="0" smtClean="0"/>
              <a:t>EPSDT Services</a:t>
            </a:r>
            <a:endParaRPr lang="en-US" sz="3600" dirty="0"/>
          </a:p>
        </p:txBody>
      </p:sp>
      <p:sp>
        <p:nvSpPr>
          <p:cNvPr id="3" name="Content Placeholder 2"/>
          <p:cNvSpPr>
            <a:spLocks noGrp="1"/>
          </p:cNvSpPr>
          <p:nvPr>
            <p:ph idx="1"/>
          </p:nvPr>
        </p:nvSpPr>
        <p:spPr/>
        <p:txBody>
          <a:bodyPr>
            <a:normAutofit/>
          </a:bodyPr>
          <a:lstStyle/>
          <a:p>
            <a:r>
              <a:rPr lang="en-US" sz="2800" dirty="0" smtClean="0"/>
              <a:t>States are required to provide any additional health care services that are coverable under the Federal Medicaid program and found to be medically necessary to treat, correct or reduce illnesses and conditions discovered regardless of whether the service is covered in a state’s Medicaid plan. </a:t>
            </a:r>
          </a:p>
          <a:p>
            <a:r>
              <a:rPr lang="en-US" sz="2800" dirty="0" smtClean="0"/>
              <a:t>States determine medical necessity on a case-by-case basis. </a:t>
            </a:r>
          </a:p>
        </p:txBody>
      </p:sp>
      <p:pic>
        <p:nvPicPr>
          <p:cNvPr id="4" name="Picture 3"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625" y="5930239"/>
            <a:ext cx="2133600" cy="483922"/>
          </a:xfrm>
          <a:prstGeom prst="rect">
            <a:avLst/>
          </a:prstGeom>
        </p:spPr>
      </p:pic>
    </p:spTree>
    <p:extLst>
      <p:ext uri="{BB962C8B-B14F-4D97-AF65-F5344CB8AC3E}">
        <p14:creationId xmlns:p14="http://schemas.microsoft.com/office/powerpoint/2010/main" val="18204380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Questions? </a:t>
            </a:r>
            <a:endParaRPr lang="en-US" sz="3600" dirty="0"/>
          </a:p>
        </p:txBody>
      </p:sp>
      <p:pic>
        <p:nvPicPr>
          <p:cNvPr id="4" name="Picture 2" descr="http://www.clintonhealth.org/breastfeeding1.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699" b="99825" l="559" r="100000"/>
                    </a14:imgEffect>
                  </a14:imgLayer>
                </a14:imgProps>
              </a:ext>
              <a:ext uri="{28A0092B-C50C-407E-A947-70E740481C1C}">
                <a14:useLocalDpi xmlns:a14="http://schemas.microsoft.com/office/drawing/2010/main" val="0"/>
              </a:ext>
            </a:extLst>
          </a:blip>
          <a:srcRect t="15627" b="15627"/>
          <a:stretch>
            <a:fillRect/>
          </a:stretch>
        </p:blipFill>
        <p:spPr bwMode="auto">
          <a:prstGeom prst="rect">
            <a:avLst/>
          </a:prstGeom>
          <a:noFill/>
          <a:extLst/>
        </p:spPr>
      </p:pic>
    </p:spTree>
    <p:extLst>
      <p:ext uri="{BB962C8B-B14F-4D97-AF65-F5344CB8AC3E}">
        <p14:creationId xmlns:p14="http://schemas.microsoft.com/office/powerpoint/2010/main" val="96770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Mothers’ Own Milk and Preterm Infants</a:t>
            </a:r>
            <a:endParaRPr lang="en-US" sz="3600" dirty="0"/>
          </a:p>
        </p:txBody>
      </p:sp>
      <p:sp>
        <p:nvSpPr>
          <p:cNvPr id="3" name="Content Placeholder 2"/>
          <p:cNvSpPr>
            <a:spLocks noGrp="1"/>
          </p:cNvSpPr>
          <p:nvPr>
            <p:ph idx="1"/>
          </p:nvPr>
        </p:nvSpPr>
        <p:spPr>
          <a:xfrm>
            <a:off x="457200" y="1282700"/>
            <a:ext cx="8229600" cy="4525963"/>
          </a:xfrm>
        </p:spPr>
        <p:txBody>
          <a:bodyPr/>
          <a:lstStyle/>
          <a:p>
            <a:r>
              <a:rPr lang="en-US" dirty="0" smtClean="0"/>
              <a:t>Dose-dependent reduction in the risk, incidence and severity of:</a:t>
            </a:r>
          </a:p>
          <a:p>
            <a:pPr lvl="1"/>
            <a:r>
              <a:rPr lang="en-US" dirty="0" smtClean="0"/>
              <a:t>Necrotizing enterocolitis (NEC)</a:t>
            </a:r>
          </a:p>
          <a:p>
            <a:pPr lvl="1"/>
            <a:r>
              <a:rPr lang="en-US" dirty="0" smtClean="0"/>
              <a:t>Late Onset Sepsis (LOS)</a:t>
            </a:r>
          </a:p>
          <a:p>
            <a:pPr lvl="1"/>
            <a:r>
              <a:rPr lang="en-US" dirty="0" err="1" smtClean="0"/>
              <a:t>Bronchopulmonary</a:t>
            </a:r>
            <a:r>
              <a:rPr lang="en-US" dirty="0" smtClean="0"/>
              <a:t> Dysplasia (BPD)</a:t>
            </a:r>
          </a:p>
          <a:p>
            <a:pPr lvl="1"/>
            <a:r>
              <a:rPr lang="en-US" dirty="0" smtClean="0"/>
              <a:t>Retinopathy of Prematurity (ROP)</a:t>
            </a:r>
          </a:p>
          <a:p>
            <a:pPr lvl="1"/>
            <a:r>
              <a:rPr lang="en-US" dirty="0" smtClean="0"/>
              <a:t>Neurodevelopmental problems at 20 months</a:t>
            </a:r>
          </a:p>
          <a:p>
            <a:pPr lvl="1"/>
            <a:r>
              <a:rPr lang="en-US" dirty="0" err="1" smtClean="0"/>
              <a:t>Rehospitalization</a:t>
            </a:r>
            <a:r>
              <a:rPr lang="en-US" dirty="0" smtClean="0"/>
              <a:t> after NICU discharge</a:t>
            </a:r>
          </a:p>
          <a:p>
            <a:pPr lvl="1"/>
            <a:r>
              <a:rPr lang="en-US" sz="1400" dirty="0" smtClean="0"/>
              <a:t>Meier et al, Diet and Nutrition in Critical Care, 2015</a:t>
            </a:r>
            <a:endParaRPr lang="en-US" sz="1400" dirty="0"/>
          </a:p>
        </p:txBody>
      </p:sp>
      <p:sp>
        <p:nvSpPr>
          <p:cNvPr id="4" name="AutoShape 2" descr="Page 4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6340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3600" dirty="0" smtClean="0"/>
              <a:t>Thank you! </a:t>
            </a:r>
            <a:endParaRPr lang="en-US" sz="3600" dirty="0"/>
          </a:p>
        </p:txBody>
      </p:sp>
      <p:sp>
        <p:nvSpPr>
          <p:cNvPr id="8"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endParaRPr lang="en-US" dirty="0" smtClean="0"/>
          </a:p>
          <a:p>
            <a:pPr marL="0" indent="0" algn="ctr">
              <a:buFont typeface="Arial"/>
              <a:buNone/>
            </a:pPr>
            <a:r>
              <a:rPr lang="en-US" dirty="0" smtClean="0"/>
              <a:t>Julie Bouchet-Horwitz, FNP-BC, IBCLC</a:t>
            </a:r>
          </a:p>
          <a:p>
            <a:pPr marL="0" indent="0" algn="ctr">
              <a:buFont typeface="Arial"/>
              <a:buNone/>
            </a:pPr>
            <a:r>
              <a:rPr lang="en-US" dirty="0" smtClean="0"/>
              <a:t>Susan </a:t>
            </a:r>
            <a:r>
              <a:rPr lang="en-US" dirty="0" err="1" smtClean="0"/>
              <a:t>Vierczhalek</a:t>
            </a:r>
            <a:r>
              <a:rPr lang="en-US" dirty="0" smtClean="0"/>
              <a:t>, MD, IBCLC</a:t>
            </a:r>
          </a:p>
          <a:p>
            <a:pPr marL="0" indent="0" algn="ctr">
              <a:buFont typeface="Arial"/>
              <a:buNone/>
            </a:pPr>
            <a:r>
              <a:rPr lang="en-US" dirty="0" err="1" smtClean="0"/>
              <a:t>svier@nymilkbank.org</a:t>
            </a:r>
            <a:endParaRPr lang="en-US" dirty="0" smtClean="0"/>
          </a:p>
          <a:p>
            <a:pPr marL="457200" lvl="1" indent="0" algn="ctr">
              <a:buFont typeface="Arial"/>
              <a:buNone/>
            </a:pPr>
            <a:r>
              <a:rPr lang="en-US" dirty="0" smtClean="0"/>
              <a:t>jbouchet@nymilkbank.org 	</a:t>
            </a:r>
            <a:r>
              <a:rPr lang="en-US" dirty="0" smtClean="0">
                <a:solidFill>
                  <a:srgbClr val="FFFFFF"/>
                </a:solidFill>
              </a:rPr>
              <a:t>	</a:t>
            </a:r>
          </a:p>
          <a:p>
            <a:pPr marL="457200" lvl="1" indent="0" algn="ctr">
              <a:buFont typeface="Arial"/>
              <a:buNone/>
            </a:pPr>
            <a:r>
              <a:rPr lang="en-US" dirty="0" smtClean="0"/>
              <a:t>212 956-6455 </a:t>
            </a:r>
          </a:p>
          <a:p>
            <a:pPr marL="457200" lvl="1" indent="0" algn="ctr">
              <a:buFont typeface="Arial"/>
              <a:buNone/>
            </a:pPr>
            <a:endParaRPr lang="en-US" dirty="0" smtClean="0"/>
          </a:p>
          <a:p>
            <a:pPr marL="457200" lvl="1" indent="0" algn="ctr">
              <a:buFont typeface="Arial"/>
              <a:buNone/>
            </a:pPr>
            <a:endParaRPr lang="en-US" dirty="0" smtClean="0"/>
          </a:p>
          <a:p>
            <a:pPr marL="457200" lvl="1" indent="0" algn="ctr">
              <a:buFont typeface="Arial"/>
              <a:buNone/>
            </a:pPr>
            <a:endParaRPr lang="en-US" dirty="0" smtClean="0"/>
          </a:p>
          <a:p>
            <a:pPr marL="457200" lvl="1" indent="0" algn="ctr">
              <a:buFont typeface="Arial"/>
              <a:buNone/>
            </a:pPr>
            <a:endParaRPr lang="en-US" dirty="0" smtClean="0"/>
          </a:p>
          <a:p>
            <a:pPr marL="457200" lvl="1" indent="0" algn="ctr">
              <a:buFont typeface="Arial"/>
              <a:buNone/>
            </a:pPr>
            <a:endParaRPr lang="en-US" dirty="0" smtClean="0"/>
          </a:p>
          <a:p>
            <a:pPr algn="ctr"/>
            <a:endParaRPr lang="en-US" dirty="0"/>
          </a:p>
        </p:txBody>
      </p:sp>
      <p:pic>
        <p:nvPicPr>
          <p:cNvPr id="9" name="Picture 8" descr="TNYMB_Logo_wTa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7748" y="5965951"/>
            <a:ext cx="2133600" cy="483922"/>
          </a:xfrm>
          <a:prstGeom prst="rect">
            <a:avLst/>
          </a:prstGeom>
        </p:spPr>
      </p:pic>
    </p:spTree>
    <p:extLst>
      <p:ext uri="{BB962C8B-B14F-4D97-AF65-F5344CB8AC3E}">
        <p14:creationId xmlns:p14="http://schemas.microsoft.com/office/powerpoint/2010/main" val="23281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Formula vs. Donor </a:t>
            </a:r>
            <a:r>
              <a:rPr lang="en-US" sz="3600" dirty="0"/>
              <a:t>M</a:t>
            </a:r>
            <a:r>
              <a:rPr lang="en-US" sz="3600" dirty="0" smtClean="0"/>
              <a:t>ilk for Preterm or </a:t>
            </a:r>
            <a:br>
              <a:rPr lang="en-US" sz="3600" dirty="0" smtClean="0"/>
            </a:br>
            <a:r>
              <a:rPr lang="en-US" sz="3600" dirty="0" smtClean="0"/>
              <a:t>Low Birth Weight Infants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Evidence Review:  nine trials, 1070 infants</a:t>
            </a:r>
          </a:p>
          <a:p>
            <a:r>
              <a:rPr lang="en-US" dirty="0" smtClean="0"/>
              <a:t>Formula increases the risk, incidence, </a:t>
            </a:r>
            <a:r>
              <a:rPr lang="en-US" dirty="0"/>
              <a:t> </a:t>
            </a:r>
            <a:r>
              <a:rPr lang="en-US" dirty="0" smtClean="0"/>
              <a:t> severity of NEC</a:t>
            </a:r>
          </a:p>
          <a:p>
            <a:r>
              <a:rPr lang="en-US" dirty="0" smtClean="0"/>
              <a:t>DHM has no impact on other morbidities including LOS, BPD, ROP and neurodevelopmental outcomes</a:t>
            </a:r>
          </a:p>
          <a:p>
            <a:r>
              <a:rPr lang="en-US" dirty="0" smtClean="0"/>
              <a:t>DHM associated with slower growth rates compared to MOM or formula</a:t>
            </a:r>
          </a:p>
          <a:p>
            <a:pPr marL="457200" lvl="1" indent="0">
              <a:buNone/>
            </a:pPr>
            <a:r>
              <a:rPr lang="en-US" sz="1400" dirty="0" smtClean="0"/>
              <a:t>Quigley et al, The Cochrane Collaboration, 2014</a:t>
            </a:r>
            <a:endParaRPr lang="en-US" sz="1400" dirty="0"/>
          </a:p>
        </p:txBody>
      </p:sp>
    </p:spTree>
    <p:extLst>
      <p:ext uri="{BB962C8B-B14F-4D97-AF65-F5344CB8AC3E}">
        <p14:creationId xmlns:p14="http://schemas.microsoft.com/office/powerpoint/2010/main" val="318318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Supplemental DHM compared with Formula for Preterm or Low Birth Weight Infants</a:t>
            </a:r>
            <a:endParaRPr lang="en-US" sz="3600" dirty="0"/>
          </a:p>
        </p:txBody>
      </p:sp>
      <p:sp>
        <p:nvSpPr>
          <p:cNvPr id="3" name="Content Placeholder 2"/>
          <p:cNvSpPr>
            <a:spLocks noGrp="1"/>
          </p:cNvSpPr>
          <p:nvPr>
            <p:ph idx="1"/>
          </p:nvPr>
        </p:nvSpPr>
        <p:spPr/>
        <p:txBody>
          <a:bodyPr/>
          <a:lstStyle/>
          <a:p>
            <a:r>
              <a:rPr lang="en-US" dirty="0" smtClean="0"/>
              <a:t>Significant reductions in medical and surgical NEC if supplemented with DHM</a:t>
            </a:r>
          </a:p>
          <a:p>
            <a:pPr lvl="1"/>
            <a:r>
              <a:rPr lang="en-US" dirty="0" smtClean="0"/>
              <a:t>1 in 33 infants fed formula develop NEC</a:t>
            </a:r>
          </a:p>
          <a:p>
            <a:pPr lvl="1"/>
            <a:r>
              <a:rPr lang="en-US" dirty="0" smtClean="0"/>
              <a:t>Number needed to treat = 6</a:t>
            </a:r>
          </a:p>
          <a:p>
            <a:pPr lvl="1"/>
            <a:endParaRPr lang="en-US" dirty="0" smtClean="0"/>
          </a:p>
          <a:p>
            <a:pPr lvl="1"/>
            <a:r>
              <a:rPr lang="en-US" sz="1400" dirty="0" err="1" smtClean="0"/>
              <a:t>Schanler</a:t>
            </a:r>
            <a:r>
              <a:rPr lang="en-US" sz="1400" dirty="0" smtClean="0"/>
              <a:t> et al, Pediatrics, 2005</a:t>
            </a:r>
          </a:p>
          <a:p>
            <a:pPr lvl="1"/>
            <a:r>
              <a:rPr lang="en-US" sz="1400" dirty="0" smtClean="0"/>
              <a:t>Sullivan et al, J </a:t>
            </a:r>
            <a:r>
              <a:rPr lang="en-US" sz="1400" dirty="0" err="1" smtClean="0"/>
              <a:t>Pediatr</a:t>
            </a:r>
            <a:r>
              <a:rPr lang="en-US" sz="1400" dirty="0" smtClean="0"/>
              <a:t>, 2010</a:t>
            </a:r>
          </a:p>
          <a:p>
            <a:pPr lvl="1"/>
            <a:r>
              <a:rPr lang="en-US" sz="1400" dirty="0" err="1" smtClean="0"/>
              <a:t>Christofalo</a:t>
            </a:r>
            <a:r>
              <a:rPr lang="en-US" sz="1400" dirty="0"/>
              <a:t> </a:t>
            </a:r>
            <a:r>
              <a:rPr lang="en-US" sz="1400" dirty="0" smtClean="0"/>
              <a:t>et al, Breastfeeding Med, 2013</a:t>
            </a:r>
            <a:endParaRPr lang="en-US" sz="1400" dirty="0"/>
          </a:p>
        </p:txBody>
      </p:sp>
    </p:spTree>
    <p:extLst>
      <p:ext uri="{BB962C8B-B14F-4D97-AF65-F5344CB8AC3E}">
        <p14:creationId xmlns:p14="http://schemas.microsoft.com/office/powerpoint/2010/main" val="84960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Costs </a:t>
            </a:r>
            <a:r>
              <a:rPr lang="en-US" sz="3600" dirty="0"/>
              <a:t>of necrotizing enterocolitis and cost-effectiveness of exclusively human milk-based products </a:t>
            </a:r>
            <a:r>
              <a:rPr lang="en-US" sz="3600" dirty="0" smtClean="0"/>
              <a:t>in </a:t>
            </a:r>
            <a:r>
              <a:rPr lang="en-US" sz="3600" dirty="0"/>
              <a:t>extremely premature </a:t>
            </a:r>
            <a:r>
              <a:rPr lang="en-US" sz="3600" dirty="0" smtClean="0"/>
              <a:t>infants</a:t>
            </a:r>
            <a:endParaRPr lang="en-US" sz="3600" dirty="0">
              <a:solidFill>
                <a:srgbClr val="FFFFFF"/>
              </a:solidFill>
            </a:endParaRPr>
          </a:p>
        </p:txBody>
      </p:sp>
      <p:sp>
        <p:nvSpPr>
          <p:cNvPr id="3" name="Content Placeholder 2"/>
          <p:cNvSpPr>
            <a:spLocks noGrp="1"/>
          </p:cNvSpPr>
          <p:nvPr>
            <p:ph idx="1"/>
          </p:nvPr>
        </p:nvSpPr>
        <p:spPr>
          <a:xfrm>
            <a:off x="457200" y="2262885"/>
            <a:ext cx="8229600" cy="3863278"/>
          </a:xfrm>
        </p:spPr>
        <p:txBody>
          <a:bodyPr>
            <a:normAutofit fontScale="92500" lnSpcReduction="20000"/>
          </a:bodyPr>
          <a:lstStyle/>
          <a:p>
            <a:r>
              <a:rPr lang="en-US" dirty="0">
                <a:solidFill>
                  <a:srgbClr val="FFFFFF"/>
                </a:solidFill>
              </a:rPr>
              <a:t>2011 costs above the average for extremely premature infants:</a:t>
            </a:r>
          </a:p>
          <a:p>
            <a:pPr lvl="1"/>
            <a:r>
              <a:rPr lang="en-US" dirty="0">
                <a:solidFill>
                  <a:srgbClr val="FFFFFF"/>
                </a:solidFill>
              </a:rPr>
              <a:t>$74,004 for medical NEC</a:t>
            </a:r>
          </a:p>
          <a:p>
            <a:pPr lvl="1"/>
            <a:r>
              <a:rPr lang="en-US" dirty="0">
                <a:solidFill>
                  <a:srgbClr val="FFFFFF"/>
                </a:solidFill>
              </a:rPr>
              <a:t>$198,040 for surgical NEC</a:t>
            </a:r>
          </a:p>
          <a:p>
            <a:r>
              <a:rPr lang="en-US" dirty="0">
                <a:solidFill>
                  <a:srgbClr val="FFFFFF"/>
                </a:solidFill>
              </a:rPr>
              <a:t>Premature infants fed with 100% human-milk based products:</a:t>
            </a:r>
          </a:p>
          <a:p>
            <a:pPr lvl="1"/>
            <a:r>
              <a:rPr lang="en-US" dirty="0">
                <a:solidFill>
                  <a:srgbClr val="FFFFFF"/>
                </a:solidFill>
              </a:rPr>
              <a:t>Hospitalization reduced 3.9 days per infant</a:t>
            </a:r>
          </a:p>
          <a:p>
            <a:pPr lvl="1"/>
            <a:r>
              <a:rPr lang="en-US" dirty="0">
                <a:solidFill>
                  <a:srgbClr val="FFFFFF"/>
                </a:solidFill>
              </a:rPr>
              <a:t>Direct savings $8,167.17 per </a:t>
            </a:r>
            <a:r>
              <a:rPr lang="en-US" dirty="0" smtClean="0">
                <a:solidFill>
                  <a:srgbClr val="FFFFFF"/>
                </a:solidFill>
              </a:rPr>
              <a:t>infant</a:t>
            </a:r>
          </a:p>
          <a:p>
            <a:pPr lvl="1"/>
            <a:r>
              <a:rPr lang="en-US" sz="1400" dirty="0">
                <a:solidFill>
                  <a:srgbClr val="FFFFFF"/>
                </a:solidFill>
              </a:rPr>
              <a:t>Ganapathy V, Hay JW, Kim JH. </a:t>
            </a:r>
            <a:r>
              <a:rPr lang="en-US" sz="1400" dirty="0">
                <a:solidFill>
                  <a:srgbClr val="FFFFFF"/>
                </a:solidFill>
                <a:hlinkClick r:id="rId2"/>
              </a:rPr>
              <a:t>Costs of necrotizing enterocolitis and cost-effectiveness of exclusively human milk-based products in feeding extremely premature infants.</a:t>
            </a:r>
            <a:r>
              <a:rPr lang="en-US" sz="1400" dirty="0">
                <a:solidFill>
                  <a:srgbClr val="FFFFFF"/>
                </a:solidFill>
              </a:rPr>
              <a:t> Breastfeed Med. 2012 Feb;7(1):29-37. </a:t>
            </a:r>
          </a:p>
          <a:p>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smtClean="0"/>
              <a:t>©2015 The New York Milk Bank</a:t>
            </a:r>
            <a:endParaRPr lang="en-US" dirty="0"/>
          </a:p>
        </p:txBody>
      </p:sp>
    </p:spTree>
    <p:extLst>
      <p:ext uri="{BB962C8B-B14F-4D97-AF65-F5344CB8AC3E}">
        <p14:creationId xmlns:p14="http://schemas.microsoft.com/office/powerpoint/2010/main" val="130173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Outcomes and Costs of Surgical Treatments of Necrotizing </a:t>
            </a:r>
            <a:r>
              <a:rPr lang="en-US" sz="3600" dirty="0" err="1" smtClean="0"/>
              <a:t>Enterocolitis</a:t>
            </a:r>
            <a:endParaRPr lang="en-US" sz="3600" dirty="0"/>
          </a:p>
        </p:txBody>
      </p:sp>
      <p:sp>
        <p:nvSpPr>
          <p:cNvPr id="3" name="Content Placeholder 2"/>
          <p:cNvSpPr>
            <a:spLocks noGrp="1"/>
          </p:cNvSpPr>
          <p:nvPr>
            <p:ph idx="1"/>
          </p:nvPr>
        </p:nvSpPr>
        <p:spPr>
          <a:xfrm>
            <a:off x="321162" y="731981"/>
            <a:ext cx="8365638" cy="2852573"/>
          </a:xfrm>
        </p:spPr>
        <p:txBody>
          <a:bodyPr>
            <a:normAutofit fontScale="25000" lnSpcReduction="20000"/>
          </a:bodyPr>
          <a:lstStyle/>
          <a:p>
            <a:pPr marL="0" indent="0">
              <a:buNone/>
            </a:pPr>
            <a:endParaRPr lang="en-US" sz="11200" u="sng" dirty="0" smtClean="0"/>
          </a:p>
          <a:p>
            <a:pPr marL="0" indent="0">
              <a:buNone/>
            </a:pPr>
            <a:endParaRPr lang="en-US" sz="11200" u="sng" dirty="0"/>
          </a:p>
          <a:p>
            <a:r>
              <a:rPr lang="en-US" sz="9600" dirty="0"/>
              <a:t>1375 infants with surgical NEC between 1999 and 2007 in </a:t>
            </a:r>
            <a:r>
              <a:rPr lang="en-US" sz="9600" dirty="0" smtClean="0"/>
              <a:t>CA</a:t>
            </a:r>
          </a:p>
          <a:p>
            <a:r>
              <a:rPr lang="en-US" sz="9600" dirty="0">
                <a:solidFill>
                  <a:srgbClr val="FFFFFF"/>
                </a:solidFill>
              </a:rPr>
              <a:t>699 – propensity-score matched </a:t>
            </a:r>
            <a:r>
              <a:rPr lang="en-US" sz="9600" dirty="0" smtClean="0">
                <a:solidFill>
                  <a:srgbClr val="FFFFFF"/>
                </a:solidFill>
              </a:rPr>
              <a:t>infants</a:t>
            </a:r>
          </a:p>
          <a:p>
            <a:endParaRPr lang="en-US" sz="9600" dirty="0">
              <a:solidFill>
                <a:srgbClr val="FFFFFF"/>
              </a:solidFill>
            </a:endParaRPr>
          </a:p>
          <a:p>
            <a:r>
              <a:rPr lang="en-US" sz="9600" dirty="0">
                <a:solidFill>
                  <a:srgbClr val="FFFFFF"/>
                </a:solidFill>
              </a:rPr>
              <a:t>Peritoneal drainage - n = 101</a:t>
            </a:r>
          </a:p>
          <a:p>
            <a:pPr lvl="1"/>
            <a:r>
              <a:rPr lang="en-US" sz="9600" dirty="0">
                <a:solidFill>
                  <a:srgbClr val="FFFFFF"/>
                </a:solidFill>
              </a:rPr>
              <a:t>$276, 076 </a:t>
            </a:r>
          </a:p>
          <a:p>
            <a:pPr lvl="1"/>
            <a:r>
              <a:rPr lang="en-US" sz="9600" dirty="0">
                <a:solidFill>
                  <a:srgbClr val="FFFFFF"/>
                </a:solidFill>
              </a:rPr>
              <a:t>56%	mortality</a:t>
            </a:r>
          </a:p>
          <a:p>
            <a:r>
              <a:rPr lang="en-US" sz="9600" dirty="0">
                <a:solidFill>
                  <a:srgbClr val="FFFFFF"/>
                </a:solidFill>
              </a:rPr>
              <a:t>Peritoneal drainage f/b laparotomy, n = 172</a:t>
            </a:r>
          </a:p>
          <a:p>
            <a:pPr lvl="1"/>
            <a:r>
              <a:rPr lang="en-US" sz="9600" dirty="0">
                <a:solidFill>
                  <a:srgbClr val="FFFFFF"/>
                </a:solidFill>
              </a:rPr>
              <a:t> $398,173 </a:t>
            </a:r>
          </a:p>
          <a:p>
            <a:pPr lvl="1"/>
            <a:r>
              <a:rPr lang="en-US" sz="9600" dirty="0">
                <a:solidFill>
                  <a:srgbClr val="FFFFFF"/>
                </a:solidFill>
              </a:rPr>
              <a:t>35% mortality</a:t>
            </a:r>
          </a:p>
          <a:p>
            <a:r>
              <a:rPr lang="en-US" sz="9600" dirty="0">
                <a:solidFill>
                  <a:srgbClr val="FFFFFF"/>
                </a:solidFill>
              </a:rPr>
              <a:t>laparotomy, n = 426 </a:t>
            </a:r>
          </a:p>
          <a:p>
            <a:pPr lvl="1"/>
            <a:r>
              <a:rPr lang="en-US" sz="9600" dirty="0">
                <a:solidFill>
                  <a:srgbClr val="FFFFFF"/>
                </a:solidFill>
              </a:rPr>
              <a:t>$341, 911 </a:t>
            </a:r>
          </a:p>
          <a:p>
            <a:pPr lvl="1"/>
            <a:r>
              <a:rPr lang="en-US" sz="9600" dirty="0">
                <a:solidFill>
                  <a:srgbClr val="FFFFFF"/>
                </a:solidFill>
              </a:rPr>
              <a:t>29% </a:t>
            </a:r>
            <a:r>
              <a:rPr lang="en-US" sz="9600" dirty="0" smtClean="0">
                <a:solidFill>
                  <a:srgbClr val="FFFFFF"/>
                </a:solidFill>
              </a:rPr>
              <a:t>mortality</a:t>
            </a:r>
          </a:p>
          <a:p>
            <a:pPr lvl="1"/>
            <a:endParaRPr lang="en-US" sz="9600" dirty="0">
              <a:solidFill>
                <a:srgbClr val="FFFFFF"/>
              </a:solidFill>
            </a:endParaRPr>
          </a:p>
          <a:p>
            <a:pPr marL="0" indent="0">
              <a:buNone/>
            </a:pPr>
            <a:r>
              <a:rPr lang="en-US" sz="5600" u="sng" dirty="0" err="1" smtClean="0">
                <a:solidFill>
                  <a:srgbClr val="FFFFFF"/>
                </a:solidFill>
              </a:rPr>
              <a:t>Stey</a:t>
            </a:r>
            <a:r>
              <a:rPr lang="en-US" sz="5600" u="sng" dirty="0" smtClean="0">
                <a:solidFill>
                  <a:srgbClr val="FFFFFF"/>
                </a:solidFill>
              </a:rPr>
              <a:t> </a:t>
            </a:r>
            <a:r>
              <a:rPr lang="en-US" sz="5600" u="sng" dirty="0">
                <a:solidFill>
                  <a:srgbClr val="FFFFFF"/>
                </a:solidFill>
              </a:rPr>
              <a:t>A, Barnert ES, Tseng CH, Keeler E, Needleman J, Leng M, Kelley-Quon LI, Shew SB. </a:t>
            </a:r>
            <a:r>
              <a:rPr lang="en-US" sz="5600" u="sng" dirty="0" smtClean="0">
                <a:solidFill>
                  <a:srgbClr val="FFFFFF"/>
                </a:solidFill>
                <a:hlinkClick r:id="rId3"/>
              </a:rPr>
              <a:t>Outcomes and costs of surgical treatments of necrotizing </a:t>
            </a:r>
            <a:r>
              <a:rPr lang="en-US" sz="5600" u="sng" dirty="0" err="1" smtClean="0">
                <a:solidFill>
                  <a:srgbClr val="FFFFFF"/>
                </a:solidFill>
                <a:hlinkClick r:id="rId3"/>
              </a:rPr>
              <a:t>enterocolitis</a:t>
            </a:r>
            <a:r>
              <a:rPr lang="en-US" sz="5600" u="sng" dirty="0" smtClean="0">
                <a:solidFill>
                  <a:srgbClr val="FFFFFF"/>
                </a:solidFill>
                <a:hlinkClick r:id="rId3"/>
              </a:rPr>
              <a:t>.</a:t>
            </a:r>
            <a:r>
              <a:rPr lang="en-US" sz="5600" dirty="0" smtClean="0">
                <a:solidFill>
                  <a:srgbClr val="FFFFFF"/>
                </a:solidFill>
              </a:rPr>
              <a:t> Pediatrics. 2015 May;135(5):e1190-7.</a:t>
            </a:r>
          </a:p>
          <a:p>
            <a:endParaRPr lang="en-US" dirty="0"/>
          </a:p>
        </p:txBody>
      </p:sp>
      <p:sp>
        <p:nvSpPr>
          <p:cNvPr id="4" name="Footer Placeholder 3"/>
          <p:cNvSpPr>
            <a:spLocks noGrp="1"/>
          </p:cNvSpPr>
          <p:nvPr>
            <p:ph type="ftr" sz="quarter" idx="11"/>
          </p:nvPr>
        </p:nvSpPr>
        <p:spPr/>
        <p:txBody>
          <a:bodyPr/>
          <a:lstStyle/>
          <a:p>
            <a:r>
              <a:rPr lang="en-US" dirty="0" smtClean="0"/>
              <a:t>©2015 The New York Milk Bank</a:t>
            </a:r>
            <a:endParaRPr lang="en-US" dirty="0"/>
          </a:p>
        </p:txBody>
      </p:sp>
    </p:spTree>
    <p:extLst>
      <p:ext uri="{BB962C8B-B14F-4D97-AF65-F5344CB8AC3E}">
        <p14:creationId xmlns:p14="http://schemas.microsoft.com/office/powerpoint/2010/main" val="393926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Cost Effectiveness</a:t>
            </a:r>
            <a:endParaRPr lang="en-US" sz="3600" dirty="0"/>
          </a:p>
        </p:txBody>
      </p:sp>
      <p:sp>
        <p:nvSpPr>
          <p:cNvPr id="3" name="Content Placeholder 2"/>
          <p:cNvSpPr>
            <a:spLocks noGrp="1"/>
          </p:cNvSpPr>
          <p:nvPr>
            <p:ph idx="1"/>
          </p:nvPr>
        </p:nvSpPr>
        <p:spPr/>
        <p:txBody>
          <a:bodyPr/>
          <a:lstStyle/>
          <a:p>
            <a:r>
              <a:rPr lang="en-US" sz="2800" b="1" dirty="0"/>
              <a:t>For every $1 spent on donor milk, $11 are saved </a:t>
            </a:r>
            <a:r>
              <a:rPr lang="en-US" sz="2800" b="1" baseline="30000" dirty="0"/>
              <a:t>3</a:t>
            </a:r>
            <a:r>
              <a:rPr lang="en-US" sz="2800" b="1" dirty="0"/>
              <a:t>:</a:t>
            </a:r>
            <a:endParaRPr lang="en-US" sz="2800" b="1" baseline="30000" dirty="0"/>
          </a:p>
          <a:p>
            <a:pPr lvl="1"/>
            <a:r>
              <a:rPr lang="en-US" dirty="0"/>
              <a:t>Reduced hospital stay, reduced sepsis and NEC</a:t>
            </a:r>
          </a:p>
          <a:p>
            <a:pPr lvl="1"/>
            <a:r>
              <a:rPr lang="en-US" dirty="0"/>
              <a:t>Reduced feeding intolerance and TPN</a:t>
            </a:r>
          </a:p>
          <a:p>
            <a:pPr lvl="1"/>
            <a:r>
              <a:rPr lang="en-US" dirty="0"/>
              <a:t>Reduced long term </a:t>
            </a:r>
            <a:r>
              <a:rPr lang="en-US" dirty="0" smtClean="0"/>
              <a:t>morbidities</a:t>
            </a:r>
          </a:p>
          <a:p>
            <a:pPr lvl="1"/>
            <a:endParaRPr lang="en-US" sz="2400" dirty="0"/>
          </a:p>
          <a:p>
            <a:pPr lvl="1"/>
            <a:r>
              <a:rPr lang="en-US" sz="1400" u="sng" dirty="0" smtClean="0">
                <a:solidFill>
                  <a:srgbClr val="FFFFFF"/>
                </a:solidFill>
                <a:hlinkClick r:id="rId2" tooltip="Journal of human lactation : official journal of International Lactation Consultant Association."/>
              </a:rPr>
              <a:t>Arnold  </a:t>
            </a:r>
            <a:r>
              <a:rPr lang="en-US" sz="1400" u="sng" dirty="0">
                <a:solidFill>
                  <a:srgbClr val="FFFFFF"/>
                </a:solidFill>
                <a:hlinkClick r:id="rId2" tooltip="Journal of human lactation : official journal of International Lactation Consultant Association."/>
              </a:rPr>
              <a:t>LD. </a:t>
            </a:r>
            <a:r>
              <a:rPr lang="en-US" sz="1400" dirty="0">
                <a:solidFill>
                  <a:srgbClr val="FFFFFF"/>
                </a:solidFill>
              </a:rPr>
              <a:t>The cost-effectiveness of using banked donor milk in the neonatal intensive care unit: prevention of necrotizing </a:t>
            </a:r>
            <a:r>
              <a:rPr lang="en-US" sz="1400" dirty="0" err="1">
                <a:solidFill>
                  <a:srgbClr val="FFFFFF"/>
                </a:solidFill>
              </a:rPr>
              <a:t>enterocolitis</a:t>
            </a:r>
            <a:r>
              <a:rPr lang="en-US" sz="1400" dirty="0">
                <a:solidFill>
                  <a:srgbClr val="FFFFFF"/>
                </a:solidFill>
              </a:rPr>
              <a:t>. </a:t>
            </a:r>
            <a:r>
              <a:rPr lang="en-US" sz="1400" u="sng" dirty="0">
                <a:solidFill>
                  <a:schemeClr val="tx1"/>
                </a:solidFill>
                <a:hlinkClick r:id="rId2" tooltip="Journal of human lactation : official journal of International Lactation Consultant Association."/>
              </a:rPr>
              <a:t>J Hum Lact.</a:t>
            </a:r>
            <a:r>
              <a:rPr lang="en-US" sz="1400" dirty="0">
                <a:solidFill>
                  <a:schemeClr val="tx1"/>
                </a:solidFill>
              </a:rPr>
              <a:t> </a:t>
            </a:r>
            <a:r>
              <a:rPr lang="en-US" sz="1400" dirty="0">
                <a:solidFill>
                  <a:srgbClr val="FFFFFF"/>
                </a:solidFill>
              </a:rPr>
              <a:t>2002 May;18(2):172-7. </a:t>
            </a:r>
          </a:p>
          <a:p>
            <a:pPr lvl="1"/>
            <a:endParaRPr lang="en-US" sz="2400" dirty="0"/>
          </a:p>
          <a:p>
            <a:endParaRPr lang="en-US" dirty="0"/>
          </a:p>
        </p:txBody>
      </p:sp>
    </p:spTree>
    <p:extLst>
      <p:ext uri="{BB962C8B-B14F-4D97-AF65-F5344CB8AC3E}">
        <p14:creationId xmlns:p14="http://schemas.microsoft.com/office/powerpoint/2010/main" val="3321922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18146</TotalTime>
  <Words>1439</Words>
  <Application>Microsoft Macintosh PowerPoint</Application>
  <PresentationFormat>On-screen Show (4:3)</PresentationFormat>
  <Paragraphs>241</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Addressing Disparities in  Donor Milk Availability:   Medicaid Reimbursement, Use, Billing and Coding</vt:lpstr>
      <vt:lpstr>Disclosures</vt:lpstr>
      <vt:lpstr>Objectives</vt:lpstr>
      <vt:lpstr>Mothers’ Own Milk and Preterm Infants</vt:lpstr>
      <vt:lpstr>Formula vs. Donor Milk for Preterm or  Low Birth Weight Infants</vt:lpstr>
      <vt:lpstr>Supplemental DHM compared with Formula for Preterm or Low Birth Weight Infants</vt:lpstr>
      <vt:lpstr> Costs of necrotizing enterocolitis and cost-effectiveness of exclusively human milk-based products in extremely premature infants</vt:lpstr>
      <vt:lpstr>Outcomes and Costs of Surgical Treatments of Necrotizing Enterocolitis</vt:lpstr>
      <vt:lpstr>Cost Effectiveness</vt:lpstr>
      <vt:lpstr>PowerPoint Presentation</vt:lpstr>
      <vt:lpstr>Preterm Birth Disparities 2016</vt:lpstr>
      <vt:lpstr>NYS Breastfeeding Rates</vt:lpstr>
      <vt:lpstr>DHM and Breastfeeding</vt:lpstr>
      <vt:lpstr>PowerPoint Presentation</vt:lpstr>
      <vt:lpstr> AAP Policy Statement</vt:lpstr>
      <vt:lpstr>Surgeon General’s Call to Action 2011</vt:lpstr>
      <vt:lpstr>DHM Use in NYS Maternity Hospitals </vt:lpstr>
      <vt:lpstr>Advocacy for Insurance Reimbursement</vt:lpstr>
      <vt:lpstr>PowerPoint Presentation</vt:lpstr>
      <vt:lpstr>PowerPoint Presentation</vt:lpstr>
      <vt:lpstr>Public Support</vt:lpstr>
      <vt:lpstr>PowerPoint Presentation</vt:lpstr>
      <vt:lpstr>Senate and Assembly Bill</vt:lpstr>
      <vt:lpstr>Press Conference for PDHM in Budget</vt:lpstr>
      <vt:lpstr>NY Medicaid Coverage for DHM</vt:lpstr>
      <vt:lpstr>New York</vt:lpstr>
      <vt:lpstr>New York</vt:lpstr>
      <vt:lpstr>Codes to Use</vt:lpstr>
      <vt:lpstr>Outpatient Coverage for PDHM</vt:lpstr>
      <vt:lpstr>First Denial</vt:lpstr>
      <vt:lpstr>Once Approved</vt:lpstr>
      <vt:lpstr>Once Approved</vt:lpstr>
      <vt:lpstr>Claims for Inpatients CMS 1450 (UB-04)  </vt:lpstr>
      <vt:lpstr>Claims for Outpatients CMS 1500 HCFA </vt:lpstr>
      <vt:lpstr>Denied for not a covered benefit </vt:lpstr>
      <vt:lpstr>Medically Necessary</vt:lpstr>
      <vt:lpstr> Early and Periodic Screening,  Diagnostic and Treatment</vt:lpstr>
      <vt:lpstr> EPSDT Services</vt:lpstr>
      <vt:lpstr>Questions?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Murphy</dc:creator>
  <cp:lastModifiedBy>Susan Vierczhalek</cp:lastModifiedBy>
  <cp:revision>133</cp:revision>
  <dcterms:created xsi:type="dcterms:W3CDTF">2015-05-18T15:21:14Z</dcterms:created>
  <dcterms:modified xsi:type="dcterms:W3CDTF">2018-05-21T02:00:31Z</dcterms:modified>
</cp:coreProperties>
</file>