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 id="2147483698" r:id="rId3"/>
  </p:sldMasterIdLst>
  <p:notesMasterIdLst>
    <p:notesMasterId r:id="rId110"/>
  </p:notesMasterIdLst>
  <p:handoutMasterIdLst>
    <p:handoutMasterId r:id="rId111"/>
  </p:handoutMasterIdLst>
  <p:sldIdLst>
    <p:sldId id="262" r:id="rId4"/>
    <p:sldId id="257" r:id="rId5"/>
    <p:sldId id="258" r:id="rId6"/>
    <p:sldId id="263" r:id="rId7"/>
    <p:sldId id="264" r:id="rId8"/>
    <p:sldId id="265" r:id="rId9"/>
    <p:sldId id="259" r:id="rId10"/>
    <p:sldId id="266" r:id="rId11"/>
    <p:sldId id="292" r:id="rId12"/>
    <p:sldId id="268" r:id="rId13"/>
    <p:sldId id="350" r:id="rId14"/>
    <p:sldId id="291" r:id="rId15"/>
    <p:sldId id="271" r:id="rId16"/>
    <p:sldId id="272" r:id="rId17"/>
    <p:sldId id="408" r:id="rId18"/>
    <p:sldId id="409" r:id="rId19"/>
    <p:sldId id="410" r:id="rId20"/>
    <p:sldId id="274" r:id="rId21"/>
    <p:sldId id="361" r:id="rId22"/>
    <p:sldId id="273" r:id="rId23"/>
    <p:sldId id="360" r:id="rId24"/>
    <p:sldId id="275" r:id="rId25"/>
    <p:sldId id="276" r:id="rId26"/>
    <p:sldId id="351" r:id="rId27"/>
    <p:sldId id="352" r:id="rId28"/>
    <p:sldId id="279" r:id="rId29"/>
    <p:sldId id="280" r:id="rId30"/>
    <p:sldId id="281" r:id="rId31"/>
    <p:sldId id="284" r:id="rId32"/>
    <p:sldId id="282" r:id="rId33"/>
    <p:sldId id="283" r:id="rId34"/>
    <p:sldId id="285" r:id="rId35"/>
    <p:sldId id="411" r:id="rId36"/>
    <p:sldId id="412" r:id="rId37"/>
    <p:sldId id="413" r:id="rId38"/>
    <p:sldId id="414" r:id="rId39"/>
    <p:sldId id="415" r:id="rId40"/>
    <p:sldId id="416" r:id="rId41"/>
    <p:sldId id="417" r:id="rId42"/>
    <p:sldId id="287" r:id="rId43"/>
    <p:sldId id="288" r:id="rId44"/>
    <p:sldId id="294" r:id="rId45"/>
    <p:sldId id="295" r:id="rId46"/>
    <p:sldId id="418" r:id="rId47"/>
    <p:sldId id="305" r:id="rId48"/>
    <p:sldId id="307" r:id="rId49"/>
    <p:sldId id="296" r:id="rId50"/>
    <p:sldId id="297" r:id="rId51"/>
    <p:sldId id="419" r:id="rId52"/>
    <p:sldId id="308" r:id="rId53"/>
    <p:sldId id="356" r:id="rId54"/>
    <p:sldId id="357" r:id="rId55"/>
    <p:sldId id="299" r:id="rId56"/>
    <p:sldId id="298" r:id="rId57"/>
    <p:sldId id="420" r:id="rId58"/>
    <p:sldId id="421" r:id="rId59"/>
    <p:sldId id="422" r:id="rId60"/>
    <p:sldId id="423" r:id="rId61"/>
    <p:sldId id="424" r:id="rId62"/>
    <p:sldId id="425" r:id="rId63"/>
    <p:sldId id="426" r:id="rId64"/>
    <p:sldId id="427" r:id="rId65"/>
    <p:sldId id="428" r:id="rId66"/>
    <p:sldId id="429" r:id="rId67"/>
    <p:sldId id="430" r:id="rId68"/>
    <p:sldId id="431" r:id="rId69"/>
    <p:sldId id="304" r:id="rId70"/>
    <p:sldId id="303" r:id="rId71"/>
    <p:sldId id="432" r:id="rId72"/>
    <p:sldId id="433" r:id="rId73"/>
    <p:sldId id="434" r:id="rId74"/>
    <p:sldId id="311" r:id="rId75"/>
    <p:sldId id="313" r:id="rId76"/>
    <p:sldId id="315" r:id="rId77"/>
    <p:sldId id="316" r:id="rId78"/>
    <p:sldId id="318" r:id="rId79"/>
    <p:sldId id="320" r:id="rId80"/>
    <p:sldId id="322" r:id="rId81"/>
    <p:sldId id="323" r:id="rId82"/>
    <p:sldId id="324" r:id="rId83"/>
    <p:sldId id="326" r:id="rId84"/>
    <p:sldId id="260" r:id="rId85"/>
    <p:sldId id="327" r:id="rId86"/>
    <p:sldId id="330" r:id="rId87"/>
    <p:sldId id="354" r:id="rId88"/>
    <p:sldId id="331" r:id="rId89"/>
    <p:sldId id="332" r:id="rId90"/>
    <p:sldId id="328" r:id="rId91"/>
    <p:sldId id="334" r:id="rId92"/>
    <p:sldId id="353" r:id="rId93"/>
    <p:sldId id="355" r:id="rId94"/>
    <p:sldId id="336" r:id="rId95"/>
    <p:sldId id="337" r:id="rId96"/>
    <p:sldId id="341" r:id="rId97"/>
    <p:sldId id="339" r:id="rId98"/>
    <p:sldId id="338" r:id="rId99"/>
    <p:sldId id="342" r:id="rId100"/>
    <p:sldId id="343" r:id="rId101"/>
    <p:sldId id="344" r:id="rId102"/>
    <p:sldId id="345" r:id="rId103"/>
    <p:sldId id="346" r:id="rId104"/>
    <p:sldId id="362" r:id="rId105"/>
    <p:sldId id="347" r:id="rId106"/>
    <p:sldId id="348" r:id="rId107"/>
    <p:sldId id="349" r:id="rId108"/>
    <p:sldId id="340" r:id="rId10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264939B-D4B6-404F-930E-D18559514362}">
          <p14:sldIdLst>
            <p14:sldId id="262"/>
            <p14:sldId id="257"/>
          </p14:sldIdLst>
        </p14:section>
        <p14:section name="Know the Basics" id="{7FE89FB9-4859-46E1-A5A1-3E48CF76C2B0}">
          <p14:sldIdLst>
            <p14:sldId id="258"/>
            <p14:sldId id="263"/>
            <p14:sldId id="264"/>
            <p14:sldId id="265"/>
            <p14:sldId id="259"/>
            <p14:sldId id="266"/>
            <p14:sldId id="292"/>
            <p14:sldId id="268"/>
            <p14:sldId id="350"/>
            <p14:sldId id="291"/>
            <p14:sldId id="271"/>
            <p14:sldId id="272"/>
            <p14:sldId id="408"/>
            <p14:sldId id="409"/>
            <p14:sldId id="410"/>
            <p14:sldId id="274"/>
            <p14:sldId id="361"/>
            <p14:sldId id="273"/>
            <p14:sldId id="360"/>
          </p14:sldIdLst>
        </p14:section>
        <p14:section name="Patient/Family" id="{59A4FD4B-4AA9-4C2C-8FE6-58C5BDE8D84F}">
          <p14:sldIdLst>
            <p14:sldId id="275"/>
            <p14:sldId id="276"/>
            <p14:sldId id="351"/>
            <p14:sldId id="352"/>
            <p14:sldId id="279"/>
            <p14:sldId id="280"/>
            <p14:sldId id="281"/>
          </p14:sldIdLst>
        </p14:section>
        <p14:section name="NAS" id="{5B28B173-9334-460B-B073-83FD578C91B9}">
          <p14:sldIdLst>
            <p14:sldId id="284"/>
            <p14:sldId id="282"/>
            <p14:sldId id="283"/>
            <p14:sldId id="285"/>
            <p14:sldId id="411"/>
            <p14:sldId id="412"/>
            <p14:sldId id="413"/>
            <p14:sldId id="414"/>
            <p14:sldId id="415"/>
            <p14:sldId id="416"/>
            <p14:sldId id="417"/>
          </p14:sldIdLst>
        </p14:section>
        <p14:section name="Plan of Safe Care" id="{DBB16CAB-460B-4CDB-946F-8577E15190E3}">
          <p14:sldIdLst>
            <p14:sldId id="287"/>
          </p14:sldIdLst>
        </p14:section>
        <p14:section name="Outpatient Provider/Clinical" id="{0E79D67B-D0B7-4788-BAA2-13D6361C8991}">
          <p14:sldIdLst>
            <p14:sldId id="288"/>
            <p14:sldId id="294"/>
            <p14:sldId id="295"/>
            <p14:sldId id="418"/>
            <p14:sldId id="305"/>
            <p14:sldId id="307"/>
            <p14:sldId id="296"/>
            <p14:sldId id="297"/>
            <p14:sldId id="419"/>
            <p14:sldId id="308"/>
            <p14:sldId id="356"/>
            <p14:sldId id="357"/>
            <p14:sldId id="299"/>
            <p14:sldId id="298"/>
            <p14:sldId id="420"/>
            <p14:sldId id="421"/>
            <p14:sldId id="422"/>
            <p14:sldId id="423"/>
            <p14:sldId id="424"/>
            <p14:sldId id="425"/>
            <p14:sldId id="426"/>
            <p14:sldId id="427"/>
            <p14:sldId id="428"/>
            <p14:sldId id="429"/>
            <p14:sldId id="430"/>
            <p14:sldId id="431"/>
            <p14:sldId id="304"/>
            <p14:sldId id="303"/>
            <p14:sldId id="432"/>
            <p14:sldId id="433"/>
            <p14:sldId id="434"/>
          </p14:sldIdLst>
        </p14:section>
        <p14:section name="Inpatient Setting" id="{C0B53819-6D4D-4945-BD28-C76BEFDD5C41}">
          <p14:sldIdLst>
            <p14:sldId id="311"/>
            <p14:sldId id="313"/>
          </p14:sldIdLst>
        </p14:section>
        <p14:section name="Pain Management" id="{C3275AC3-3BD9-408A-A08D-387EFECC8B7F}">
          <p14:sldIdLst>
            <p14:sldId id="315"/>
            <p14:sldId id="316"/>
            <p14:sldId id="318"/>
            <p14:sldId id="320"/>
            <p14:sldId id="322"/>
          </p14:sldIdLst>
        </p14:section>
        <p14:section name="Treatment Services" id="{2C869227-FFD2-4974-94B6-1467011AD993}">
          <p14:sldIdLst>
            <p14:sldId id="323"/>
          </p14:sldIdLst>
        </p14:section>
        <p14:section name="Conclusion" id="{D187F468-920B-49DE-871C-385C86A82784}">
          <p14:sldIdLst>
            <p14:sldId id="324"/>
            <p14:sldId id="326"/>
            <p14:sldId id="260"/>
          </p14:sldIdLst>
        </p14:section>
        <p14:section name="Appendix &amp; Resources" id="{69D477E3-F858-42A7-AFC0-20A9F4D0668E}">
          <p14:sldIdLst>
            <p14:sldId id="327"/>
            <p14:sldId id="330"/>
            <p14:sldId id="354"/>
            <p14:sldId id="331"/>
            <p14:sldId id="332"/>
            <p14:sldId id="328"/>
            <p14:sldId id="334"/>
            <p14:sldId id="353"/>
            <p14:sldId id="355"/>
            <p14:sldId id="336"/>
            <p14:sldId id="337"/>
            <p14:sldId id="341"/>
            <p14:sldId id="339"/>
            <p14:sldId id="338"/>
            <p14:sldId id="342"/>
            <p14:sldId id="343"/>
            <p14:sldId id="344"/>
            <p14:sldId id="345"/>
            <p14:sldId id="346"/>
            <p14:sldId id="362"/>
            <p14:sldId id="347"/>
            <p14:sldId id="348"/>
            <p14:sldId id="349"/>
            <p14:sldId id="340"/>
          </p14:sldIdLst>
        </p14:section>
      </p14:sectionLst>
    </p:ext>
    <p:ext uri="{EFAFB233-063F-42B5-8137-9DF3F51BA10A}">
      <p15:sldGuideLst xmlns:p15="http://schemas.microsoft.com/office/powerpoint/2012/main">
        <p15:guide id="1" orient="horz" pos="2443">
          <p15:clr>
            <a:srgbClr val="A4A3A4"/>
          </p15:clr>
        </p15:guide>
        <p15:guide id="2" orient="horz" pos="4137">
          <p15:clr>
            <a:srgbClr val="A4A3A4"/>
          </p15:clr>
        </p15:guide>
        <p15:guide id="3" orient="horz" pos="261">
          <p15:clr>
            <a:srgbClr val="A4A3A4"/>
          </p15:clr>
        </p15:guide>
        <p15:guide id="4" orient="horz" pos="147">
          <p15:clr>
            <a:srgbClr val="A4A3A4"/>
          </p15:clr>
        </p15:guide>
        <p15:guide id="5" pos="5600">
          <p15:clr>
            <a:srgbClr val="A4A3A4"/>
          </p15:clr>
        </p15:guide>
        <p15:guide id="6" pos="1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900"/>
    <a:srgbClr val="008AAB"/>
    <a:srgbClr val="7A9FAA"/>
    <a:srgbClr val="47B3D2"/>
    <a:srgbClr val="80A02A"/>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7" autoAdjust="0"/>
    <p:restoredTop sz="66346" autoAdjust="0"/>
  </p:normalViewPr>
  <p:slideViewPr>
    <p:cSldViewPr snapToGrid="0" snapToObjects="1">
      <p:cViewPr varScale="1">
        <p:scale>
          <a:sx n="55" d="100"/>
          <a:sy n="55" d="100"/>
        </p:scale>
        <p:origin x="2106" y="66"/>
      </p:cViewPr>
      <p:guideLst>
        <p:guide orient="horz" pos="2443"/>
        <p:guide orient="horz" pos="4137"/>
        <p:guide orient="horz" pos="261"/>
        <p:guide orient="horz" pos="147"/>
        <p:guide pos="5600"/>
        <p:guide pos="11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_rels/data1.xml.rels><?xml version="1.0" encoding="UTF-8" standalone="yes"?>
<Relationships xmlns="http://schemas.openxmlformats.org/package/2006/relationships"><Relationship Id="rId1" Type="http://schemas.openxmlformats.org/officeDocument/2006/relationships/slide" Target="../slides/slide10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1BB9B1-2E2E-8B43-AFD7-943632148671}"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551F402F-C136-1947-8917-69CEE536C2E8}">
      <dgm:prSet phldrT="[Text]" custT="1"/>
      <dgm:spPr>
        <a:solidFill>
          <a:srgbClr val="008AAB"/>
        </a:solidFill>
        <a:ln>
          <a:solidFill>
            <a:srgbClr val="EBA900"/>
          </a:solidFill>
        </a:ln>
      </dgm:spPr>
      <dgm:t>
        <a:bodyPr/>
        <a:lstStyle/>
        <a:p>
          <a:r>
            <a:rPr lang="en-US" sz="3600" dirty="0"/>
            <a:t>Withdrawal</a:t>
          </a:r>
        </a:p>
      </dgm:t>
    </dgm:pt>
    <dgm:pt modelId="{2F6C154A-FE57-4B4A-A771-ACDD53C2248D}" type="parTrans" cxnId="{B5FF4277-941B-CD4F-8C57-4BEAB6EF8C30}">
      <dgm:prSet/>
      <dgm:spPr/>
      <dgm:t>
        <a:bodyPr/>
        <a:lstStyle/>
        <a:p>
          <a:endParaRPr lang="en-US" sz="2000"/>
        </a:p>
      </dgm:t>
    </dgm:pt>
    <dgm:pt modelId="{ADD67B03-2C55-4945-8907-6A37E5C27001}" type="sibTrans" cxnId="{B5FF4277-941B-CD4F-8C57-4BEAB6EF8C30}">
      <dgm:prSet/>
      <dgm:spPr/>
      <dgm:t>
        <a:bodyPr/>
        <a:lstStyle/>
        <a:p>
          <a:endParaRPr lang="en-US" sz="2000"/>
        </a:p>
      </dgm:t>
    </dgm:pt>
    <dgm:pt modelId="{33FC0FC2-2A78-7A4A-9C5C-3BA651C1555F}">
      <dgm:prSet phldrT="[Text]" custT="1"/>
      <dgm:spPr>
        <a:solidFill>
          <a:srgbClr val="008AAB"/>
        </a:solidFill>
        <a:ln>
          <a:solidFill>
            <a:srgbClr val="EBA900"/>
          </a:solidFill>
        </a:ln>
      </dgm:spPr>
      <dgm:t>
        <a:bodyPr/>
        <a:lstStyle/>
        <a:p>
          <a:pPr algn="l"/>
          <a:r>
            <a:rPr lang="en-US" sz="1950" dirty="0"/>
            <a:t>Assess severity of symptoms using a Clinical Opiate Withdrawal Scale (COWS) </a:t>
          </a:r>
          <a:r>
            <a:rPr lang="en-US" sz="1600" i="1" dirty="0"/>
            <a:t>(see appendix, </a:t>
          </a:r>
          <a:r>
            <a:rPr lang="en-US" sz="1600" i="1" dirty="0">
              <a:hlinkClick xmlns:r="http://schemas.openxmlformats.org/officeDocument/2006/relationships" r:id="rId1" action="ppaction://hlinksldjump"/>
            </a:rPr>
            <a:t>slide 84</a:t>
          </a:r>
          <a:r>
            <a:rPr lang="en-US" sz="1600" i="1" dirty="0"/>
            <a:t>)</a:t>
          </a:r>
          <a:endParaRPr lang="en-US" sz="2000" i="1" dirty="0"/>
        </a:p>
      </dgm:t>
    </dgm:pt>
    <dgm:pt modelId="{33C744D3-129E-D24A-A3CB-1B70E4CCA0FB}" type="parTrans" cxnId="{E9CFEFE8-6A4C-8C46-BF18-7B7910FB3A95}">
      <dgm:prSet custT="1"/>
      <dgm:spPr>
        <a:solidFill>
          <a:srgbClr val="008AAB"/>
        </a:solidFill>
        <a:ln>
          <a:solidFill>
            <a:srgbClr val="EBA900"/>
          </a:solidFill>
        </a:ln>
      </dgm:spPr>
      <dgm:t>
        <a:bodyPr/>
        <a:lstStyle/>
        <a:p>
          <a:endParaRPr lang="en-US" sz="2000" dirty="0"/>
        </a:p>
      </dgm:t>
    </dgm:pt>
    <dgm:pt modelId="{13150325-AA9A-C843-AAC6-E2B4B62D0973}" type="sibTrans" cxnId="{E9CFEFE8-6A4C-8C46-BF18-7B7910FB3A95}">
      <dgm:prSet/>
      <dgm:spPr/>
      <dgm:t>
        <a:bodyPr/>
        <a:lstStyle/>
        <a:p>
          <a:endParaRPr lang="en-US" sz="2000"/>
        </a:p>
      </dgm:t>
    </dgm:pt>
    <dgm:pt modelId="{EBEF53AC-2707-614D-8001-239A8D91CDEB}">
      <dgm:prSet phldrT="[Text]" custT="1"/>
      <dgm:spPr>
        <a:solidFill>
          <a:srgbClr val="008AAB"/>
        </a:solidFill>
        <a:ln>
          <a:solidFill>
            <a:srgbClr val="EBA900"/>
          </a:solidFill>
        </a:ln>
      </dgm:spPr>
      <dgm:t>
        <a:bodyPr/>
        <a:lstStyle/>
        <a:p>
          <a:r>
            <a:rPr lang="en-US" sz="2000" dirty="0"/>
            <a:t>Symptomatic management</a:t>
          </a:r>
        </a:p>
      </dgm:t>
    </dgm:pt>
    <dgm:pt modelId="{55864F0D-FE86-DF4A-A9A3-FCE9B680590E}" type="parTrans" cxnId="{0811C3CD-322B-5742-BB8B-4005202F5707}">
      <dgm:prSet custT="1"/>
      <dgm:spPr>
        <a:solidFill>
          <a:srgbClr val="008AAB"/>
        </a:solidFill>
        <a:ln>
          <a:solidFill>
            <a:srgbClr val="EBA900"/>
          </a:solidFill>
        </a:ln>
      </dgm:spPr>
      <dgm:t>
        <a:bodyPr/>
        <a:lstStyle/>
        <a:p>
          <a:endParaRPr lang="en-US" sz="2000" dirty="0"/>
        </a:p>
      </dgm:t>
    </dgm:pt>
    <dgm:pt modelId="{7F634953-BBBA-D84B-9EC8-2038FCEA9380}" type="sibTrans" cxnId="{0811C3CD-322B-5742-BB8B-4005202F5707}">
      <dgm:prSet/>
      <dgm:spPr/>
      <dgm:t>
        <a:bodyPr/>
        <a:lstStyle/>
        <a:p>
          <a:endParaRPr lang="en-US" sz="2000"/>
        </a:p>
      </dgm:t>
    </dgm:pt>
    <dgm:pt modelId="{2888A426-A254-774C-91B0-957C8B3A56E3}">
      <dgm:prSet phldrT="[Text]" custT="1"/>
      <dgm:spPr>
        <a:solidFill>
          <a:srgbClr val="008AAB"/>
        </a:solidFill>
        <a:ln>
          <a:solidFill>
            <a:srgbClr val="EBA900"/>
          </a:solidFill>
        </a:ln>
      </dgm:spPr>
      <dgm:t>
        <a:bodyPr/>
        <a:lstStyle/>
        <a:p>
          <a:r>
            <a:rPr lang="en-US" sz="2000" dirty="0"/>
            <a:t>Consult Addiction Medicine</a:t>
          </a:r>
        </a:p>
      </dgm:t>
    </dgm:pt>
    <dgm:pt modelId="{0B8F7077-7437-D245-83FB-38D73D8017EF}" type="parTrans" cxnId="{3DB51B0B-0C73-6945-9E6B-175FA9BA3AEF}">
      <dgm:prSet custT="1"/>
      <dgm:spPr>
        <a:solidFill>
          <a:srgbClr val="008AAB"/>
        </a:solidFill>
        <a:ln>
          <a:solidFill>
            <a:srgbClr val="EBA900"/>
          </a:solidFill>
        </a:ln>
      </dgm:spPr>
      <dgm:t>
        <a:bodyPr/>
        <a:lstStyle/>
        <a:p>
          <a:endParaRPr lang="en-US" sz="2000" dirty="0"/>
        </a:p>
      </dgm:t>
    </dgm:pt>
    <dgm:pt modelId="{8DC004B5-4AC7-574C-955E-864FD6413461}" type="sibTrans" cxnId="{3DB51B0B-0C73-6945-9E6B-175FA9BA3AEF}">
      <dgm:prSet/>
      <dgm:spPr/>
      <dgm:t>
        <a:bodyPr/>
        <a:lstStyle/>
        <a:p>
          <a:endParaRPr lang="en-US" sz="2000"/>
        </a:p>
      </dgm:t>
    </dgm:pt>
    <dgm:pt modelId="{ABD55603-EAD4-3E49-BE77-2867E90D31C6}">
      <dgm:prSet custT="1"/>
      <dgm:spPr>
        <a:solidFill>
          <a:srgbClr val="008AAB"/>
        </a:solidFill>
        <a:ln>
          <a:solidFill>
            <a:srgbClr val="EBA900"/>
          </a:solidFill>
        </a:ln>
      </dgm:spPr>
      <dgm:t>
        <a:bodyPr/>
        <a:lstStyle/>
        <a:p>
          <a:r>
            <a:rPr lang="en-US" sz="2000" dirty="0"/>
            <a:t>Naloxone for respiratory depression/maternal overdose</a:t>
          </a:r>
        </a:p>
      </dgm:t>
    </dgm:pt>
    <dgm:pt modelId="{07994A62-8001-3241-A3A1-1CB8195C470D}" type="parTrans" cxnId="{99F0750F-F948-754A-A578-9E63A9E2C86E}">
      <dgm:prSet custT="1"/>
      <dgm:spPr>
        <a:solidFill>
          <a:srgbClr val="008AAB"/>
        </a:solidFill>
        <a:ln>
          <a:solidFill>
            <a:srgbClr val="EBA900"/>
          </a:solidFill>
        </a:ln>
      </dgm:spPr>
      <dgm:t>
        <a:bodyPr/>
        <a:lstStyle/>
        <a:p>
          <a:endParaRPr lang="en-US" sz="2000" dirty="0"/>
        </a:p>
      </dgm:t>
    </dgm:pt>
    <dgm:pt modelId="{F69A64FE-3CFC-844B-AD2A-B5A446F6D478}" type="sibTrans" cxnId="{99F0750F-F948-754A-A578-9E63A9E2C86E}">
      <dgm:prSet/>
      <dgm:spPr/>
      <dgm:t>
        <a:bodyPr/>
        <a:lstStyle/>
        <a:p>
          <a:endParaRPr lang="en-US" sz="2000"/>
        </a:p>
      </dgm:t>
    </dgm:pt>
    <dgm:pt modelId="{83FE8263-AF41-7C4F-B375-9BDC5B3135A9}">
      <dgm:prSet phldrT="[Text]" custT="1"/>
      <dgm:spPr>
        <a:solidFill>
          <a:srgbClr val="008AAB"/>
        </a:solidFill>
        <a:ln>
          <a:solidFill>
            <a:srgbClr val="EBA900"/>
          </a:solidFill>
        </a:ln>
      </dgm:spPr>
      <dgm:t>
        <a:bodyPr/>
        <a:lstStyle/>
        <a:p>
          <a:r>
            <a:rPr lang="en-US" sz="2000" dirty="0"/>
            <a:t>antihistamines, alpha agonists, benzodiazepines, and opioid replacement</a:t>
          </a:r>
        </a:p>
      </dgm:t>
    </dgm:pt>
    <dgm:pt modelId="{1B42B849-B10D-FF40-80EC-2947A180D2EE}" type="parTrans" cxnId="{45382731-84DD-AE4D-AE97-4102E3ECE0F4}">
      <dgm:prSet custT="1"/>
      <dgm:spPr>
        <a:solidFill>
          <a:srgbClr val="008AAB"/>
        </a:solidFill>
        <a:ln>
          <a:solidFill>
            <a:srgbClr val="EBA900"/>
          </a:solidFill>
        </a:ln>
      </dgm:spPr>
      <dgm:t>
        <a:bodyPr/>
        <a:lstStyle/>
        <a:p>
          <a:endParaRPr lang="en-US" sz="2000" dirty="0"/>
        </a:p>
      </dgm:t>
    </dgm:pt>
    <dgm:pt modelId="{9D60B2FE-7542-3647-BDA0-0C08B33F6FDE}" type="sibTrans" cxnId="{45382731-84DD-AE4D-AE97-4102E3ECE0F4}">
      <dgm:prSet/>
      <dgm:spPr/>
      <dgm:t>
        <a:bodyPr/>
        <a:lstStyle/>
        <a:p>
          <a:endParaRPr lang="en-US" sz="2000"/>
        </a:p>
      </dgm:t>
    </dgm:pt>
    <dgm:pt modelId="{2341F532-5BEA-AB44-B5E7-FE004F3E5BDF}">
      <dgm:prSet custT="1"/>
      <dgm:spPr>
        <a:solidFill>
          <a:srgbClr val="008AAB"/>
        </a:solidFill>
        <a:ln>
          <a:solidFill>
            <a:srgbClr val="EBA900"/>
          </a:solidFill>
        </a:ln>
      </dgm:spPr>
      <dgm:t>
        <a:bodyPr/>
        <a:lstStyle/>
        <a:p>
          <a:r>
            <a:rPr lang="en-US" sz="2000" dirty="0"/>
            <a:t>Can continue prescribed methadone or buprenorphine but cannot initiate treatment without waiver approval</a:t>
          </a:r>
        </a:p>
      </dgm:t>
    </dgm:pt>
    <dgm:pt modelId="{BBF78EFA-A946-B44F-B919-D2721BE47CE8}" type="parTrans" cxnId="{EF4C87B7-CA50-DF47-80D0-1EAFEFB0B076}">
      <dgm:prSet custT="1"/>
      <dgm:spPr>
        <a:solidFill>
          <a:srgbClr val="008AAB"/>
        </a:solidFill>
        <a:ln>
          <a:solidFill>
            <a:srgbClr val="EBA900"/>
          </a:solidFill>
        </a:ln>
      </dgm:spPr>
      <dgm:t>
        <a:bodyPr/>
        <a:lstStyle/>
        <a:p>
          <a:endParaRPr lang="en-US" sz="2000" dirty="0"/>
        </a:p>
      </dgm:t>
    </dgm:pt>
    <dgm:pt modelId="{29F5A3B7-CBB4-AB48-A7AD-843A66FBCC69}" type="sibTrans" cxnId="{EF4C87B7-CA50-DF47-80D0-1EAFEFB0B076}">
      <dgm:prSet/>
      <dgm:spPr/>
      <dgm:t>
        <a:bodyPr/>
        <a:lstStyle/>
        <a:p>
          <a:endParaRPr lang="en-US" sz="2000"/>
        </a:p>
      </dgm:t>
    </dgm:pt>
    <dgm:pt modelId="{61372967-7577-4C43-BEE7-EB0E1558F9F9}" type="pres">
      <dgm:prSet presAssocID="{B81BB9B1-2E2E-8B43-AFD7-943632148671}" presName="Name0" presStyleCnt="0">
        <dgm:presLayoutVars>
          <dgm:chPref val="1"/>
          <dgm:dir/>
          <dgm:animOne val="branch"/>
          <dgm:animLvl val="lvl"/>
          <dgm:resizeHandles val="exact"/>
        </dgm:presLayoutVars>
      </dgm:prSet>
      <dgm:spPr/>
      <dgm:t>
        <a:bodyPr/>
        <a:lstStyle/>
        <a:p>
          <a:endParaRPr lang="en-US"/>
        </a:p>
      </dgm:t>
    </dgm:pt>
    <dgm:pt modelId="{317AE5D3-7BBC-EB4F-8BFA-531152789155}" type="pres">
      <dgm:prSet presAssocID="{551F402F-C136-1947-8917-69CEE536C2E8}" presName="root1" presStyleCnt="0"/>
      <dgm:spPr/>
    </dgm:pt>
    <dgm:pt modelId="{0BF9E5A3-3E00-934F-977E-60C1B0D118FC}" type="pres">
      <dgm:prSet presAssocID="{551F402F-C136-1947-8917-69CEE536C2E8}" presName="LevelOneTextNode" presStyleLbl="node0" presStyleIdx="0" presStyleCnt="1">
        <dgm:presLayoutVars>
          <dgm:chPref val="3"/>
        </dgm:presLayoutVars>
      </dgm:prSet>
      <dgm:spPr/>
      <dgm:t>
        <a:bodyPr/>
        <a:lstStyle/>
        <a:p>
          <a:endParaRPr lang="en-US"/>
        </a:p>
      </dgm:t>
    </dgm:pt>
    <dgm:pt modelId="{2FB878EA-1891-624E-AF7E-1A2ED08696CE}" type="pres">
      <dgm:prSet presAssocID="{551F402F-C136-1947-8917-69CEE536C2E8}" presName="level2hierChild" presStyleCnt="0"/>
      <dgm:spPr/>
    </dgm:pt>
    <dgm:pt modelId="{6BAEF0E4-B115-5F46-A05B-C0CBF542D820}" type="pres">
      <dgm:prSet presAssocID="{33C744D3-129E-D24A-A3CB-1B70E4CCA0FB}" presName="conn2-1" presStyleLbl="parChTrans1D2" presStyleIdx="0" presStyleCnt="3"/>
      <dgm:spPr/>
      <dgm:t>
        <a:bodyPr/>
        <a:lstStyle/>
        <a:p>
          <a:endParaRPr lang="en-US"/>
        </a:p>
      </dgm:t>
    </dgm:pt>
    <dgm:pt modelId="{F4580C6E-0BCB-BD4A-B3CC-53501496456B}" type="pres">
      <dgm:prSet presAssocID="{33C744D3-129E-D24A-A3CB-1B70E4CCA0FB}" presName="connTx" presStyleLbl="parChTrans1D2" presStyleIdx="0" presStyleCnt="3"/>
      <dgm:spPr/>
      <dgm:t>
        <a:bodyPr/>
        <a:lstStyle/>
        <a:p>
          <a:endParaRPr lang="en-US"/>
        </a:p>
      </dgm:t>
    </dgm:pt>
    <dgm:pt modelId="{B7E67BCD-7225-E443-90FF-1721E51B5DB7}" type="pres">
      <dgm:prSet presAssocID="{33FC0FC2-2A78-7A4A-9C5C-3BA651C1555F}" presName="root2" presStyleCnt="0"/>
      <dgm:spPr/>
    </dgm:pt>
    <dgm:pt modelId="{CD27D3EA-FAE9-5E45-82D6-97C6D0AEB238}" type="pres">
      <dgm:prSet presAssocID="{33FC0FC2-2A78-7A4A-9C5C-3BA651C1555F}" presName="LevelTwoTextNode" presStyleLbl="node2" presStyleIdx="0" presStyleCnt="3" custScaleX="154747" custScaleY="139366" custLinFactNeighborX="889" custLinFactNeighborY="-13164">
        <dgm:presLayoutVars>
          <dgm:chPref val="3"/>
        </dgm:presLayoutVars>
      </dgm:prSet>
      <dgm:spPr/>
      <dgm:t>
        <a:bodyPr/>
        <a:lstStyle/>
        <a:p>
          <a:endParaRPr lang="en-US"/>
        </a:p>
      </dgm:t>
    </dgm:pt>
    <dgm:pt modelId="{0166BB58-E458-8E4B-BBEE-B7569237062C}" type="pres">
      <dgm:prSet presAssocID="{33FC0FC2-2A78-7A4A-9C5C-3BA651C1555F}" presName="level3hierChild" presStyleCnt="0"/>
      <dgm:spPr/>
    </dgm:pt>
    <dgm:pt modelId="{C899FC68-1E2E-3A46-9A42-350AAE4DF530}" type="pres">
      <dgm:prSet presAssocID="{07994A62-8001-3241-A3A1-1CB8195C470D}" presName="conn2-1" presStyleLbl="parChTrans1D3" presStyleIdx="0" presStyleCnt="3"/>
      <dgm:spPr/>
      <dgm:t>
        <a:bodyPr/>
        <a:lstStyle/>
        <a:p>
          <a:endParaRPr lang="en-US"/>
        </a:p>
      </dgm:t>
    </dgm:pt>
    <dgm:pt modelId="{4BCDF03F-A2DC-8E48-B339-38484E93747B}" type="pres">
      <dgm:prSet presAssocID="{07994A62-8001-3241-A3A1-1CB8195C470D}" presName="connTx" presStyleLbl="parChTrans1D3" presStyleIdx="0" presStyleCnt="3"/>
      <dgm:spPr/>
      <dgm:t>
        <a:bodyPr/>
        <a:lstStyle/>
        <a:p>
          <a:endParaRPr lang="en-US"/>
        </a:p>
      </dgm:t>
    </dgm:pt>
    <dgm:pt modelId="{3887670F-2E54-634B-8948-A7A6765E60F9}" type="pres">
      <dgm:prSet presAssocID="{ABD55603-EAD4-3E49-BE77-2867E90D31C6}" presName="root2" presStyleCnt="0"/>
      <dgm:spPr/>
    </dgm:pt>
    <dgm:pt modelId="{FC2C6556-E42A-F644-9986-22F39CF795EF}" type="pres">
      <dgm:prSet presAssocID="{ABD55603-EAD4-3E49-BE77-2867E90D31C6}" presName="LevelTwoTextNode" presStyleLbl="node3" presStyleIdx="0" presStyleCnt="3" custScaleX="150326">
        <dgm:presLayoutVars>
          <dgm:chPref val="3"/>
        </dgm:presLayoutVars>
      </dgm:prSet>
      <dgm:spPr/>
      <dgm:t>
        <a:bodyPr/>
        <a:lstStyle/>
        <a:p>
          <a:endParaRPr lang="en-US"/>
        </a:p>
      </dgm:t>
    </dgm:pt>
    <dgm:pt modelId="{EFFEB5A2-3385-144B-A129-718CBE2C5D61}" type="pres">
      <dgm:prSet presAssocID="{ABD55603-EAD4-3E49-BE77-2867E90D31C6}" presName="level3hierChild" presStyleCnt="0"/>
      <dgm:spPr/>
    </dgm:pt>
    <dgm:pt modelId="{43EF8705-8212-7042-BA72-15C47A2DCD98}" type="pres">
      <dgm:prSet presAssocID="{55864F0D-FE86-DF4A-A9A3-FCE9B680590E}" presName="conn2-1" presStyleLbl="parChTrans1D2" presStyleIdx="1" presStyleCnt="3"/>
      <dgm:spPr/>
      <dgm:t>
        <a:bodyPr/>
        <a:lstStyle/>
        <a:p>
          <a:endParaRPr lang="en-US"/>
        </a:p>
      </dgm:t>
    </dgm:pt>
    <dgm:pt modelId="{3C1AEE35-A02D-3741-8F11-B4B5A02BAEED}" type="pres">
      <dgm:prSet presAssocID="{55864F0D-FE86-DF4A-A9A3-FCE9B680590E}" presName="connTx" presStyleLbl="parChTrans1D2" presStyleIdx="1" presStyleCnt="3"/>
      <dgm:spPr/>
      <dgm:t>
        <a:bodyPr/>
        <a:lstStyle/>
        <a:p>
          <a:endParaRPr lang="en-US"/>
        </a:p>
      </dgm:t>
    </dgm:pt>
    <dgm:pt modelId="{D71C8200-1B32-EE48-959F-8973792DBFBD}" type="pres">
      <dgm:prSet presAssocID="{EBEF53AC-2707-614D-8001-239A8D91CDEB}" presName="root2" presStyleCnt="0"/>
      <dgm:spPr/>
    </dgm:pt>
    <dgm:pt modelId="{21D3210E-EAB3-034B-AA50-A0251220DBFD}" type="pres">
      <dgm:prSet presAssocID="{EBEF53AC-2707-614D-8001-239A8D91CDEB}" presName="LevelTwoTextNode" presStyleLbl="node2" presStyleIdx="1" presStyleCnt="3" custScaleX="154747" custScaleY="160050">
        <dgm:presLayoutVars>
          <dgm:chPref val="3"/>
        </dgm:presLayoutVars>
      </dgm:prSet>
      <dgm:spPr/>
      <dgm:t>
        <a:bodyPr/>
        <a:lstStyle/>
        <a:p>
          <a:endParaRPr lang="en-US"/>
        </a:p>
      </dgm:t>
    </dgm:pt>
    <dgm:pt modelId="{D5128588-6239-5C42-924E-04F9DCD2D00B}" type="pres">
      <dgm:prSet presAssocID="{EBEF53AC-2707-614D-8001-239A8D91CDEB}" presName="level3hierChild" presStyleCnt="0"/>
      <dgm:spPr/>
    </dgm:pt>
    <dgm:pt modelId="{5D6E1561-480E-8C4B-8497-0F4346798464}" type="pres">
      <dgm:prSet presAssocID="{1B42B849-B10D-FF40-80EC-2947A180D2EE}" presName="conn2-1" presStyleLbl="parChTrans1D3" presStyleIdx="1" presStyleCnt="3"/>
      <dgm:spPr/>
      <dgm:t>
        <a:bodyPr/>
        <a:lstStyle/>
        <a:p>
          <a:endParaRPr lang="en-US"/>
        </a:p>
      </dgm:t>
    </dgm:pt>
    <dgm:pt modelId="{3EAD9454-7C95-8B46-A116-0DF7F56ABBBF}" type="pres">
      <dgm:prSet presAssocID="{1B42B849-B10D-FF40-80EC-2947A180D2EE}" presName="connTx" presStyleLbl="parChTrans1D3" presStyleIdx="1" presStyleCnt="3"/>
      <dgm:spPr/>
      <dgm:t>
        <a:bodyPr/>
        <a:lstStyle/>
        <a:p>
          <a:endParaRPr lang="en-US"/>
        </a:p>
      </dgm:t>
    </dgm:pt>
    <dgm:pt modelId="{72C8FF99-1C8D-B547-B538-3423CACB9F78}" type="pres">
      <dgm:prSet presAssocID="{83FE8263-AF41-7C4F-B375-9BDC5B3135A9}" presName="root2" presStyleCnt="0"/>
      <dgm:spPr/>
    </dgm:pt>
    <dgm:pt modelId="{C1CC84CA-B54C-4742-B683-074493DCFF49}" type="pres">
      <dgm:prSet presAssocID="{83FE8263-AF41-7C4F-B375-9BDC5B3135A9}" presName="LevelTwoTextNode" presStyleLbl="node3" presStyleIdx="1" presStyleCnt="3" custScaleX="150326" custScaleY="160050">
        <dgm:presLayoutVars>
          <dgm:chPref val="3"/>
        </dgm:presLayoutVars>
      </dgm:prSet>
      <dgm:spPr/>
      <dgm:t>
        <a:bodyPr/>
        <a:lstStyle/>
        <a:p>
          <a:endParaRPr lang="en-US"/>
        </a:p>
      </dgm:t>
    </dgm:pt>
    <dgm:pt modelId="{06A9FF34-46C7-0C4A-9D6C-9FDBDF5DDBC0}" type="pres">
      <dgm:prSet presAssocID="{83FE8263-AF41-7C4F-B375-9BDC5B3135A9}" presName="level3hierChild" presStyleCnt="0"/>
      <dgm:spPr/>
    </dgm:pt>
    <dgm:pt modelId="{FAB53FEE-5B1F-D34A-8896-A211B29A3805}" type="pres">
      <dgm:prSet presAssocID="{BBF78EFA-A946-B44F-B919-D2721BE47CE8}" presName="conn2-1" presStyleLbl="parChTrans1D3" presStyleIdx="2" presStyleCnt="3"/>
      <dgm:spPr/>
      <dgm:t>
        <a:bodyPr/>
        <a:lstStyle/>
        <a:p>
          <a:endParaRPr lang="en-US"/>
        </a:p>
      </dgm:t>
    </dgm:pt>
    <dgm:pt modelId="{A9711007-8B82-B648-8E30-0B0F73A36905}" type="pres">
      <dgm:prSet presAssocID="{BBF78EFA-A946-B44F-B919-D2721BE47CE8}" presName="connTx" presStyleLbl="parChTrans1D3" presStyleIdx="2" presStyleCnt="3"/>
      <dgm:spPr/>
      <dgm:t>
        <a:bodyPr/>
        <a:lstStyle/>
        <a:p>
          <a:endParaRPr lang="en-US"/>
        </a:p>
      </dgm:t>
    </dgm:pt>
    <dgm:pt modelId="{93E0E073-3488-4044-92B5-4F3D8904B0CE}" type="pres">
      <dgm:prSet presAssocID="{2341F532-5BEA-AB44-B5E7-FE004F3E5BDF}" presName="root2" presStyleCnt="0"/>
      <dgm:spPr/>
    </dgm:pt>
    <dgm:pt modelId="{86F0C20D-8C21-CA45-B0B2-F2226030CB79}" type="pres">
      <dgm:prSet presAssocID="{2341F532-5BEA-AB44-B5E7-FE004F3E5BDF}" presName="LevelTwoTextNode" presStyleLbl="node3" presStyleIdx="2" presStyleCnt="3" custScaleX="150326" custScaleY="258236">
        <dgm:presLayoutVars>
          <dgm:chPref val="3"/>
        </dgm:presLayoutVars>
      </dgm:prSet>
      <dgm:spPr/>
      <dgm:t>
        <a:bodyPr/>
        <a:lstStyle/>
        <a:p>
          <a:endParaRPr lang="en-US"/>
        </a:p>
      </dgm:t>
    </dgm:pt>
    <dgm:pt modelId="{93C2CEF3-8C27-F745-A49F-05286817947A}" type="pres">
      <dgm:prSet presAssocID="{2341F532-5BEA-AB44-B5E7-FE004F3E5BDF}" presName="level3hierChild" presStyleCnt="0"/>
      <dgm:spPr/>
    </dgm:pt>
    <dgm:pt modelId="{9D4A5471-99BE-994A-9346-F7B799DABE1F}" type="pres">
      <dgm:prSet presAssocID="{0B8F7077-7437-D245-83FB-38D73D8017EF}" presName="conn2-1" presStyleLbl="parChTrans1D2" presStyleIdx="2" presStyleCnt="3"/>
      <dgm:spPr/>
      <dgm:t>
        <a:bodyPr/>
        <a:lstStyle/>
        <a:p>
          <a:endParaRPr lang="en-US"/>
        </a:p>
      </dgm:t>
    </dgm:pt>
    <dgm:pt modelId="{8133C8AC-35A2-CC48-A284-6EF6A96CA26A}" type="pres">
      <dgm:prSet presAssocID="{0B8F7077-7437-D245-83FB-38D73D8017EF}" presName="connTx" presStyleLbl="parChTrans1D2" presStyleIdx="2" presStyleCnt="3"/>
      <dgm:spPr/>
      <dgm:t>
        <a:bodyPr/>
        <a:lstStyle/>
        <a:p>
          <a:endParaRPr lang="en-US"/>
        </a:p>
      </dgm:t>
    </dgm:pt>
    <dgm:pt modelId="{628CC546-E6E1-154F-9C58-50AEF99B2A66}" type="pres">
      <dgm:prSet presAssocID="{2888A426-A254-774C-91B0-957C8B3A56E3}" presName="root2" presStyleCnt="0"/>
      <dgm:spPr/>
    </dgm:pt>
    <dgm:pt modelId="{9F8960BC-2870-0642-9F3C-91C1F309FA3D}" type="pres">
      <dgm:prSet presAssocID="{2888A426-A254-774C-91B0-957C8B3A56E3}" presName="LevelTwoTextNode" presStyleLbl="node2" presStyleIdx="2" presStyleCnt="3" custScaleX="154747" custScaleY="172259">
        <dgm:presLayoutVars>
          <dgm:chPref val="3"/>
        </dgm:presLayoutVars>
      </dgm:prSet>
      <dgm:spPr/>
      <dgm:t>
        <a:bodyPr/>
        <a:lstStyle/>
        <a:p>
          <a:endParaRPr lang="en-US"/>
        </a:p>
      </dgm:t>
    </dgm:pt>
    <dgm:pt modelId="{7457D562-218B-0F4A-98FA-6D92D86B7D38}" type="pres">
      <dgm:prSet presAssocID="{2888A426-A254-774C-91B0-957C8B3A56E3}" presName="level3hierChild" presStyleCnt="0"/>
      <dgm:spPr/>
    </dgm:pt>
  </dgm:ptLst>
  <dgm:cxnLst>
    <dgm:cxn modelId="{FB20D265-2BE9-491D-B2CD-137033D9ED64}" type="presOf" srcId="{07994A62-8001-3241-A3A1-1CB8195C470D}" destId="{4BCDF03F-A2DC-8E48-B339-38484E93747B}" srcOrd="1" destOrd="0" presId="urn:microsoft.com/office/officeart/2008/layout/HorizontalMultiLevelHierarchy"/>
    <dgm:cxn modelId="{AF77A9BE-F013-4EA5-AB13-72DFBFC612AA}" type="presOf" srcId="{83FE8263-AF41-7C4F-B375-9BDC5B3135A9}" destId="{C1CC84CA-B54C-4742-B683-074493DCFF49}" srcOrd="0" destOrd="0" presId="urn:microsoft.com/office/officeart/2008/layout/HorizontalMultiLevelHierarchy"/>
    <dgm:cxn modelId="{15EC5BC6-C8DB-4340-9303-D83D92026BAE}" type="presOf" srcId="{1B42B849-B10D-FF40-80EC-2947A180D2EE}" destId="{3EAD9454-7C95-8B46-A116-0DF7F56ABBBF}" srcOrd="1" destOrd="0" presId="urn:microsoft.com/office/officeart/2008/layout/HorizontalMultiLevelHierarchy"/>
    <dgm:cxn modelId="{46FDB7ED-3FA9-4DCD-9C71-8A3926BC71BE}" type="presOf" srcId="{0B8F7077-7437-D245-83FB-38D73D8017EF}" destId="{8133C8AC-35A2-CC48-A284-6EF6A96CA26A}" srcOrd="1" destOrd="0" presId="urn:microsoft.com/office/officeart/2008/layout/HorizontalMultiLevelHierarchy"/>
    <dgm:cxn modelId="{45382731-84DD-AE4D-AE97-4102E3ECE0F4}" srcId="{EBEF53AC-2707-614D-8001-239A8D91CDEB}" destId="{83FE8263-AF41-7C4F-B375-9BDC5B3135A9}" srcOrd="0" destOrd="0" parTransId="{1B42B849-B10D-FF40-80EC-2947A180D2EE}" sibTransId="{9D60B2FE-7542-3647-BDA0-0C08B33F6FDE}"/>
    <dgm:cxn modelId="{CC298550-2CFD-4E4F-BB43-9E0909CBDC83}" type="presOf" srcId="{2341F532-5BEA-AB44-B5E7-FE004F3E5BDF}" destId="{86F0C20D-8C21-CA45-B0B2-F2226030CB79}" srcOrd="0" destOrd="0" presId="urn:microsoft.com/office/officeart/2008/layout/HorizontalMultiLevelHierarchy"/>
    <dgm:cxn modelId="{57809D23-65ED-4E68-A3A0-6EDA0FAB1D3F}" type="presOf" srcId="{33C744D3-129E-D24A-A3CB-1B70E4CCA0FB}" destId="{F4580C6E-0BCB-BD4A-B3CC-53501496456B}" srcOrd="1" destOrd="0" presId="urn:microsoft.com/office/officeart/2008/layout/HorizontalMultiLevelHierarchy"/>
    <dgm:cxn modelId="{92BA5378-8D16-4AA8-9E21-713AD1B3C4A1}" type="presOf" srcId="{BBF78EFA-A946-B44F-B919-D2721BE47CE8}" destId="{FAB53FEE-5B1F-D34A-8896-A211B29A3805}" srcOrd="0" destOrd="0" presId="urn:microsoft.com/office/officeart/2008/layout/HorizontalMultiLevelHierarchy"/>
    <dgm:cxn modelId="{E9CFEFE8-6A4C-8C46-BF18-7B7910FB3A95}" srcId="{551F402F-C136-1947-8917-69CEE536C2E8}" destId="{33FC0FC2-2A78-7A4A-9C5C-3BA651C1555F}" srcOrd="0" destOrd="0" parTransId="{33C744D3-129E-D24A-A3CB-1B70E4CCA0FB}" sibTransId="{13150325-AA9A-C843-AAC6-E2B4B62D0973}"/>
    <dgm:cxn modelId="{A40EDD78-F827-44EC-A625-F6CA7B93A67B}" type="presOf" srcId="{1B42B849-B10D-FF40-80EC-2947A180D2EE}" destId="{5D6E1561-480E-8C4B-8497-0F4346798464}" srcOrd="0" destOrd="0" presId="urn:microsoft.com/office/officeart/2008/layout/HorizontalMultiLevelHierarchy"/>
    <dgm:cxn modelId="{95B1275F-1AB3-4E12-9CA4-D6F21E8B3A18}" type="presOf" srcId="{55864F0D-FE86-DF4A-A9A3-FCE9B680590E}" destId="{43EF8705-8212-7042-BA72-15C47A2DCD98}" srcOrd="0" destOrd="0" presId="urn:microsoft.com/office/officeart/2008/layout/HorizontalMultiLevelHierarchy"/>
    <dgm:cxn modelId="{1F24E031-0249-4F57-AD3C-171D6E941B8E}" type="presOf" srcId="{2888A426-A254-774C-91B0-957C8B3A56E3}" destId="{9F8960BC-2870-0642-9F3C-91C1F309FA3D}" srcOrd="0" destOrd="0" presId="urn:microsoft.com/office/officeart/2008/layout/HorizontalMultiLevelHierarchy"/>
    <dgm:cxn modelId="{99F0750F-F948-754A-A578-9E63A9E2C86E}" srcId="{33FC0FC2-2A78-7A4A-9C5C-3BA651C1555F}" destId="{ABD55603-EAD4-3E49-BE77-2867E90D31C6}" srcOrd="0" destOrd="0" parTransId="{07994A62-8001-3241-A3A1-1CB8195C470D}" sibTransId="{F69A64FE-3CFC-844B-AD2A-B5A446F6D478}"/>
    <dgm:cxn modelId="{0811C3CD-322B-5742-BB8B-4005202F5707}" srcId="{551F402F-C136-1947-8917-69CEE536C2E8}" destId="{EBEF53AC-2707-614D-8001-239A8D91CDEB}" srcOrd="1" destOrd="0" parTransId="{55864F0D-FE86-DF4A-A9A3-FCE9B680590E}" sibTransId="{7F634953-BBBA-D84B-9EC8-2038FCEA9380}"/>
    <dgm:cxn modelId="{B5FF4277-941B-CD4F-8C57-4BEAB6EF8C30}" srcId="{B81BB9B1-2E2E-8B43-AFD7-943632148671}" destId="{551F402F-C136-1947-8917-69CEE536C2E8}" srcOrd="0" destOrd="0" parTransId="{2F6C154A-FE57-4B4A-A771-ACDD53C2248D}" sibTransId="{ADD67B03-2C55-4945-8907-6A37E5C27001}"/>
    <dgm:cxn modelId="{5DCA8984-2A37-4883-9CD1-523F730AB16F}" type="presOf" srcId="{07994A62-8001-3241-A3A1-1CB8195C470D}" destId="{C899FC68-1E2E-3A46-9A42-350AAE4DF530}" srcOrd="0" destOrd="0" presId="urn:microsoft.com/office/officeart/2008/layout/HorizontalMultiLevelHierarchy"/>
    <dgm:cxn modelId="{ACDB6FF5-45D0-4785-AE76-830D6959CFC3}" type="presOf" srcId="{33FC0FC2-2A78-7A4A-9C5C-3BA651C1555F}" destId="{CD27D3EA-FAE9-5E45-82D6-97C6D0AEB238}" srcOrd="0" destOrd="0" presId="urn:microsoft.com/office/officeart/2008/layout/HorizontalMultiLevelHierarchy"/>
    <dgm:cxn modelId="{4598A57C-252D-4DB6-B666-593795A2E7FF}" type="presOf" srcId="{33C744D3-129E-D24A-A3CB-1B70E4CCA0FB}" destId="{6BAEF0E4-B115-5F46-A05B-C0CBF542D820}" srcOrd="0" destOrd="0" presId="urn:microsoft.com/office/officeart/2008/layout/HorizontalMultiLevelHierarchy"/>
    <dgm:cxn modelId="{9D8EE645-4439-4B59-80F4-D6AA4C3F323C}" type="presOf" srcId="{ABD55603-EAD4-3E49-BE77-2867E90D31C6}" destId="{FC2C6556-E42A-F644-9986-22F39CF795EF}" srcOrd="0" destOrd="0" presId="urn:microsoft.com/office/officeart/2008/layout/HorizontalMultiLevelHierarchy"/>
    <dgm:cxn modelId="{294023E6-CAA9-4B64-BB2B-A4D9951C671E}" type="presOf" srcId="{55864F0D-FE86-DF4A-A9A3-FCE9B680590E}" destId="{3C1AEE35-A02D-3741-8F11-B4B5A02BAEED}" srcOrd="1" destOrd="0" presId="urn:microsoft.com/office/officeart/2008/layout/HorizontalMultiLevelHierarchy"/>
    <dgm:cxn modelId="{2C576305-2C76-4273-BB0E-6D4FBB1D390D}" type="presOf" srcId="{551F402F-C136-1947-8917-69CEE536C2E8}" destId="{0BF9E5A3-3E00-934F-977E-60C1B0D118FC}" srcOrd="0" destOrd="0" presId="urn:microsoft.com/office/officeart/2008/layout/HorizontalMultiLevelHierarchy"/>
    <dgm:cxn modelId="{75FBC31C-890D-457B-87F4-905121FBE615}" type="presOf" srcId="{0B8F7077-7437-D245-83FB-38D73D8017EF}" destId="{9D4A5471-99BE-994A-9346-F7B799DABE1F}" srcOrd="0" destOrd="0" presId="urn:microsoft.com/office/officeart/2008/layout/HorizontalMultiLevelHierarchy"/>
    <dgm:cxn modelId="{0C07E84C-8375-47F6-96F7-B08C2F38F509}" type="presOf" srcId="{B81BB9B1-2E2E-8B43-AFD7-943632148671}" destId="{61372967-7577-4C43-BEE7-EB0E1558F9F9}" srcOrd="0" destOrd="0" presId="urn:microsoft.com/office/officeart/2008/layout/HorizontalMultiLevelHierarchy"/>
    <dgm:cxn modelId="{90797861-1115-4C60-B453-21006A8E294F}" type="presOf" srcId="{EBEF53AC-2707-614D-8001-239A8D91CDEB}" destId="{21D3210E-EAB3-034B-AA50-A0251220DBFD}" srcOrd="0" destOrd="0" presId="urn:microsoft.com/office/officeart/2008/layout/HorizontalMultiLevelHierarchy"/>
    <dgm:cxn modelId="{EF4C87B7-CA50-DF47-80D0-1EAFEFB0B076}" srcId="{EBEF53AC-2707-614D-8001-239A8D91CDEB}" destId="{2341F532-5BEA-AB44-B5E7-FE004F3E5BDF}" srcOrd="1" destOrd="0" parTransId="{BBF78EFA-A946-B44F-B919-D2721BE47CE8}" sibTransId="{29F5A3B7-CBB4-AB48-A7AD-843A66FBCC69}"/>
    <dgm:cxn modelId="{B7760017-9FBF-44A1-A457-3CFEFEC71597}" type="presOf" srcId="{BBF78EFA-A946-B44F-B919-D2721BE47CE8}" destId="{A9711007-8B82-B648-8E30-0B0F73A36905}" srcOrd="1" destOrd="0" presId="urn:microsoft.com/office/officeart/2008/layout/HorizontalMultiLevelHierarchy"/>
    <dgm:cxn modelId="{3DB51B0B-0C73-6945-9E6B-175FA9BA3AEF}" srcId="{551F402F-C136-1947-8917-69CEE536C2E8}" destId="{2888A426-A254-774C-91B0-957C8B3A56E3}" srcOrd="2" destOrd="0" parTransId="{0B8F7077-7437-D245-83FB-38D73D8017EF}" sibTransId="{8DC004B5-4AC7-574C-955E-864FD6413461}"/>
    <dgm:cxn modelId="{AAB2BABF-5F36-49E2-A7E9-120BFD075772}" type="presParOf" srcId="{61372967-7577-4C43-BEE7-EB0E1558F9F9}" destId="{317AE5D3-7BBC-EB4F-8BFA-531152789155}" srcOrd="0" destOrd="0" presId="urn:microsoft.com/office/officeart/2008/layout/HorizontalMultiLevelHierarchy"/>
    <dgm:cxn modelId="{FD5EC94C-2526-4AEB-8E30-83199A7E5F30}" type="presParOf" srcId="{317AE5D3-7BBC-EB4F-8BFA-531152789155}" destId="{0BF9E5A3-3E00-934F-977E-60C1B0D118FC}" srcOrd="0" destOrd="0" presId="urn:microsoft.com/office/officeart/2008/layout/HorizontalMultiLevelHierarchy"/>
    <dgm:cxn modelId="{71BBD009-DEF9-4015-B778-BBCB42B6221C}" type="presParOf" srcId="{317AE5D3-7BBC-EB4F-8BFA-531152789155}" destId="{2FB878EA-1891-624E-AF7E-1A2ED08696CE}" srcOrd="1" destOrd="0" presId="urn:microsoft.com/office/officeart/2008/layout/HorizontalMultiLevelHierarchy"/>
    <dgm:cxn modelId="{1558B02A-732E-465A-B009-5083AC3D2C26}" type="presParOf" srcId="{2FB878EA-1891-624E-AF7E-1A2ED08696CE}" destId="{6BAEF0E4-B115-5F46-A05B-C0CBF542D820}" srcOrd="0" destOrd="0" presId="urn:microsoft.com/office/officeart/2008/layout/HorizontalMultiLevelHierarchy"/>
    <dgm:cxn modelId="{659035A9-3D63-44B0-AD1A-5CB431548444}" type="presParOf" srcId="{6BAEF0E4-B115-5F46-A05B-C0CBF542D820}" destId="{F4580C6E-0BCB-BD4A-B3CC-53501496456B}" srcOrd="0" destOrd="0" presId="urn:microsoft.com/office/officeart/2008/layout/HorizontalMultiLevelHierarchy"/>
    <dgm:cxn modelId="{9E832984-7BCB-4F5F-8578-837C13D31825}" type="presParOf" srcId="{2FB878EA-1891-624E-AF7E-1A2ED08696CE}" destId="{B7E67BCD-7225-E443-90FF-1721E51B5DB7}" srcOrd="1" destOrd="0" presId="urn:microsoft.com/office/officeart/2008/layout/HorizontalMultiLevelHierarchy"/>
    <dgm:cxn modelId="{52D7EF24-D617-4525-9BB9-88913817FF5A}" type="presParOf" srcId="{B7E67BCD-7225-E443-90FF-1721E51B5DB7}" destId="{CD27D3EA-FAE9-5E45-82D6-97C6D0AEB238}" srcOrd="0" destOrd="0" presId="urn:microsoft.com/office/officeart/2008/layout/HorizontalMultiLevelHierarchy"/>
    <dgm:cxn modelId="{8772235E-719D-495B-A7E5-1D2149875F72}" type="presParOf" srcId="{B7E67BCD-7225-E443-90FF-1721E51B5DB7}" destId="{0166BB58-E458-8E4B-BBEE-B7569237062C}" srcOrd="1" destOrd="0" presId="urn:microsoft.com/office/officeart/2008/layout/HorizontalMultiLevelHierarchy"/>
    <dgm:cxn modelId="{AED9243A-48E5-46A8-818B-6FB1C8A86FE0}" type="presParOf" srcId="{0166BB58-E458-8E4B-BBEE-B7569237062C}" destId="{C899FC68-1E2E-3A46-9A42-350AAE4DF530}" srcOrd="0" destOrd="0" presId="urn:microsoft.com/office/officeart/2008/layout/HorizontalMultiLevelHierarchy"/>
    <dgm:cxn modelId="{CD94A7F2-CD7A-477B-92DB-203D87E3657A}" type="presParOf" srcId="{C899FC68-1E2E-3A46-9A42-350AAE4DF530}" destId="{4BCDF03F-A2DC-8E48-B339-38484E93747B}" srcOrd="0" destOrd="0" presId="urn:microsoft.com/office/officeart/2008/layout/HorizontalMultiLevelHierarchy"/>
    <dgm:cxn modelId="{CF8B6E10-FE05-49B8-99D1-54E20D66B6A4}" type="presParOf" srcId="{0166BB58-E458-8E4B-BBEE-B7569237062C}" destId="{3887670F-2E54-634B-8948-A7A6765E60F9}" srcOrd="1" destOrd="0" presId="urn:microsoft.com/office/officeart/2008/layout/HorizontalMultiLevelHierarchy"/>
    <dgm:cxn modelId="{231B5561-562A-4DE7-9E36-5793DDB0AF98}" type="presParOf" srcId="{3887670F-2E54-634B-8948-A7A6765E60F9}" destId="{FC2C6556-E42A-F644-9986-22F39CF795EF}" srcOrd="0" destOrd="0" presId="urn:microsoft.com/office/officeart/2008/layout/HorizontalMultiLevelHierarchy"/>
    <dgm:cxn modelId="{E1A1265D-8F4E-4556-80E8-1D9CB5594EFA}" type="presParOf" srcId="{3887670F-2E54-634B-8948-A7A6765E60F9}" destId="{EFFEB5A2-3385-144B-A129-718CBE2C5D61}" srcOrd="1" destOrd="0" presId="urn:microsoft.com/office/officeart/2008/layout/HorizontalMultiLevelHierarchy"/>
    <dgm:cxn modelId="{78293415-60BC-45B7-B4A2-F98D21F18984}" type="presParOf" srcId="{2FB878EA-1891-624E-AF7E-1A2ED08696CE}" destId="{43EF8705-8212-7042-BA72-15C47A2DCD98}" srcOrd="2" destOrd="0" presId="urn:microsoft.com/office/officeart/2008/layout/HorizontalMultiLevelHierarchy"/>
    <dgm:cxn modelId="{C77BF683-2E72-44C3-BD24-9B7853513DC3}" type="presParOf" srcId="{43EF8705-8212-7042-BA72-15C47A2DCD98}" destId="{3C1AEE35-A02D-3741-8F11-B4B5A02BAEED}" srcOrd="0" destOrd="0" presId="urn:microsoft.com/office/officeart/2008/layout/HorizontalMultiLevelHierarchy"/>
    <dgm:cxn modelId="{66EF117E-947D-4803-AFA2-8A29C1724DE4}" type="presParOf" srcId="{2FB878EA-1891-624E-AF7E-1A2ED08696CE}" destId="{D71C8200-1B32-EE48-959F-8973792DBFBD}" srcOrd="3" destOrd="0" presId="urn:microsoft.com/office/officeart/2008/layout/HorizontalMultiLevelHierarchy"/>
    <dgm:cxn modelId="{D27476C0-ED3B-4722-9E3C-0CF937029BFE}" type="presParOf" srcId="{D71C8200-1B32-EE48-959F-8973792DBFBD}" destId="{21D3210E-EAB3-034B-AA50-A0251220DBFD}" srcOrd="0" destOrd="0" presId="urn:microsoft.com/office/officeart/2008/layout/HorizontalMultiLevelHierarchy"/>
    <dgm:cxn modelId="{5541F4F7-A7D7-48C5-9B29-180CC8222F78}" type="presParOf" srcId="{D71C8200-1B32-EE48-959F-8973792DBFBD}" destId="{D5128588-6239-5C42-924E-04F9DCD2D00B}" srcOrd="1" destOrd="0" presId="urn:microsoft.com/office/officeart/2008/layout/HorizontalMultiLevelHierarchy"/>
    <dgm:cxn modelId="{EDED8F5D-403B-4E8D-AE7A-852979369759}" type="presParOf" srcId="{D5128588-6239-5C42-924E-04F9DCD2D00B}" destId="{5D6E1561-480E-8C4B-8497-0F4346798464}" srcOrd="0" destOrd="0" presId="urn:microsoft.com/office/officeart/2008/layout/HorizontalMultiLevelHierarchy"/>
    <dgm:cxn modelId="{7475C3B3-EB8F-4F59-939F-01E5628D42BE}" type="presParOf" srcId="{5D6E1561-480E-8C4B-8497-0F4346798464}" destId="{3EAD9454-7C95-8B46-A116-0DF7F56ABBBF}" srcOrd="0" destOrd="0" presId="urn:microsoft.com/office/officeart/2008/layout/HorizontalMultiLevelHierarchy"/>
    <dgm:cxn modelId="{3BCD1420-8472-4C62-8C4A-39A1253C471B}" type="presParOf" srcId="{D5128588-6239-5C42-924E-04F9DCD2D00B}" destId="{72C8FF99-1C8D-B547-B538-3423CACB9F78}" srcOrd="1" destOrd="0" presId="urn:microsoft.com/office/officeart/2008/layout/HorizontalMultiLevelHierarchy"/>
    <dgm:cxn modelId="{C2B55C8D-B80C-458C-9E4C-24A5C41E9C53}" type="presParOf" srcId="{72C8FF99-1C8D-B547-B538-3423CACB9F78}" destId="{C1CC84CA-B54C-4742-B683-074493DCFF49}" srcOrd="0" destOrd="0" presId="urn:microsoft.com/office/officeart/2008/layout/HorizontalMultiLevelHierarchy"/>
    <dgm:cxn modelId="{CDBAB4E8-E715-4A47-8F56-0AC65FE88E82}" type="presParOf" srcId="{72C8FF99-1C8D-B547-B538-3423CACB9F78}" destId="{06A9FF34-46C7-0C4A-9D6C-9FDBDF5DDBC0}" srcOrd="1" destOrd="0" presId="urn:microsoft.com/office/officeart/2008/layout/HorizontalMultiLevelHierarchy"/>
    <dgm:cxn modelId="{8FB57A9E-5F51-4198-836D-32B23F3CE9D6}" type="presParOf" srcId="{D5128588-6239-5C42-924E-04F9DCD2D00B}" destId="{FAB53FEE-5B1F-D34A-8896-A211B29A3805}" srcOrd="2" destOrd="0" presId="urn:microsoft.com/office/officeart/2008/layout/HorizontalMultiLevelHierarchy"/>
    <dgm:cxn modelId="{2DBBCA77-4E50-4C05-AA13-5E142386E192}" type="presParOf" srcId="{FAB53FEE-5B1F-D34A-8896-A211B29A3805}" destId="{A9711007-8B82-B648-8E30-0B0F73A36905}" srcOrd="0" destOrd="0" presId="urn:microsoft.com/office/officeart/2008/layout/HorizontalMultiLevelHierarchy"/>
    <dgm:cxn modelId="{16CE5E2D-3782-4748-A34D-4DFED54A83AF}" type="presParOf" srcId="{D5128588-6239-5C42-924E-04F9DCD2D00B}" destId="{93E0E073-3488-4044-92B5-4F3D8904B0CE}" srcOrd="3" destOrd="0" presId="urn:microsoft.com/office/officeart/2008/layout/HorizontalMultiLevelHierarchy"/>
    <dgm:cxn modelId="{6579FF64-A1A6-4ACC-84EB-5B473808F45D}" type="presParOf" srcId="{93E0E073-3488-4044-92B5-4F3D8904B0CE}" destId="{86F0C20D-8C21-CA45-B0B2-F2226030CB79}" srcOrd="0" destOrd="0" presId="urn:microsoft.com/office/officeart/2008/layout/HorizontalMultiLevelHierarchy"/>
    <dgm:cxn modelId="{155E38CA-5CCE-4AE0-9F4D-8EE6D7FFB2CB}" type="presParOf" srcId="{93E0E073-3488-4044-92B5-4F3D8904B0CE}" destId="{93C2CEF3-8C27-F745-A49F-05286817947A}" srcOrd="1" destOrd="0" presId="urn:microsoft.com/office/officeart/2008/layout/HorizontalMultiLevelHierarchy"/>
    <dgm:cxn modelId="{3B35CD56-1A7F-4364-9914-D85C6A13AA26}" type="presParOf" srcId="{2FB878EA-1891-624E-AF7E-1A2ED08696CE}" destId="{9D4A5471-99BE-994A-9346-F7B799DABE1F}" srcOrd="4" destOrd="0" presId="urn:microsoft.com/office/officeart/2008/layout/HorizontalMultiLevelHierarchy"/>
    <dgm:cxn modelId="{B3B2D20A-020F-40BC-9E4D-27B5FD4D1C04}" type="presParOf" srcId="{9D4A5471-99BE-994A-9346-F7B799DABE1F}" destId="{8133C8AC-35A2-CC48-A284-6EF6A96CA26A}" srcOrd="0" destOrd="0" presId="urn:microsoft.com/office/officeart/2008/layout/HorizontalMultiLevelHierarchy"/>
    <dgm:cxn modelId="{3D5F3F42-14EF-4465-A382-F2E7139AFFA1}" type="presParOf" srcId="{2FB878EA-1891-624E-AF7E-1A2ED08696CE}" destId="{628CC546-E6E1-154F-9C58-50AEF99B2A66}" srcOrd="5" destOrd="0" presId="urn:microsoft.com/office/officeart/2008/layout/HorizontalMultiLevelHierarchy"/>
    <dgm:cxn modelId="{A2A03876-250A-48A1-B944-3CB4EBC62D17}" type="presParOf" srcId="{628CC546-E6E1-154F-9C58-50AEF99B2A66}" destId="{9F8960BC-2870-0642-9F3C-91C1F309FA3D}" srcOrd="0" destOrd="0" presId="urn:microsoft.com/office/officeart/2008/layout/HorizontalMultiLevelHierarchy"/>
    <dgm:cxn modelId="{436B70F1-8122-4F90-A7E4-69C89A5C3830}" type="presParOf" srcId="{628CC546-E6E1-154F-9C58-50AEF99B2A66}" destId="{7457D562-218B-0F4A-98FA-6D92D86B7D38}"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BA88125-3085-4DF3-A6E7-FEC7750EF80E}" type="datetimeFigureOut">
              <a:rPr lang="en-US" smtClean="0"/>
              <a:t>5/21/2018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5B1C31B-0499-4071-A367-FDA612B08968}" type="slidenum">
              <a:rPr lang="en-US" smtClean="0"/>
              <a:t>‹#›</a:t>
            </a:fld>
            <a:endParaRPr lang="en-US" dirty="0"/>
          </a:p>
        </p:txBody>
      </p:sp>
    </p:spTree>
    <p:extLst>
      <p:ext uri="{BB962C8B-B14F-4D97-AF65-F5344CB8AC3E}">
        <p14:creationId xmlns:p14="http://schemas.microsoft.com/office/powerpoint/2010/main" val="4217683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3D1D7A4-8676-444E-AFBD-4942FD655B36}" type="datetimeFigureOut">
              <a:rPr lang="en-US" smtClean="0"/>
              <a:t>5/21/2018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33D7F0A-DE71-47A0-9F08-49D245DB9818}" type="slidenum">
              <a:rPr lang="en-US" smtClean="0"/>
              <a:t>‹#›</a:t>
            </a:fld>
            <a:endParaRPr lang="en-US" dirty="0"/>
          </a:p>
        </p:txBody>
      </p:sp>
    </p:spTree>
    <p:extLst>
      <p:ext uri="{BB962C8B-B14F-4D97-AF65-F5344CB8AC3E}">
        <p14:creationId xmlns:p14="http://schemas.microsoft.com/office/powerpoint/2010/main" val="806514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amhsa.gov/trauma-violenc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ltLang="en-US" dirty="0"/>
              <a:t>Speaker Notes:</a:t>
            </a:r>
          </a:p>
          <a:p>
            <a:pPr marL="174708" indent="-174708">
              <a:buFont typeface="Arial" panose="020B0604020202020204" pitchFamily="34" charset="0"/>
              <a:buChar char="•"/>
            </a:pPr>
            <a:r>
              <a:rPr lang="en-US" altLang="en-US" dirty="0">
                <a:solidFill>
                  <a:srgbClr val="000000"/>
                </a:solidFill>
                <a:latin typeface="Trebuchet MS" panose="020B0603020202020204" pitchFamily="34" charset="0"/>
              </a:rPr>
              <a:t>This bundle was developed by a multidisciplinary group of women’s health care providers, including obstetricians and gynecologists, to improve the quality and safety of care provided to pregnant women with OUD. </a:t>
            </a:r>
          </a:p>
          <a:p>
            <a:endParaRPr lang="en-US" altLang="en-US" dirty="0">
              <a:solidFill>
                <a:srgbClr val="000000"/>
              </a:solidFill>
              <a:latin typeface="Trebuchet MS" panose="020B0603020202020204" pitchFamily="34" charset="0"/>
            </a:endParaRPr>
          </a:p>
          <a:p>
            <a:pPr marL="174708" indent="-174708">
              <a:buFont typeface="Arial" panose="020B0604020202020204" pitchFamily="34" charset="0"/>
              <a:buChar char="•"/>
            </a:pPr>
            <a:r>
              <a:rPr lang="en-US" altLang="en-US" dirty="0">
                <a:solidFill>
                  <a:srgbClr val="000000"/>
                </a:solidFill>
                <a:latin typeface="Trebuchet MS" panose="020B0603020202020204" pitchFamily="34" charset="0"/>
              </a:rPr>
              <a:t>This bundle builds upon the work of many dedicated professionals across the state. It is designed to facilitate implementation of best practices addressing the care of this vulnerable population with the goal of effectively and compassionately supporting pregnant women with OUD and their newborns. </a:t>
            </a:r>
          </a:p>
          <a:p>
            <a:pPr marL="174708" indent="-174708">
              <a:buFont typeface="Arial" panose="020B0604020202020204" pitchFamily="34" charset="0"/>
              <a:buChar char="•"/>
            </a:pPr>
            <a:endParaRPr lang="en-US" altLang="en-US" dirty="0">
              <a:solidFill>
                <a:srgbClr val="000000"/>
              </a:solidFill>
              <a:latin typeface="Trebuchet MS" panose="020B0603020202020204" pitchFamily="34" charset="0"/>
            </a:endParaRPr>
          </a:p>
          <a:p>
            <a:pPr marL="174708" indent="-174708" defTabSz="931774" eaLnBrk="0" fontAlgn="base" hangingPunct="0">
              <a:spcBef>
                <a:spcPct val="30000"/>
              </a:spcBef>
              <a:spcAft>
                <a:spcPct val="0"/>
              </a:spcAft>
              <a:buFont typeface="Arial" panose="020B0604020202020204" pitchFamily="34" charset="0"/>
              <a:buChar char="•"/>
              <a:defRPr/>
            </a:pPr>
            <a:r>
              <a:rPr lang="en-US" altLang="en-US" i="1" dirty="0">
                <a:solidFill>
                  <a:srgbClr val="1E92A2"/>
                </a:solidFill>
                <a:latin typeface="Trebuchet MS" panose="020B0603020202020204" pitchFamily="34" charset="0"/>
              </a:rPr>
              <a:t>ACOG District II is in the process</a:t>
            </a:r>
            <a:r>
              <a:rPr lang="en-US" altLang="en-US" i="1" baseline="0" dirty="0">
                <a:solidFill>
                  <a:srgbClr val="1E92A2"/>
                </a:solidFill>
                <a:latin typeface="Trebuchet MS" panose="020B0603020202020204" pitchFamily="34" charset="0"/>
              </a:rPr>
              <a:t> of collaborating</a:t>
            </a:r>
            <a:r>
              <a:rPr lang="en-US" altLang="en-US" i="1" dirty="0">
                <a:solidFill>
                  <a:srgbClr val="1E92A2"/>
                </a:solidFill>
                <a:latin typeface="Trebuchet MS" panose="020B0603020202020204" pitchFamily="34" charset="0"/>
              </a:rPr>
              <a:t> through the Alliance for Innovation on Maternal Health (AIM) in partnership with the New York State Department of Health (NYSDOH) New York State Perinatal Quality Collaborative (NYSPQC) to deliver this education.</a:t>
            </a:r>
          </a:p>
          <a:p>
            <a:pPr marL="174708" indent="-174708">
              <a:buFont typeface="Arial" panose="020B0604020202020204" pitchFamily="34" charset="0"/>
              <a:buChar char="•"/>
            </a:pPr>
            <a:endParaRPr lang="en-US" altLang="en-US" dirty="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2</a:t>
            </a:fld>
            <a:endParaRPr lang="en-US" dirty="0"/>
          </a:p>
        </p:txBody>
      </p:sp>
    </p:spTree>
    <p:extLst>
      <p:ext uri="{BB962C8B-B14F-4D97-AF65-F5344CB8AC3E}">
        <p14:creationId xmlns:p14="http://schemas.microsoft.com/office/powerpoint/2010/main" val="1520323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defRPr/>
            </a:pPr>
            <a:r>
              <a:rPr lang="en-US" dirty="0"/>
              <a:t>Speaker Notes:</a:t>
            </a:r>
          </a:p>
          <a:p>
            <a:pPr marL="174708" indent="-174708">
              <a:buFont typeface="Arial" panose="020B0604020202020204" pitchFamily="34" charset="0"/>
              <a:buChar char="•"/>
              <a:defRPr/>
            </a:pPr>
            <a:r>
              <a:rPr lang="en-US" dirty="0"/>
              <a:t>Even with aggressive state action, 3,009 New Yorkers died from drug overdoses or from chronic drug abuse in 2015, a 71 percent increase from 2010. Between 2010 and 2015, 14,173 people died from drugs in New York State. In the preceding six years (2004-2009), there were 9,754 total deaths.</a:t>
            </a: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13</a:t>
            </a:fld>
            <a:endParaRPr lang="en-US" dirty="0"/>
          </a:p>
        </p:txBody>
      </p:sp>
    </p:spTree>
    <p:extLst>
      <p:ext uri="{BB962C8B-B14F-4D97-AF65-F5344CB8AC3E}">
        <p14:creationId xmlns:p14="http://schemas.microsoft.com/office/powerpoint/2010/main" val="3661221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a:t>
            </a:r>
          </a:p>
          <a:p>
            <a:pPr marL="174708" indent="-174708">
              <a:buFont typeface="Arial" panose="020B0604020202020204" pitchFamily="34" charset="0"/>
              <a:buChar char="•"/>
            </a:pPr>
            <a:r>
              <a:rPr lang="en-US" dirty="0"/>
              <a:t>Rates</a:t>
            </a:r>
            <a:r>
              <a:rPr lang="en-US" baseline="0" dirty="0"/>
              <a:t> are continuing to rise and there are differences in the data in urban vs. rural areas.</a:t>
            </a:r>
            <a:endParaRPr lang="en-US" dirty="0"/>
          </a:p>
          <a:p>
            <a:pPr marL="0" indent="0">
              <a:buFont typeface="Arial" panose="020B0604020202020204" pitchFamily="34" charset="0"/>
              <a:buNone/>
            </a:pPr>
            <a:r>
              <a:rPr lang="en-US" i="1" dirty="0"/>
              <a:t>(Drug overdose</a:t>
            </a:r>
            <a:r>
              <a:rPr lang="en-US" i="1" baseline="0" dirty="0"/>
              <a:t> is under-reported as a cause of death. Vital statistics data collects aggregate drug-death data and those sources are also available at the same link) </a:t>
            </a:r>
            <a:endParaRPr lang="en-US" i="1" dirty="0"/>
          </a:p>
        </p:txBody>
      </p:sp>
      <p:sp>
        <p:nvSpPr>
          <p:cNvPr id="4" name="Slide Number Placeholder 3"/>
          <p:cNvSpPr>
            <a:spLocks noGrp="1"/>
          </p:cNvSpPr>
          <p:nvPr>
            <p:ph type="sldNum" sz="quarter" idx="10"/>
          </p:nvPr>
        </p:nvSpPr>
        <p:spPr/>
        <p:txBody>
          <a:bodyPr/>
          <a:lstStyle/>
          <a:p>
            <a:fld id="{433D7F0A-DE71-47A0-9F08-49D245DB9818}" type="slidenum">
              <a:rPr lang="en-US" smtClean="0"/>
              <a:t>14</a:t>
            </a:fld>
            <a:endParaRPr lang="en-US" dirty="0"/>
          </a:p>
        </p:txBody>
      </p:sp>
    </p:spTree>
    <p:extLst>
      <p:ext uri="{BB962C8B-B14F-4D97-AF65-F5344CB8AC3E}">
        <p14:creationId xmlns:p14="http://schemas.microsoft.com/office/powerpoint/2010/main" val="187289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291179" indent="-291179">
              <a:lnSpc>
                <a:spcPct val="107000"/>
              </a:lnSpc>
              <a:spcBef>
                <a:spcPct val="0"/>
              </a:spcBef>
              <a:spcAft>
                <a:spcPts val="815"/>
              </a:spcAft>
              <a:defRPr/>
            </a:pPr>
            <a:endParaRPr lang="en-US" dirty="0">
              <a:latin typeface="Trebuchet MS" panose="020B0603020202020204" pitchFamily="34" charset="0"/>
            </a:endParaRP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15</a:t>
            </a:fld>
            <a:endParaRPr lang="en-US" dirty="0"/>
          </a:p>
        </p:txBody>
      </p:sp>
    </p:spTree>
    <p:extLst>
      <p:ext uri="{BB962C8B-B14F-4D97-AF65-F5344CB8AC3E}">
        <p14:creationId xmlns:p14="http://schemas.microsoft.com/office/powerpoint/2010/main" val="1946489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16</a:t>
            </a:fld>
            <a:endParaRPr lang="en-US" dirty="0"/>
          </a:p>
        </p:txBody>
      </p:sp>
    </p:spTree>
    <p:extLst>
      <p:ext uri="{BB962C8B-B14F-4D97-AF65-F5344CB8AC3E}">
        <p14:creationId xmlns:p14="http://schemas.microsoft.com/office/powerpoint/2010/main" val="2929897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aseline="0" dirty="0"/>
              <a:t>Speaker Notes: </a:t>
            </a:r>
          </a:p>
          <a:p>
            <a:pPr marL="291179" indent="-291179" defTabSz="931774" eaLnBrk="0" fontAlgn="base" hangingPunct="0">
              <a:spcBef>
                <a:spcPct val="30000"/>
              </a:spcBef>
              <a:spcAft>
                <a:spcPct val="0"/>
              </a:spcAft>
              <a:buFont typeface="Arial" panose="020B0604020202020204" pitchFamily="34" charset="0"/>
              <a:buChar char="•"/>
              <a:defRPr/>
            </a:pPr>
            <a:r>
              <a:rPr lang="en-US" dirty="0">
                <a:latin typeface="Trebuchet MS" panose="020B0603020202020204" pitchFamily="34" charset="0"/>
              </a:rPr>
              <a:t>Before pregnancy and in early pregnancy, all women should be routinely asked about their use of alcohol and drugs, including prescription opioids and other medications used for nonmedical reasons. </a:t>
            </a:r>
          </a:p>
          <a:p>
            <a:pPr marL="757066" lvl="1" indent="-291179">
              <a:buFont typeface="Arial" panose="020B0604020202020204" pitchFamily="34" charset="0"/>
              <a:buChar char="•"/>
              <a:defRPr/>
            </a:pPr>
            <a:r>
              <a:rPr lang="en-US" dirty="0">
                <a:latin typeface="Trebuchet MS" panose="020B0603020202020204" pitchFamily="34" charset="0"/>
              </a:rPr>
              <a:t>To begin the conversation, the patient should be informed that these questions are asked of all pregnant women to ensure they receive the care they require. Maintaining a caring and nonjudgmental approach, as well as screening when the patient is alone, are important and will yield the most inclusive disclosure. </a:t>
            </a:r>
          </a:p>
          <a:p>
            <a:pPr marL="757066" lvl="1" indent="-291179">
              <a:buFont typeface="Arial" panose="020B0604020202020204" pitchFamily="34" charset="0"/>
              <a:buChar char="•"/>
              <a:defRPr/>
            </a:pPr>
            <a:r>
              <a:rPr lang="en-US" dirty="0"/>
              <a:t>A review of data in the state’s Prescription Drug Monitoring Program (PDMP) to identify all reported medications that have been prescribed to the woman needs to be included as part of the initial visit and rechecked over the course of the care. </a:t>
            </a:r>
          </a:p>
          <a:p>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18</a:t>
            </a:fld>
            <a:endParaRPr lang="en-US" dirty="0"/>
          </a:p>
        </p:txBody>
      </p:sp>
    </p:spTree>
    <p:extLst>
      <p:ext uri="{BB962C8B-B14F-4D97-AF65-F5344CB8AC3E}">
        <p14:creationId xmlns:p14="http://schemas.microsoft.com/office/powerpoint/2010/main" val="2046210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 </a:t>
            </a:r>
          </a:p>
          <a:p>
            <a:pPr marL="171450" indent="-171450">
              <a:buFont typeface="Arial" panose="020B0604020202020204" pitchFamily="34" charset="0"/>
              <a:buChar char="•"/>
            </a:pPr>
            <a:r>
              <a:rPr lang="en-US" dirty="0"/>
              <a:t>Limitations also</a:t>
            </a:r>
            <a:r>
              <a:rPr lang="en-US" baseline="0" dirty="0"/>
              <a:t> exist with use of screening tools such as, substantial underreporting for all classes of illicit drugs (Garg et al 2015).</a:t>
            </a:r>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19</a:t>
            </a:fld>
            <a:endParaRPr lang="en-US" dirty="0"/>
          </a:p>
        </p:txBody>
      </p:sp>
    </p:spTree>
    <p:extLst>
      <p:ext uri="{BB962C8B-B14F-4D97-AF65-F5344CB8AC3E}">
        <p14:creationId xmlns:p14="http://schemas.microsoft.com/office/powerpoint/2010/main" val="202180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ltLang="en-US" dirty="0"/>
              <a:t>Speaker Notes:</a:t>
            </a:r>
          </a:p>
          <a:p>
            <a:endParaRPr lang="en-US" dirty="0"/>
          </a:p>
          <a:p>
            <a:r>
              <a:rPr lang="en-US" dirty="0"/>
              <a:t>NOTE: SBIRT is billable to commercial health plans as well as Medicare and Medicaid. Depending on the payer, provider of service and additional variables (e.g., length of service, setting), there are different codes used to report SBIRT services for reimbursement as well as different rates of reimbursement. </a:t>
            </a:r>
          </a:p>
          <a:p>
            <a:pPr marL="640594" lvl="1" indent="-174708">
              <a:buFont typeface="Arial" panose="020B0604020202020204" pitchFamily="34" charset="0"/>
              <a:buChar char="•"/>
            </a:pPr>
            <a:r>
              <a:rPr lang="en-US" dirty="0"/>
              <a:t>Check with particular private payers for up to date and policy-specific information as well as documentation requirements. </a:t>
            </a:r>
          </a:p>
          <a:p>
            <a:pPr marL="465887" lvl="1"/>
            <a:r>
              <a:rPr lang="en-US" i="1" dirty="0"/>
              <a:t>See</a:t>
            </a:r>
            <a:r>
              <a:rPr lang="en-US" i="1" baseline="0" dirty="0"/>
              <a:t> Appendix for coding guidance</a:t>
            </a:r>
            <a:endParaRPr lang="en-US" i="1"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20</a:t>
            </a:fld>
            <a:endParaRPr lang="en-US" dirty="0"/>
          </a:p>
        </p:txBody>
      </p:sp>
    </p:spTree>
    <p:extLst>
      <p:ext uri="{BB962C8B-B14F-4D97-AF65-F5344CB8AC3E}">
        <p14:creationId xmlns:p14="http://schemas.microsoft.com/office/powerpoint/2010/main" val="1161943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a:t>
            </a:r>
            <a:r>
              <a:rPr lang="en-US" baseline="0" dirty="0"/>
              <a:t> Notes: </a:t>
            </a:r>
          </a:p>
          <a:p>
            <a:pPr marL="171450" indent="-171450">
              <a:buFont typeface="Arial" panose="020B0604020202020204" pitchFamily="34" charset="0"/>
              <a:buChar char="•"/>
            </a:pPr>
            <a:r>
              <a:rPr lang="en-US" baseline="0" dirty="0"/>
              <a:t>The bundle, “Obstetric Care for Women with Opioid Use Disorder, “ is a summary of existing, evidence-based guidelines regarding the clinical care of pregnant and postpartum women with OUD. ACOG District II is expanding upon this national resource by providing implementation tools and several resources to help providers and systems implement best practices for OUD in pregnancy. </a:t>
            </a:r>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21</a:t>
            </a:fld>
            <a:endParaRPr lang="en-US" dirty="0"/>
          </a:p>
        </p:txBody>
      </p:sp>
    </p:spTree>
    <p:extLst>
      <p:ext uri="{BB962C8B-B14F-4D97-AF65-F5344CB8AC3E}">
        <p14:creationId xmlns:p14="http://schemas.microsoft.com/office/powerpoint/2010/main" val="3986529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defRPr/>
            </a:pPr>
            <a:r>
              <a:rPr lang="en-US" altLang="en-US" dirty="0">
                <a:solidFill>
                  <a:prstClr val="black"/>
                </a:solidFill>
                <a:latin typeface="Calibri Light" panose="020F0302020204030204"/>
              </a:rPr>
              <a:t>Speaker Notes:</a:t>
            </a:r>
          </a:p>
          <a:p>
            <a:pPr marL="582359" indent="-582359">
              <a:buFont typeface="Arial" panose="020B0604020202020204" pitchFamily="34" charset="0"/>
              <a:buChar char="•"/>
              <a:defRPr/>
            </a:pPr>
            <a:r>
              <a:rPr lang="en-US" altLang="en-US" dirty="0">
                <a:solidFill>
                  <a:prstClr val="black"/>
                </a:solidFill>
                <a:latin typeface="Calibri Light" panose="020F0302020204030204"/>
              </a:rPr>
              <a:t>This education is for ob-gyns, women’s health care providers &amp; family practice providers who deliver patients</a:t>
            </a:r>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23</a:t>
            </a:fld>
            <a:endParaRPr lang="en-US" dirty="0"/>
          </a:p>
        </p:txBody>
      </p:sp>
    </p:spTree>
    <p:extLst>
      <p:ext uri="{BB962C8B-B14F-4D97-AF65-F5344CB8AC3E}">
        <p14:creationId xmlns:p14="http://schemas.microsoft.com/office/powerpoint/2010/main" val="413908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ltLang="en-US" dirty="0"/>
              <a:t>Speaker Notes:</a:t>
            </a:r>
          </a:p>
          <a:p>
            <a:pPr marL="174708" indent="-174708">
              <a:buFont typeface="Arial" panose="020B0604020202020204" pitchFamily="34" charset="0"/>
              <a:buChar char="•"/>
            </a:pPr>
            <a:r>
              <a:rPr lang="en-US" altLang="en-US" dirty="0"/>
              <a:t>Treatment will look different at every hospital, and will depend on the severity of the baby’s withdrawal.</a:t>
            </a:r>
          </a:p>
          <a:p>
            <a:pPr marL="174708" indent="-174708">
              <a:buFont typeface="Arial" panose="020B0604020202020204" pitchFamily="34" charset="0"/>
              <a:buChar char="•"/>
            </a:pPr>
            <a:r>
              <a:rPr lang="en-US" altLang="en-US" dirty="0"/>
              <a:t>It</a:t>
            </a:r>
            <a:r>
              <a:rPr lang="en-US" altLang="en-US" baseline="0" dirty="0"/>
              <a:t> is important to understand and know the county and hospital philosophy for reporting/notifying CPS</a:t>
            </a:r>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24</a:t>
            </a:fld>
            <a:endParaRPr lang="en-US" dirty="0"/>
          </a:p>
        </p:txBody>
      </p:sp>
    </p:spTree>
    <p:extLst>
      <p:ext uri="{BB962C8B-B14F-4D97-AF65-F5344CB8AC3E}">
        <p14:creationId xmlns:p14="http://schemas.microsoft.com/office/powerpoint/2010/main" val="279013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74" eaLnBrk="0" fontAlgn="base" hangingPunct="0">
              <a:spcBef>
                <a:spcPct val="0"/>
              </a:spcBef>
              <a:spcAft>
                <a:spcPct val="0"/>
              </a:spcAft>
              <a:defRPr/>
            </a:pPr>
            <a:r>
              <a:rPr lang="en-US" altLang="en-US" b="0" dirty="0">
                <a:solidFill>
                  <a:schemeClr val="bg1"/>
                </a:solidFill>
                <a:latin typeface="Trebuchet MS" panose="020B0603020202020204" pitchFamily="34" charset="0"/>
                <a:cs typeface="Segoe UI" panose="020B0502040204020203" pitchFamily="34" charset="0"/>
              </a:rPr>
              <a:t>Speaker notes:</a:t>
            </a:r>
          </a:p>
          <a:p>
            <a:pPr marL="174708" indent="-174708" defTabSz="931774" eaLnBrk="0" fontAlgn="base" hangingPunct="0">
              <a:spcBef>
                <a:spcPct val="0"/>
              </a:spcBef>
              <a:spcAft>
                <a:spcPct val="0"/>
              </a:spcAft>
              <a:buFont typeface="Arial" panose="020B0604020202020204" pitchFamily="34" charset="0"/>
              <a:buChar char="•"/>
              <a:defRPr/>
            </a:pPr>
            <a:r>
              <a:rPr lang="en-US" altLang="en-US" b="0" dirty="0">
                <a:solidFill>
                  <a:schemeClr val="bg1"/>
                </a:solidFill>
                <a:latin typeface="Trebuchet MS" panose="020B0603020202020204" pitchFamily="34" charset="0"/>
                <a:cs typeface="Segoe UI" panose="020B0502040204020203" pitchFamily="34" charset="0"/>
              </a:rPr>
              <a:t>Physical dependence is a normal and expected response to continuous opioid therapy. Physical dependence may occur within a few days of dosing with opioids, although it varies among patients. Physical dependence (indicated by withdrawal symptoms) does not mean that the patient is addicted. </a:t>
            </a:r>
            <a:endParaRPr lang="en-US" alt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4</a:t>
            </a:fld>
            <a:endParaRPr lang="en-US" dirty="0"/>
          </a:p>
        </p:txBody>
      </p:sp>
    </p:spTree>
    <p:extLst>
      <p:ext uri="{BB962C8B-B14F-4D97-AF65-F5344CB8AC3E}">
        <p14:creationId xmlns:p14="http://schemas.microsoft.com/office/powerpoint/2010/main" val="85321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a:t>
            </a:r>
          </a:p>
          <a:p>
            <a:pPr marL="174708" indent="-174708">
              <a:buFont typeface="Arial" panose="020B0604020202020204" pitchFamily="34" charset="0"/>
              <a:buChar char="•"/>
            </a:pPr>
            <a:r>
              <a:rPr lang="en-US" dirty="0"/>
              <a:t>Sometimes patients need to be read to, and the patient should consider writing down notes or her goals to demonstrate that she has absorbed and truly</a:t>
            </a:r>
            <a:r>
              <a:rPr lang="en-US" baseline="0" dirty="0"/>
              <a:t> grasp the concepts and information provided.</a:t>
            </a:r>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25</a:t>
            </a:fld>
            <a:endParaRPr lang="en-US" dirty="0"/>
          </a:p>
        </p:txBody>
      </p:sp>
    </p:spTree>
    <p:extLst>
      <p:ext uri="{BB962C8B-B14F-4D97-AF65-F5344CB8AC3E}">
        <p14:creationId xmlns:p14="http://schemas.microsoft.com/office/powerpoint/2010/main" val="4124680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lgn="just" defTabSz="931774" fontAlgn="base">
              <a:lnSpc>
                <a:spcPct val="107000"/>
              </a:lnSpc>
              <a:spcBef>
                <a:spcPct val="0"/>
              </a:spcBef>
              <a:spcAft>
                <a:spcPct val="0"/>
              </a:spcAft>
              <a:defRPr/>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Speaker Notes: </a:t>
            </a:r>
          </a:p>
          <a:p>
            <a:pPr marL="174708" indent="-174708" algn="just" defTabSz="931774" fontAlgn="base">
              <a:lnSpc>
                <a:spcPct val="107000"/>
              </a:lnSpc>
              <a:spcBef>
                <a:spcPct val="0"/>
              </a:spcBef>
              <a:spcAft>
                <a:spcPct val="0"/>
              </a:spcAft>
              <a:buFont typeface="Arial" panose="020B0604020202020204" pitchFamily="34" charset="0"/>
              <a:buChar char="•"/>
              <a:defRPr/>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Expand upon bullet #1: screen for social determinants of health for example, pregnancy may be an opportunity for women, their partners and other people living in their household to change their patterns of substance use. Providers who care for women with opioid use disorder in pregnancy need to understand the complexity of the woman’s social, mental and physical problems in order to provide appropriate advice and support throughout pregnancy and in the postpartum period. (World Health Organization, 2014)</a:t>
            </a:r>
          </a:p>
          <a:p>
            <a:pPr marL="174708" indent="-174708" algn="just" defTabSz="931774" fontAlgn="base">
              <a:lnSpc>
                <a:spcPct val="107000"/>
              </a:lnSpc>
              <a:spcBef>
                <a:spcPct val="0"/>
              </a:spcBef>
              <a:spcAft>
                <a:spcPct val="0"/>
              </a:spcAft>
              <a:buFont typeface="Arial" panose="020B0604020202020204" pitchFamily="34" charset="0"/>
              <a:buChar char="•"/>
              <a:defRPr/>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People who use drugs are often judged, using nonjudgmental language strengthens the quality of care offered</a:t>
            </a:r>
          </a:p>
          <a:p>
            <a:pPr marL="174708" indent="-174708" algn="just" defTabSz="931774" fontAlgn="base">
              <a:lnSpc>
                <a:spcPct val="107000"/>
              </a:lnSpc>
              <a:spcBef>
                <a:spcPct val="0"/>
              </a:spcBef>
              <a:spcAft>
                <a:spcPct val="0"/>
              </a:spcAft>
              <a:buFont typeface="Arial" panose="020B0604020202020204" pitchFamily="34" charset="0"/>
              <a:buChar char="•"/>
              <a:defRPr/>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Language can harm and further alienate people who use drugs; results of alienation: </a:t>
            </a:r>
          </a:p>
          <a:p>
            <a:pPr marL="640594" lvl="1" indent="-174708" algn="just" defTabSz="931774" fontAlgn="base">
              <a:lnSpc>
                <a:spcPct val="107000"/>
              </a:lnSpc>
              <a:spcBef>
                <a:spcPct val="0"/>
              </a:spcBef>
              <a:spcAft>
                <a:spcPct val="0"/>
              </a:spcAft>
              <a:buFont typeface="Arial" panose="020B0604020202020204" pitchFamily="34" charset="0"/>
              <a:buChar char="•"/>
              <a:defRPr/>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Patients may not seek out services</a:t>
            </a:r>
          </a:p>
          <a:p>
            <a:pPr marL="640594" lvl="1" indent="-174708" algn="just" defTabSz="931774" fontAlgn="base">
              <a:lnSpc>
                <a:spcPct val="107000"/>
              </a:lnSpc>
              <a:spcBef>
                <a:spcPct val="0"/>
              </a:spcBef>
              <a:spcAft>
                <a:spcPct val="0"/>
              </a:spcAft>
              <a:buFont typeface="Arial" panose="020B0604020202020204" pitchFamily="34" charset="0"/>
              <a:buChar char="•"/>
              <a:defRPr/>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may not return for appointments</a:t>
            </a:r>
          </a:p>
          <a:p>
            <a:pPr marL="640594" lvl="1" indent="-174708" algn="just" defTabSz="931774" fontAlgn="base">
              <a:lnSpc>
                <a:spcPct val="107000"/>
              </a:lnSpc>
              <a:spcBef>
                <a:spcPct val="0"/>
              </a:spcBef>
              <a:spcAft>
                <a:spcPct val="0"/>
              </a:spcAft>
              <a:buFont typeface="Arial" panose="020B0604020202020204" pitchFamily="34" charset="0"/>
              <a:buChar char="•"/>
              <a:defRPr/>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may not engage in difficult conversations</a:t>
            </a:r>
          </a:p>
          <a:p>
            <a:pPr marL="640594" lvl="1" indent="-174708" algn="just" defTabSz="931774" fontAlgn="base">
              <a:lnSpc>
                <a:spcPct val="107000"/>
              </a:lnSpc>
              <a:spcBef>
                <a:spcPct val="0"/>
              </a:spcBef>
              <a:spcAft>
                <a:spcPct val="0"/>
              </a:spcAft>
              <a:buFont typeface="Arial" panose="020B0604020202020204" pitchFamily="34" charset="0"/>
              <a:buChar char="•"/>
              <a:defRPr/>
            </a:pPr>
            <a:r>
              <a:rPr lang="en-US" altLang="en-US" sz="1100" dirty="0">
                <a:latin typeface="Trebuchet MS" panose="020B0603020202020204" pitchFamily="34" charset="0"/>
                <a:ea typeface="Calibri" panose="020F0502020204030204" pitchFamily="34" charset="0"/>
                <a:cs typeface="Times New Roman" panose="02020603050405020304" pitchFamily="18" charset="0"/>
              </a:rPr>
              <a:t>may not get essential &amp; lifesaving care</a:t>
            </a:r>
          </a:p>
          <a:p>
            <a:pPr algn="just" eaLnBrk="1" hangingPunct="1">
              <a:lnSpc>
                <a:spcPct val="107000"/>
              </a:lnSpc>
              <a:spcBef>
                <a:spcPct val="0"/>
              </a:spcBef>
            </a:pPr>
            <a:endParaRPr lang="en-US" altLang="en-US" sz="11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26</a:t>
            </a:fld>
            <a:endParaRPr lang="en-US" dirty="0"/>
          </a:p>
        </p:txBody>
      </p:sp>
    </p:spTree>
    <p:extLst>
      <p:ext uri="{BB962C8B-B14F-4D97-AF65-F5344CB8AC3E}">
        <p14:creationId xmlns:p14="http://schemas.microsoft.com/office/powerpoint/2010/main" val="3370068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a:t>
            </a:r>
          </a:p>
          <a:p>
            <a:pPr marL="174708" indent="-174708">
              <a:buFont typeface="Arial" panose="020B0604020202020204" pitchFamily="34" charset="0"/>
              <a:buChar char="•"/>
            </a:pPr>
            <a:r>
              <a:rPr lang="en-US" dirty="0"/>
              <a:t>This chart provides guidance on language to avoid when talking about drug use and people who use drugs, with the intention moving away from stigmatize and toward people-first language that confers dignity</a:t>
            </a:r>
            <a:r>
              <a:rPr lang="en-US" baseline="0" dirty="0"/>
              <a:t> and respect. It is important to focus on the whole person, not a behavior. </a:t>
            </a:r>
          </a:p>
          <a:p>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27</a:t>
            </a:fld>
            <a:endParaRPr lang="en-US" dirty="0"/>
          </a:p>
        </p:txBody>
      </p:sp>
    </p:spTree>
    <p:extLst>
      <p:ext uri="{BB962C8B-B14F-4D97-AF65-F5344CB8AC3E}">
        <p14:creationId xmlns:p14="http://schemas.microsoft.com/office/powerpoint/2010/main" val="2671598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 </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a:latin typeface="Trebuchet MS" panose="020B0603020202020204" pitchFamily="34" charset="0"/>
                <a:ea typeface="Calibri" panose="020F0502020204030204" pitchFamily="34" charset="0"/>
                <a:cs typeface="Times New Roman" panose="02020603050405020304" pitchFamily="18" charset="0"/>
              </a:rPr>
              <a:t>It is important to consider that NAS can occur after exposure to other substances as well.</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a:latin typeface="Trebuchet MS" panose="020B0603020202020204" pitchFamily="34" charset="0"/>
                <a:ea typeface="Calibri" panose="020F0502020204030204" pitchFamily="34" charset="0"/>
                <a:cs typeface="Times New Roman" panose="02020603050405020304" pitchFamily="18" charset="0"/>
              </a:rPr>
              <a:t>Ensure childbirth education programs cover some discussion to various medication use during pregnancy and encourage mom to ask more questions after class (</a:t>
            </a:r>
            <a:r>
              <a:rPr lang="en-US" altLang="en-US" i="1" dirty="0">
                <a:latin typeface="Trebuchet MS" panose="020B0603020202020204" pitchFamily="34" charset="0"/>
                <a:ea typeface="Calibri" panose="020F0502020204030204" pitchFamily="34" charset="0"/>
                <a:cs typeface="Times New Roman" panose="02020603050405020304" pitchFamily="18" charset="0"/>
              </a:rPr>
              <a:t>goal to trigger mothers to talk about potential opioid use</a:t>
            </a:r>
            <a:r>
              <a:rPr lang="en-US" altLang="en-US" dirty="0">
                <a:latin typeface="Trebuchet MS" panose="020B0603020202020204" pitchFamily="34" charset="0"/>
                <a:ea typeface="Calibri" panose="020F0502020204030204" pitchFamily="34" charset="0"/>
                <a:cs typeface="Times New Roman" panose="02020603050405020304" pitchFamily="18" charset="0"/>
              </a:rPr>
              <a:t>)</a:t>
            </a:r>
          </a:p>
          <a:p>
            <a:pPr marL="174708" indent="-174708" defTabSz="931774" eaLnBrk="0" fontAlgn="base" hangingPunct="0">
              <a:spcBef>
                <a:spcPct val="30000"/>
              </a:spcBef>
              <a:spcAft>
                <a:spcPct val="0"/>
              </a:spcAft>
              <a:buFont typeface="Arial" panose="020B0604020202020204" pitchFamily="34" charset="0"/>
              <a:buChar char="•"/>
              <a:defRPr/>
            </a:pPr>
            <a:endParaRPr lang="en-US" altLang="en-US" dirty="0">
              <a:latin typeface="Trebuchet MS" panose="020B0603020202020204" pitchFamily="34" charset="0"/>
              <a:ea typeface="Calibri" panose="020F0502020204030204" pitchFamily="34" charset="0"/>
              <a:cs typeface="Times New Roman" panose="02020603050405020304" pitchFamily="18" charset="0"/>
            </a:endParaRPr>
          </a:p>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a:latin typeface="Trebuchet MS" panose="020B0603020202020204" pitchFamily="34" charset="0"/>
                <a:ea typeface="Calibri" panose="020F0502020204030204" pitchFamily="34" charset="0"/>
                <a:cs typeface="Times New Roman" panose="02020603050405020304" pitchFamily="18" charset="0"/>
              </a:rPr>
              <a:t>Also referred to as NOW Neonatal opiate withdrawal </a:t>
            </a: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29</a:t>
            </a:fld>
            <a:endParaRPr lang="en-US" dirty="0"/>
          </a:p>
        </p:txBody>
      </p:sp>
    </p:spTree>
    <p:extLst>
      <p:ext uri="{BB962C8B-B14F-4D97-AF65-F5344CB8AC3E}">
        <p14:creationId xmlns:p14="http://schemas.microsoft.com/office/powerpoint/2010/main" val="345593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Note:</a:t>
            </a:r>
            <a:r>
              <a:rPr lang="en-US" baseline="0" dirty="0"/>
              <a:t> </a:t>
            </a:r>
          </a:p>
          <a:p>
            <a:pPr marL="171450" indent="-171450">
              <a:buFont typeface="Arial" panose="020B0604020202020204" pitchFamily="34" charset="0"/>
              <a:buChar char="•"/>
            </a:pPr>
            <a:r>
              <a:rPr lang="en-US" baseline="0" dirty="0"/>
              <a:t>This data, by itself, should not be described or presented as ONLY representing increases in illicit opioid use. As NYS healthcare systems increase engagement of pregnant women with OUD in opioid agonist treatments (eg, methadone and buprenorphine), these rates will continue to climb as NAS is an expected but manageable condition related to prenatal exposure to licit and illicit opioids. </a:t>
            </a:r>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30</a:t>
            </a:fld>
            <a:endParaRPr lang="en-US" dirty="0"/>
          </a:p>
        </p:txBody>
      </p:sp>
    </p:spTree>
    <p:extLst>
      <p:ext uri="{BB962C8B-B14F-4D97-AF65-F5344CB8AC3E}">
        <p14:creationId xmlns:p14="http://schemas.microsoft.com/office/powerpoint/2010/main" val="650947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Note:</a:t>
            </a:r>
          </a:p>
          <a:p>
            <a:pPr marL="171450" indent="-171450">
              <a:buFont typeface="Arial" panose="020B0604020202020204" pitchFamily="34" charset="0"/>
              <a:buChar char="•"/>
            </a:pPr>
            <a:r>
              <a:rPr lang="en-US" dirty="0"/>
              <a:t>C</a:t>
            </a:r>
            <a:r>
              <a:rPr lang="en-US" baseline="0" dirty="0"/>
              <a:t>ounty data for NAS reflects the hospital of birth and not necessarily where the family/caregivers live.</a:t>
            </a:r>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31</a:t>
            </a:fld>
            <a:endParaRPr lang="en-US" dirty="0"/>
          </a:p>
        </p:txBody>
      </p:sp>
    </p:spTree>
    <p:extLst>
      <p:ext uri="{BB962C8B-B14F-4D97-AF65-F5344CB8AC3E}">
        <p14:creationId xmlns:p14="http://schemas.microsoft.com/office/powerpoint/2010/main" val="1126797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lnSpc>
                <a:spcPct val="107000"/>
              </a:lnSpc>
              <a:spcBef>
                <a:spcPct val="0"/>
              </a:spcBef>
              <a:spcAft>
                <a:spcPts val="815"/>
              </a:spcAft>
            </a:pPr>
            <a:r>
              <a:rPr lang="en-US" altLang="en-US" i="1" dirty="0">
                <a:solidFill>
                  <a:srgbClr val="C00000"/>
                </a:solidFill>
                <a:latin typeface="Trebuchet MS" panose="020B0603020202020204" pitchFamily="34" charset="0"/>
                <a:ea typeface="Calibri" panose="020F0502020204030204" pitchFamily="34" charset="0"/>
                <a:cs typeface="Times New Roman" panose="02020603050405020304" pitchFamily="18" charset="0"/>
              </a:rPr>
              <a:t>Speaker Notes:</a:t>
            </a:r>
          </a:p>
          <a:p>
            <a:pPr marL="291179" indent="-291179">
              <a:lnSpc>
                <a:spcPct val="107000"/>
              </a:lnSpc>
              <a:spcBef>
                <a:spcPct val="0"/>
              </a:spcBef>
              <a:spcAft>
                <a:spcPts val="815"/>
              </a:spcAft>
              <a:buFont typeface="Arial" panose="020B0604020202020204" pitchFamily="34" charset="0"/>
              <a:buChar char="•"/>
            </a:pPr>
            <a:r>
              <a:rPr lang="en-US" altLang="en-US" dirty="0">
                <a:solidFill>
                  <a:srgbClr val="C00000"/>
                </a:solidFill>
                <a:latin typeface="Trebuchet MS" panose="020B0603020202020204" pitchFamily="34" charset="0"/>
                <a:ea typeface="Calibri" panose="020F0502020204030204" pitchFamily="34" charset="0"/>
                <a:cs typeface="Times New Roman" panose="02020603050405020304" pitchFamily="18" charset="0"/>
              </a:rPr>
              <a:t>Providers need to know the process at their hospital for delivery and need to inform women that the baby will be observed for a period of time to assure a healthy beginning. (include post-hospital discharge signs/symptoms)</a:t>
            </a:r>
          </a:p>
          <a:p>
            <a:pPr marL="291179" indent="-291179">
              <a:lnSpc>
                <a:spcPct val="107000"/>
              </a:lnSpc>
              <a:spcBef>
                <a:spcPct val="0"/>
              </a:spcBef>
              <a:spcAft>
                <a:spcPts val="815"/>
              </a:spcAft>
              <a:buFont typeface="Arial" panose="020B0604020202020204" pitchFamily="34" charset="0"/>
              <a:buChar char="•"/>
            </a:pPr>
            <a:r>
              <a:rPr lang="en-US" sz="1200" b="0" kern="1200" dirty="0">
                <a:solidFill>
                  <a:schemeClr val="tx1"/>
                </a:solidFill>
                <a:effectLst/>
                <a:latin typeface="+mn-lt"/>
                <a:ea typeface="+mn-ea"/>
                <a:cs typeface="+mn-cs"/>
              </a:rPr>
              <a:t>Assessment or</a:t>
            </a:r>
            <a:r>
              <a:rPr lang="en-US" sz="1200" b="0" kern="1200" baseline="0" dirty="0">
                <a:solidFill>
                  <a:schemeClr val="tx1"/>
                </a:solidFill>
                <a:effectLst/>
                <a:latin typeface="+mn-lt"/>
                <a:ea typeface="+mn-ea"/>
                <a:cs typeface="+mn-cs"/>
              </a:rPr>
              <a:t> differential diagnosis</a:t>
            </a:r>
            <a:r>
              <a:rPr lang="en-US" sz="1200" b="0" kern="1200" dirty="0">
                <a:solidFill>
                  <a:schemeClr val="tx1"/>
                </a:solidFill>
                <a:effectLst/>
                <a:latin typeface="+mn-lt"/>
                <a:ea typeface="+mn-ea"/>
                <a:cs typeface="+mn-cs"/>
              </a:rPr>
              <a:t> of infants is essential to </a:t>
            </a:r>
            <a:r>
              <a:rPr lang="en-US" sz="1200" b="0" i="0" kern="1200" dirty="0">
                <a:solidFill>
                  <a:schemeClr val="tx1"/>
                </a:solidFill>
                <a:effectLst/>
                <a:latin typeface="+mn-lt"/>
                <a:ea typeface="+mn-ea"/>
                <a:cs typeface="+mn-cs"/>
              </a:rPr>
              <a:t>rule out other medical conditions </a:t>
            </a:r>
            <a:endParaRPr lang="en-US" altLang="en-US" b="0" i="0" dirty="0">
              <a:solidFill>
                <a:srgbClr val="C00000"/>
              </a:solidFill>
              <a:latin typeface="Trebuchet MS" panose="020B0603020202020204" pitchFamily="34" charset="0"/>
              <a:ea typeface="Calibri" panose="020F0502020204030204" pitchFamily="34" charset="0"/>
              <a:cs typeface="Times New Roman" panose="02020603050405020304" pitchFamily="18" charset="0"/>
            </a:endParaRPr>
          </a:p>
          <a:p>
            <a:pPr eaLnBrk="1" hangingPunct="1"/>
            <a:endParaRPr lang="en-US" alt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32</a:t>
            </a:fld>
            <a:endParaRPr lang="en-US" dirty="0"/>
          </a:p>
        </p:txBody>
      </p:sp>
    </p:spTree>
    <p:extLst>
      <p:ext uri="{BB962C8B-B14F-4D97-AF65-F5344CB8AC3E}">
        <p14:creationId xmlns:p14="http://schemas.microsoft.com/office/powerpoint/2010/main" val="1304876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a:t>
            </a:r>
            <a:r>
              <a:rPr lang="en-US" baseline="0" dirty="0"/>
              <a:t> Notes:</a:t>
            </a:r>
            <a:endParaRPr lang="en-US" dirty="0"/>
          </a:p>
          <a:p>
            <a:pPr marL="174708" indent="-174708">
              <a:buFont typeface="Arial" panose="020B0604020202020204" pitchFamily="34" charset="0"/>
              <a:buChar char="•"/>
            </a:pPr>
            <a:r>
              <a:rPr lang="en-US" dirty="0"/>
              <a:t>Add the conversation of a “plan of safe</a:t>
            </a:r>
            <a:r>
              <a:rPr lang="en-US" baseline="0" dirty="0"/>
              <a:t> care” to </a:t>
            </a:r>
            <a:r>
              <a:rPr lang="en-US" dirty="0"/>
              <a:t>the conversation during specific trimester teaching and incorporate a Perinatal Network referral to assist with community resources and connections.</a:t>
            </a: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40</a:t>
            </a:fld>
            <a:endParaRPr lang="en-US" dirty="0"/>
          </a:p>
        </p:txBody>
      </p:sp>
    </p:spTree>
    <p:extLst>
      <p:ext uri="{BB962C8B-B14F-4D97-AF65-F5344CB8AC3E}">
        <p14:creationId xmlns:p14="http://schemas.microsoft.com/office/powerpoint/2010/main" val="2413866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41</a:t>
            </a:fld>
            <a:endParaRPr lang="en-US" dirty="0"/>
          </a:p>
        </p:txBody>
      </p:sp>
    </p:spTree>
    <p:extLst>
      <p:ext uri="{BB962C8B-B14F-4D97-AF65-F5344CB8AC3E}">
        <p14:creationId xmlns:p14="http://schemas.microsoft.com/office/powerpoint/2010/main" val="2789734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ltLang="en-US" dirty="0"/>
              <a:t>Speaker Notes:</a:t>
            </a:r>
          </a:p>
          <a:p>
            <a:pPr marL="174708" indent="-174708">
              <a:buFont typeface="Arial" panose="020B0604020202020204" pitchFamily="34" charset="0"/>
              <a:buChar char="•"/>
            </a:pPr>
            <a:r>
              <a:rPr lang="en-US" altLang="en-US" dirty="0"/>
              <a:t>Refer</a:t>
            </a:r>
            <a:r>
              <a:rPr lang="en-US" altLang="en-US" baseline="0" dirty="0"/>
              <a:t> to the ACOG Committee Opinion on Opioid Use Disorder in Pregnancy as well as the words that matter slides. </a:t>
            </a:r>
            <a:endParaRPr lang="en-US" alt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42</a:t>
            </a:fld>
            <a:endParaRPr lang="en-US" dirty="0"/>
          </a:p>
        </p:txBody>
      </p:sp>
    </p:spTree>
    <p:extLst>
      <p:ext uri="{BB962C8B-B14F-4D97-AF65-F5344CB8AC3E}">
        <p14:creationId xmlns:p14="http://schemas.microsoft.com/office/powerpoint/2010/main" val="406634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ltLang="en-US" b="0" dirty="0">
                <a:solidFill>
                  <a:srgbClr val="836581"/>
                </a:solidFill>
                <a:latin typeface="Trebuchet MS" panose="020B0603020202020204" pitchFamily="34" charset="0"/>
                <a:cs typeface="Segoe UI" panose="020B0502040204020203" pitchFamily="34" charset="0"/>
              </a:rPr>
              <a:t>Speaker notes:</a:t>
            </a:r>
          </a:p>
          <a:p>
            <a:pPr marL="174708" indent="-174708">
              <a:spcBef>
                <a:spcPts val="1070"/>
              </a:spcBef>
              <a:buFont typeface="Arial" panose="020B0604020202020204" pitchFamily="34" charset="0"/>
              <a:buChar char="•"/>
            </a:pPr>
            <a:r>
              <a:rPr lang="en-US" altLang="en-US" b="0" dirty="0">
                <a:solidFill>
                  <a:srgbClr val="836581"/>
                </a:solidFill>
                <a:latin typeface="Trebuchet MS" panose="020B0603020202020204" pitchFamily="34" charset="0"/>
                <a:cs typeface="Segoe UI" panose="020B0502040204020203" pitchFamily="34" charset="0"/>
              </a:rPr>
              <a:t>Addiction is a primary, chronic disease of brain reward, motivation, memory and related circuitry. </a:t>
            </a:r>
          </a:p>
          <a:p>
            <a:pPr marL="174708" indent="-174708">
              <a:spcBef>
                <a:spcPts val="1070"/>
              </a:spcBef>
              <a:buFont typeface="Arial" panose="020B0604020202020204" pitchFamily="34" charset="0"/>
              <a:buChar char="•"/>
            </a:pPr>
            <a:r>
              <a:rPr lang="en-US" altLang="en-US" b="0" dirty="0">
                <a:solidFill>
                  <a:srgbClr val="836581"/>
                </a:solidFill>
                <a:latin typeface="Trebuchet MS" panose="020B0603020202020204" pitchFamily="34" charset="0"/>
                <a:cs typeface="Segoe UI" panose="020B0502040204020203" pitchFamily="34" charset="0"/>
              </a:rPr>
              <a:t>Dysfunction in these circuits leads to characteristic biological</a:t>
            </a:r>
            <a:r>
              <a:rPr lang="en-US" altLang="en-US" b="0" baseline="0" dirty="0">
                <a:solidFill>
                  <a:srgbClr val="836581"/>
                </a:solidFill>
                <a:latin typeface="Trebuchet MS" panose="020B0603020202020204" pitchFamily="34" charset="0"/>
                <a:cs typeface="Segoe UI" panose="020B0502040204020203" pitchFamily="34" charset="0"/>
              </a:rPr>
              <a:t>, psychological, social and spiritual manifestations. </a:t>
            </a:r>
          </a:p>
          <a:p>
            <a:pPr marL="174708" indent="-174708">
              <a:spcBef>
                <a:spcPts val="1070"/>
              </a:spcBef>
              <a:buFont typeface="Arial" panose="020B0604020202020204" pitchFamily="34" charset="0"/>
              <a:buChar char="•"/>
            </a:pPr>
            <a:r>
              <a:rPr lang="en-US" altLang="en-US" b="0" dirty="0">
                <a:solidFill>
                  <a:srgbClr val="595959"/>
                </a:solidFill>
                <a:latin typeface="Trebuchet MS" panose="020B0603020202020204" pitchFamily="34" charset="0"/>
                <a:cs typeface="Segoe UI" panose="020B0502040204020203" pitchFamily="34" charset="0"/>
              </a:rPr>
              <a:t>This is reflected in an individual pathologically pursuing reward and/or relief by substance use and other behaviors. </a:t>
            </a:r>
          </a:p>
          <a:p>
            <a:pPr marL="174708" indent="-174708">
              <a:spcBef>
                <a:spcPts val="1070"/>
              </a:spcBef>
              <a:buFont typeface="Arial" panose="020B0604020202020204" pitchFamily="34" charset="0"/>
              <a:buChar char="•"/>
            </a:pPr>
            <a:r>
              <a:rPr lang="en-US" altLang="en-US" b="0" dirty="0">
                <a:solidFill>
                  <a:srgbClr val="595959"/>
                </a:solidFill>
                <a:latin typeface="Trebuchet MS" panose="020B0603020202020204" pitchFamily="34" charset="0"/>
                <a:cs typeface="Segoe UI" panose="020B0502040204020203" pitchFamily="34" charset="0"/>
              </a:rPr>
              <a:t>Addiction is characterized by inability to consistently abstain, impairment in behavioral control, craving, diminished recognition of significant problems with one’s behaviors and interpersonal relationships, and a dysfunctional emotional response. </a:t>
            </a:r>
          </a:p>
          <a:p>
            <a:pPr marL="174708" indent="-174708">
              <a:spcBef>
                <a:spcPts val="1070"/>
              </a:spcBef>
              <a:buFont typeface="Arial" panose="020B0604020202020204" pitchFamily="34" charset="0"/>
              <a:buChar char="•"/>
            </a:pPr>
            <a:r>
              <a:rPr lang="en-US" altLang="en-US" b="0" dirty="0">
                <a:solidFill>
                  <a:srgbClr val="595959"/>
                </a:solidFill>
                <a:latin typeface="Trebuchet MS" panose="020B0603020202020204" pitchFamily="34" charset="0"/>
                <a:cs typeface="Segoe UI" panose="020B0502040204020203" pitchFamily="34" charset="0"/>
              </a:rPr>
              <a:t>Like other chronic diseases, addiction often involves cycles of relapse and remission. Without treatment or engagement in recovery activities, addiction is progressive and can result in disability or premature death.</a:t>
            </a: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5</a:t>
            </a:fld>
            <a:endParaRPr lang="en-US" dirty="0"/>
          </a:p>
        </p:txBody>
      </p:sp>
    </p:spTree>
    <p:extLst>
      <p:ext uri="{BB962C8B-B14F-4D97-AF65-F5344CB8AC3E}">
        <p14:creationId xmlns:p14="http://schemas.microsoft.com/office/powerpoint/2010/main" val="1241184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a:t>
            </a:r>
          </a:p>
          <a:p>
            <a:pPr marL="174708" indent="-174708">
              <a:buFont typeface="Arial" panose="020B0604020202020204" pitchFamily="34" charset="0"/>
              <a:buChar char="•"/>
            </a:pPr>
            <a:r>
              <a:rPr lang="en-US" dirty="0"/>
              <a:t>Clearly</a:t>
            </a:r>
            <a:r>
              <a:rPr lang="en-US" baseline="0" dirty="0"/>
              <a:t> define the practices approach to screening and testing pregnant women with opioid use disorder. Does your office screen, if so what tool is used? What do you do once you have a positive?</a:t>
            </a:r>
          </a:p>
          <a:p>
            <a:pPr marL="174708" indent="-174708">
              <a:buFontTx/>
              <a:buChar char="-"/>
            </a:pPr>
            <a:r>
              <a:rPr lang="en-US" baseline="0" dirty="0"/>
              <a:t>Issues to consider: </a:t>
            </a:r>
          </a:p>
          <a:p>
            <a:pPr marL="640594" lvl="1" indent="-174708">
              <a:buFontTx/>
              <a:buChar char="-"/>
            </a:pPr>
            <a:r>
              <a:rPr lang="en-US" baseline="0" dirty="0"/>
              <a:t>Local legal requirements to report and the availability of appropriate treatment options. </a:t>
            </a:r>
          </a:p>
          <a:p>
            <a:pPr marL="174708" indent="-174708">
              <a:buFont typeface="Arial" panose="020B0604020202020204" pitchFamily="34" charset="0"/>
              <a:buChar char="•"/>
            </a:pPr>
            <a:r>
              <a:rPr lang="en-US" baseline="0" dirty="0"/>
              <a:t>Withdrawal symptoms (COWS - </a:t>
            </a:r>
            <a:r>
              <a:rPr lang="en-US" i="1" baseline="0" dirty="0"/>
              <a:t>see appendix, slide 84</a:t>
            </a:r>
            <a:r>
              <a:rPr lang="en-US" baseline="0" dirty="0"/>
              <a:t>) may include:</a:t>
            </a:r>
          </a:p>
          <a:p>
            <a:pPr marL="640594" lvl="1" indent="-174708">
              <a:buFontTx/>
              <a:buChar char="-"/>
            </a:pPr>
            <a:r>
              <a:rPr lang="en-US" baseline="0" dirty="0"/>
              <a:t>Maternal: Dilated pupils, anxiety, hypertension, tachycardia, muscle spasms, tremors, sweating chills, flushing, GI distress, vomiting, diarrhea</a:t>
            </a:r>
          </a:p>
          <a:p>
            <a:pPr marL="640594" lvl="1" indent="-174708">
              <a:buFontTx/>
              <a:buChar char="-"/>
            </a:pPr>
            <a:r>
              <a:rPr lang="en-US" baseline="0" dirty="0"/>
              <a:t>Fetal: Fetal distress, fetal tachycardia, late decelerations (EFM)</a:t>
            </a:r>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43</a:t>
            </a:fld>
            <a:endParaRPr lang="en-US" dirty="0"/>
          </a:p>
        </p:txBody>
      </p:sp>
    </p:spTree>
    <p:extLst>
      <p:ext uri="{BB962C8B-B14F-4D97-AF65-F5344CB8AC3E}">
        <p14:creationId xmlns:p14="http://schemas.microsoft.com/office/powerpoint/2010/main" val="164512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lnSpc>
                <a:spcPct val="90000"/>
              </a:lnSpc>
              <a:spcBef>
                <a:spcPts val="1019"/>
              </a:spcBef>
              <a:defRPr/>
            </a:pPr>
            <a:r>
              <a:rPr lang="en-US" altLang="en-US" dirty="0">
                <a:solidFill>
                  <a:prstClr val="black"/>
                </a:solidFill>
              </a:rPr>
              <a:t>Speaker Notes:</a:t>
            </a:r>
          </a:p>
          <a:p>
            <a:pPr marL="174708" indent="-174708" defTabSz="931774" eaLnBrk="0" fontAlgn="base" hangingPunct="0">
              <a:lnSpc>
                <a:spcPct val="90000"/>
              </a:lnSpc>
              <a:spcBef>
                <a:spcPts val="1019"/>
              </a:spcBef>
              <a:spcAft>
                <a:spcPct val="0"/>
              </a:spcAft>
              <a:buFont typeface="Arial" panose="020B0604020202020204" pitchFamily="34" charset="0"/>
              <a:buChar char="•"/>
              <a:defRPr/>
            </a:pPr>
            <a:r>
              <a:rPr lang="en-US" altLang="en-US" dirty="0">
                <a:solidFill>
                  <a:srgbClr val="000000"/>
                </a:solidFill>
                <a:latin typeface="Trebuchet MS" panose="020B0603020202020204" pitchFamily="34" charset="0"/>
                <a:ea typeface="Calibri" panose="020F0502020204030204" pitchFamily="34" charset="0"/>
                <a:cs typeface="Times New Roman" panose="02020603050405020304" pitchFamily="18" charset="0"/>
              </a:rPr>
              <a:t>Provide patients with a reassuring environment that promotes trust. The fact that the patient is seeking care and treatment, trusting their ob-gyn provider with their fears, personal situation and hopes, is why care is needed beyond our own biases.</a:t>
            </a:r>
          </a:p>
          <a:p>
            <a:pPr marL="174708" indent="-174708">
              <a:lnSpc>
                <a:spcPct val="90000"/>
              </a:lnSpc>
              <a:spcBef>
                <a:spcPts val="1019"/>
              </a:spcBef>
              <a:buFont typeface="Arial" panose="020B0604020202020204" pitchFamily="34" charset="0"/>
              <a:buChar char="•"/>
              <a:defRPr/>
            </a:pPr>
            <a:r>
              <a:rPr lang="en-US" altLang="en-US" dirty="0">
                <a:solidFill>
                  <a:prstClr val="black"/>
                </a:solidFill>
              </a:rPr>
              <a:t>Educate about opioids, OUD as a chronic disease, NAS, stigma, non withdrawal during pregnancy, trauma informed care</a:t>
            </a:r>
          </a:p>
          <a:p>
            <a:pPr marL="232943" indent="-232943">
              <a:lnSpc>
                <a:spcPct val="90000"/>
              </a:lnSpc>
              <a:spcBef>
                <a:spcPts val="1019"/>
              </a:spcBef>
              <a:buFont typeface="Arial" panose="020B0604020202020204" pitchFamily="34" charset="0"/>
              <a:buChar char="•"/>
              <a:defRPr/>
            </a:pPr>
            <a:r>
              <a:rPr lang="en-US" altLang="en-US" dirty="0">
                <a:solidFill>
                  <a:prstClr val="black"/>
                </a:solidFill>
              </a:rPr>
              <a:t>What can / should be done in the office setting:</a:t>
            </a:r>
          </a:p>
          <a:p>
            <a:pPr marL="698830" lvl="1" indent="-232943">
              <a:lnSpc>
                <a:spcPct val="90000"/>
              </a:lnSpc>
              <a:spcBef>
                <a:spcPts val="1019"/>
              </a:spcBef>
              <a:buFont typeface="Arial" panose="020B0604020202020204" pitchFamily="34" charset="0"/>
              <a:buChar char="•"/>
              <a:defRPr/>
            </a:pPr>
            <a:r>
              <a:rPr lang="en-US" altLang="en-US" dirty="0">
                <a:solidFill>
                  <a:prstClr val="black"/>
                </a:solidFill>
              </a:rPr>
              <a:t>Provide</a:t>
            </a:r>
            <a:r>
              <a:rPr lang="en-US" altLang="en-US" baseline="0" dirty="0">
                <a:solidFill>
                  <a:prstClr val="black"/>
                </a:solidFill>
              </a:rPr>
              <a:t> information about perinatal risks</a:t>
            </a:r>
          </a:p>
          <a:p>
            <a:pPr marL="698830" lvl="1" indent="-232943">
              <a:lnSpc>
                <a:spcPct val="90000"/>
              </a:lnSpc>
              <a:spcBef>
                <a:spcPts val="1019"/>
              </a:spcBef>
              <a:buFont typeface="Arial" panose="020B0604020202020204" pitchFamily="34" charset="0"/>
              <a:buChar char="•"/>
              <a:defRPr/>
            </a:pPr>
            <a:r>
              <a:rPr lang="en-US" altLang="en-US" baseline="0" dirty="0">
                <a:solidFill>
                  <a:prstClr val="black"/>
                </a:solidFill>
              </a:rPr>
              <a:t>Assess/address social risks </a:t>
            </a:r>
          </a:p>
          <a:p>
            <a:pPr marL="698830" lvl="1" indent="-232943">
              <a:lnSpc>
                <a:spcPct val="90000"/>
              </a:lnSpc>
              <a:spcBef>
                <a:spcPts val="1019"/>
              </a:spcBef>
              <a:buFont typeface="Arial" panose="020B0604020202020204" pitchFamily="34" charset="0"/>
              <a:buChar char="•"/>
              <a:defRPr/>
            </a:pPr>
            <a:r>
              <a:rPr lang="en-US" altLang="en-US" baseline="0" dirty="0">
                <a:solidFill>
                  <a:prstClr val="black"/>
                </a:solidFill>
              </a:rPr>
              <a:t>Close interval follow-up including motivational interviewing</a:t>
            </a: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45</a:t>
            </a:fld>
            <a:endParaRPr lang="en-US" dirty="0"/>
          </a:p>
        </p:txBody>
      </p:sp>
    </p:spTree>
    <p:extLst>
      <p:ext uri="{BB962C8B-B14F-4D97-AF65-F5344CB8AC3E}">
        <p14:creationId xmlns:p14="http://schemas.microsoft.com/office/powerpoint/2010/main" val="4183538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 </a:t>
            </a:r>
          </a:p>
          <a:p>
            <a:pPr defTabSz="931774">
              <a:defRPr/>
            </a:pPr>
            <a:r>
              <a:rPr lang="en-US" dirty="0"/>
              <a:t>"Research has shown that traumatic experiences are associated with both behavioral health and chronic physical health conditions, especially those traumatic events that occur during childhood. Substance use (such as smoking, excessive alcohol use, and taking drugs), mental health conditions (such as depression, anxiety, or PTSD), and other risky behaviors (such as self-injury and risky sexual encounters) have been linked with traumatic experiences. Because these behavioral health concerns can present challenges in relationships, careers, and other aspects of life, it is important to understand the nature and impact of trauma, and to explore healing." </a:t>
            </a:r>
            <a:r>
              <a:rPr lang="en-US" u="sng" dirty="0">
                <a:hlinkClick r:id="rId3"/>
              </a:rPr>
              <a:t>https://www.samhsa.gov/trauma-violence</a:t>
            </a:r>
            <a:r>
              <a:rPr lang="en-US" dirty="0"/>
              <a:t> </a:t>
            </a: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46</a:t>
            </a:fld>
            <a:endParaRPr lang="en-US" dirty="0"/>
          </a:p>
        </p:txBody>
      </p:sp>
    </p:spTree>
    <p:extLst>
      <p:ext uri="{BB962C8B-B14F-4D97-AF65-F5344CB8AC3E}">
        <p14:creationId xmlns:p14="http://schemas.microsoft.com/office/powerpoint/2010/main" val="3774881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Speaker</a:t>
            </a:r>
            <a:r>
              <a:rPr lang="en-US" baseline="0" dirty="0"/>
              <a:t> Notes:</a:t>
            </a:r>
            <a:br>
              <a:rPr lang="en-US" baseline="0" dirty="0"/>
            </a:br>
            <a:r>
              <a:rPr lang="en-US" baseline="0" dirty="0"/>
              <a:t>Refer to the ACOG District II OUD webpage for information on available/upcoming waiver training programs</a:t>
            </a:r>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47</a:t>
            </a:fld>
            <a:endParaRPr lang="en-US" dirty="0"/>
          </a:p>
        </p:txBody>
      </p:sp>
    </p:spTree>
    <p:extLst>
      <p:ext uri="{BB962C8B-B14F-4D97-AF65-F5344CB8AC3E}">
        <p14:creationId xmlns:p14="http://schemas.microsoft.com/office/powerpoint/2010/main" val="1938027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171450" indent="-171450">
              <a:buFont typeface="Arial" panose="020B0604020202020204" pitchFamily="34" charset="0"/>
              <a:buChar char="•"/>
            </a:pPr>
            <a:r>
              <a:rPr lang="en-US" dirty="0"/>
              <a:t>Methadone has significant pharmacokinetic interactions with many</a:t>
            </a:r>
            <a:r>
              <a:rPr lang="en-US" baseline="0" dirty="0"/>
              <a:t> other medications, such as anti-retroviral agents, and can prolong the QTc interval in a dose-related fashion, which should be considered before new medications are introduced. </a:t>
            </a:r>
          </a:p>
          <a:p>
            <a:pPr marL="171450" indent="-171450">
              <a:buFont typeface="Arial" panose="020B0604020202020204" pitchFamily="34" charset="0"/>
              <a:buChar char="•"/>
            </a:pPr>
            <a:r>
              <a:rPr lang="en-US" dirty="0"/>
              <a:t>Refer to the SAMHSA</a:t>
            </a:r>
            <a:r>
              <a:rPr lang="en-US" baseline="0" dirty="0"/>
              <a:t> pocket guide link for a </a:t>
            </a:r>
            <a:r>
              <a:rPr lang="en-US" sz="1200" kern="1200" dirty="0">
                <a:solidFill>
                  <a:schemeClr val="tx1"/>
                </a:solidFill>
                <a:effectLst/>
                <a:latin typeface="+mn-lt"/>
                <a:ea typeface="+mn-ea"/>
                <a:cs typeface="+mn-cs"/>
              </a:rPr>
              <a:t>comparison of</a:t>
            </a:r>
            <a:r>
              <a:rPr lang="en-US" sz="1200" kern="1200" baseline="0" dirty="0">
                <a:solidFill>
                  <a:schemeClr val="tx1"/>
                </a:solidFill>
                <a:effectLst/>
                <a:latin typeface="+mn-lt"/>
                <a:ea typeface="+mn-ea"/>
                <a:cs typeface="+mn-cs"/>
              </a:rPr>
              <a:t> methadone vs. buprenorphine and further details:</a:t>
            </a:r>
            <a:r>
              <a:rPr lang="en-US" baseline="0" dirty="0"/>
              <a:t> </a:t>
            </a:r>
            <a:r>
              <a:rPr lang="en-US" dirty="0"/>
              <a:t>https://store.samhsa.gov/shin/content/SMA16-4892PG/SMA16-4892PG.pdf</a:t>
            </a:r>
          </a:p>
        </p:txBody>
      </p:sp>
      <p:sp>
        <p:nvSpPr>
          <p:cNvPr id="4" name="Slide Number Placeholder 3"/>
          <p:cNvSpPr>
            <a:spLocks noGrp="1"/>
          </p:cNvSpPr>
          <p:nvPr>
            <p:ph type="sldNum" sz="quarter" idx="10"/>
          </p:nvPr>
        </p:nvSpPr>
        <p:spPr/>
        <p:txBody>
          <a:bodyPr/>
          <a:lstStyle/>
          <a:p>
            <a:fld id="{433D7F0A-DE71-47A0-9F08-49D245DB9818}" type="slidenum">
              <a:rPr lang="en-US" smtClean="0"/>
              <a:t>48</a:t>
            </a:fld>
            <a:endParaRPr lang="en-US" dirty="0"/>
          </a:p>
        </p:txBody>
      </p:sp>
    </p:spTree>
    <p:extLst>
      <p:ext uri="{BB962C8B-B14F-4D97-AF65-F5344CB8AC3E}">
        <p14:creationId xmlns:p14="http://schemas.microsoft.com/office/powerpoint/2010/main" val="1004961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a:t>
            </a:r>
          </a:p>
          <a:p>
            <a:pPr marL="174708" indent="-174708">
              <a:buFont typeface="Arial" panose="020B0604020202020204" pitchFamily="34" charset="0"/>
              <a:buChar char="•"/>
            </a:pPr>
            <a:r>
              <a:rPr lang="en-US" dirty="0"/>
              <a:t>A</a:t>
            </a:r>
            <a:r>
              <a:rPr lang="en-US" baseline="0" dirty="0"/>
              <a:t> shared decision making approach is essential</a:t>
            </a:r>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50</a:t>
            </a:fld>
            <a:endParaRPr lang="en-US" dirty="0"/>
          </a:p>
        </p:txBody>
      </p:sp>
    </p:spTree>
    <p:extLst>
      <p:ext uri="{BB962C8B-B14F-4D97-AF65-F5344CB8AC3E}">
        <p14:creationId xmlns:p14="http://schemas.microsoft.com/office/powerpoint/2010/main" val="3317316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eaLnBrk="0" fontAlgn="base" hangingPunct="0">
              <a:lnSpc>
                <a:spcPct val="107000"/>
              </a:lnSpc>
              <a:spcBef>
                <a:spcPct val="0"/>
              </a:spcBef>
              <a:spcAft>
                <a:spcPct val="0"/>
              </a:spcAft>
              <a:buSzPts val="1000"/>
              <a:defRPr/>
            </a:pPr>
            <a:r>
              <a:rPr lang="en-US" altLang="en-US"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Speaker Notes: </a:t>
            </a:r>
          </a:p>
          <a:p>
            <a:pPr marL="174708" indent="-174708" eaLnBrk="0" fontAlgn="base" hangingPunct="0">
              <a:lnSpc>
                <a:spcPct val="107000"/>
              </a:lnSpc>
              <a:spcBef>
                <a:spcPct val="0"/>
              </a:spcBef>
              <a:spcAft>
                <a:spcPct val="0"/>
              </a:spcAft>
              <a:buSzPts val="1000"/>
              <a:buFont typeface="Arial" panose="020B0604020202020204" pitchFamily="34" charset="0"/>
              <a:buChar char="•"/>
              <a:defRPr/>
            </a:pPr>
            <a:r>
              <a:rPr lang="en-US" altLang="en-US"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Broome County providers have access to the Baby Basics program for mothers with OUD using community health workers to  ensure peer support. </a:t>
            </a:r>
          </a:p>
          <a:p>
            <a:pPr marL="640594" lvl="1" indent="-174708" eaLnBrk="0" fontAlgn="base" hangingPunct="0">
              <a:lnSpc>
                <a:spcPct val="107000"/>
              </a:lnSpc>
              <a:spcBef>
                <a:spcPct val="0"/>
              </a:spcBef>
              <a:spcAft>
                <a:spcPct val="0"/>
              </a:spcAft>
              <a:buSzPts val="1000"/>
              <a:buFont typeface="Arial" panose="020B0604020202020204" pitchFamily="34" charset="0"/>
              <a:buChar char="•"/>
              <a:defRPr/>
            </a:pPr>
            <a:r>
              <a:rPr lang="en-US" altLang="en-US" dirty="0">
                <a:solidFill>
                  <a:srgbClr val="FF0000"/>
                </a:solidFill>
                <a:latin typeface="Trebuchet MS" panose="020B0603020202020204" pitchFamily="34" charset="0"/>
                <a:ea typeface="Calibri" panose="020F0502020204030204" pitchFamily="34" charset="0"/>
                <a:cs typeface="Times New Roman" panose="02020603050405020304" pitchFamily="18" charset="0"/>
              </a:rPr>
              <a:t>The program provides </a:t>
            </a:r>
            <a:r>
              <a:rPr lang="en-US" sz="1100" dirty="0"/>
              <a:t>underserved families prenatal materials that are comprehensive and easy to read, but also serve as a catalyst for learning and family literacy. The program also empowers, engages and educates underserved parents so that they become effective users of the healthcare system and can advocate for themselves and their families and build community initiatives so families receive integrated, coordinated prenatal and parenting messages</a:t>
            </a:r>
          </a:p>
          <a:p>
            <a:pPr defTabSz="931774" eaLnBrk="0" fontAlgn="base" hangingPunct="0">
              <a:spcBef>
                <a:spcPct val="30000"/>
              </a:spcBef>
              <a:spcAft>
                <a:spcPct val="0"/>
              </a:spcAft>
              <a:defRPr/>
            </a:pPr>
            <a:endParaRPr lang="en-US" dirty="0">
              <a:solidFill>
                <a:prstClr val="black"/>
              </a:solidFill>
              <a:latin typeface="Trebuchet MS" panose="020B0603020202020204" pitchFamily="34" charset="0"/>
              <a:ea typeface="Calibri" panose="020F0502020204030204" pitchFamily="34" charset="0"/>
              <a:cs typeface="Times New Roman" panose="02020603050405020304" pitchFamily="18" charset="0"/>
            </a:endParaRPr>
          </a:p>
          <a:p>
            <a:pPr defTabSz="931774" eaLnBrk="0" fontAlgn="base" hangingPunct="0">
              <a:spcBef>
                <a:spcPct val="30000"/>
              </a:spcBef>
              <a:spcAft>
                <a:spcPct val="0"/>
              </a:spcAft>
              <a:defRPr/>
            </a:pPr>
            <a:r>
              <a:rPr lang="en-US"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 https://ncsacw.samhsa.gov/files/Collaborative_Approach_508.pdf</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52</a:t>
            </a:fld>
            <a:endParaRPr lang="en-US" dirty="0"/>
          </a:p>
        </p:txBody>
      </p:sp>
    </p:spTree>
    <p:extLst>
      <p:ext uri="{BB962C8B-B14F-4D97-AF65-F5344CB8AC3E}">
        <p14:creationId xmlns:p14="http://schemas.microsoft.com/office/powerpoint/2010/main" val="11846415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53</a:t>
            </a:fld>
            <a:endParaRPr lang="en-US" dirty="0"/>
          </a:p>
        </p:txBody>
      </p:sp>
    </p:spTree>
    <p:extLst>
      <p:ext uri="{BB962C8B-B14F-4D97-AF65-F5344CB8AC3E}">
        <p14:creationId xmlns:p14="http://schemas.microsoft.com/office/powerpoint/2010/main" val="3269793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a:t>
            </a:r>
          </a:p>
          <a:p>
            <a:pPr marL="174708" indent="-174708">
              <a:buFont typeface="Arial" panose="020B0604020202020204" pitchFamily="34" charset="0"/>
              <a:buChar char="•"/>
            </a:pPr>
            <a:r>
              <a:rPr lang="en-US" dirty="0"/>
              <a:t>This next</a:t>
            </a:r>
            <a:r>
              <a:rPr lang="en-US" baseline="0" dirty="0"/>
              <a:t> section will address the various key words noted on the slide related to </a:t>
            </a:r>
            <a:r>
              <a:rPr lang="en-US" dirty="0"/>
              <a:t>screening in which all pregnant women should be screened at entry to maternity care, with mechanisms in place to ensure that those who screen positive receive follow up assessments, intervention, and linkages to treatment services. </a:t>
            </a:r>
          </a:p>
        </p:txBody>
      </p:sp>
      <p:sp>
        <p:nvSpPr>
          <p:cNvPr id="4" name="Slide Number Placeholder 3"/>
          <p:cNvSpPr>
            <a:spLocks noGrp="1"/>
          </p:cNvSpPr>
          <p:nvPr>
            <p:ph type="sldNum" sz="quarter" idx="10"/>
          </p:nvPr>
        </p:nvSpPr>
        <p:spPr/>
        <p:txBody>
          <a:bodyPr/>
          <a:lstStyle/>
          <a:p>
            <a:fld id="{433D7F0A-DE71-47A0-9F08-49D245DB9818}" type="slidenum">
              <a:rPr lang="en-US" smtClean="0"/>
              <a:t>54</a:t>
            </a:fld>
            <a:endParaRPr lang="en-US" dirty="0"/>
          </a:p>
        </p:txBody>
      </p:sp>
    </p:spTree>
    <p:extLst>
      <p:ext uri="{BB962C8B-B14F-4D97-AF65-F5344CB8AC3E}">
        <p14:creationId xmlns:p14="http://schemas.microsoft.com/office/powerpoint/2010/main" val="2907903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SBIRT</a:t>
            </a:r>
            <a:r>
              <a:rPr lang="en-US" baseline="0" dirty="0" smtClean="0"/>
              <a:t> is endorsed by the American College of Obstetricians and gynecologists.   Our treatment of perinatal substance use disorders  should reflect the recognition of SUD as a chronic disease process.</a:t>
            </a:r>
            <a:endParaRPr lang="en-US" dirty="0" smtClean="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59</a:t>
            </a:fld>
            <a:endParaRPr lang="en-US" dirty="0"/>
          </a:p>
        </p:txBody>
      </p:sp>
    </p:spTree>
    <p:extLst>
      <p:ext uri="{BB962C8B-B14F-4D97-AF65-F5344CB8AC3E}">
        <p14:creationId xmlns:p14="http://schemas.microsoft.com/office/powerpoint/2010/main" val="330864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Trebuchet MS" panose="020B0603020202020204" pitchFamily="34" charset="0"/>
              </a:rPr>
              <a:t>Speaker notes:</a:t>
            </a:r>
          </a:p>
          <a:p>
            <a:pPr marL="174708" indent="-174708">
              <a:buFont typeface="Arial" panose="020B0604020202020204" pitchFamily="34" charset="0"/>
              <a:buChar char="•"/>
            </a:pPr>
            <a:r>
              <a:rPr lang="en-US" altLang="en-US" dirty="0">
                <a:latin typeface="Trebuchet MS" panose="020B0603020202020204" pitchFamily="34" charset="0"/>
              </a:rPr>
              <a:t>Relapse rates for drug-addicted patients are compared with those suffering from diabetes, HTN, and asthma. Relapse is common and similar across these illnesses (as is adherence to medication). Thus, drug addiction should be treated like any other chronic illness, with relapse serving as a trigger for renewed intervention – JAMA 284: 1689-1695, 2000.</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2F385D3C-04D9-4443-9BAD-8405E564A601}" type="slidenum">
              <a:rPr lang="en-US" altLang="en-US" smtClean="0"/>
              <a:pPr/>
              <a:t>6</a:t>
            </a:fld>
            <a:endParaRPr lang="en-US" altLang="en-US" dirty="0"/>
          </a:p>
        </p:txBody>
      </p:sp>
    </p:spTree>
    <p:extLst>
      <p:ext uri="{BB962C8B-B14F-4D97-AF65-F5344CB8AC3E}">
        <p14:creationId xmlns:p14="http://schemas.microsoft.com/office/powerpoint/2010/main" val="146246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paper screening process involves two steps:</a:t>
            </a:r>
            <a:r>
              <a:rPr lang="en-US" baseline="0" dirty="0" smtClean="0"/>
              <a:t> a pre-screen and a follow up.  The pre-screen consists of 4 questions:  3 about past use of alcohol, and1 about past year use of drugs.  Follow up includes filling out an additional form (or forms):  one for risky alcohol use, the other for drug use. </a:t>
            </a:r>
            <a:endParaRPr lang="en-US" dirty="0" smtClean="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60</a:t>
            </a:fld>
            <a:endParaRPr lang="en-US" dirty="0"/>
          </a:p>
        </p:txBody>
      </p:sp>
    </p:spTree>
    <p:extLst>
      <p:ext uri="{BB962C8B-B14F-4D97-AF65-F5344CB8AC3E}">
        <p14:creationId xmlns:p14="http://schemas.microsoft.com/office/powerpoint/2010/main" val="3614779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paper screening process involves two steps:</a:t>
            </a:r>
            <a:r>
              <a:rPr lang="en-US" baseline="0" dirty="0" smtClean="0"/>
              <a:t> a pre-screen and a follow up.  The pre-screen consists of 4 questions:  3 about past use of alcohol, and1 about past year use of drugs.  Follow up includes filling out an additional form (or forms):  one for risky alcohol use, the other for drug use. </a:t>
            </a:r>
            <a:endParaRPr lang="en-US" dirty="0" smtClean="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62</a:t>
            </a:fld>
            <a:endParaRPr lang="en-US" dirty="0"/>
          </a:p>
        </p:txBody>
      </p:sp>
    </p:spTree>
    <p:extLst>
      <p:ext uri="{BB962C8B-B14F-4D97-AF65-F5344CB8AC3E}">
        <p14:creationId xmlns:p14="http://schemas.microsoft.com/office/powerpoint/2010/main" val="387174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a:t>
            </a:r>
            <a:r>
              <a:rPr lang="en-US" baseline="0" dirty="0"/>
              <a:t> notes:</a:t>
            </a:r>
          </a:p>
          <a:p>
            <a:pPr marL="174708" indent="-174708" defTabSz="931774" eaLnBrk="0" fontAlgn="base" hangingPunct="0">
              <a:spcBef>
                <a:spcPct val="30000"/>
              </a:spcBef>
              <a:spcAft>
                <a:spcPct val="0"/>
              </a:spcAft>
              <a:buFont typeface="Arial" panose="020B0604020202020204" pitchFamily="34" charset="0"/>
              <a:buChar char="•"/>
              <a:defRPr/>
            </a:pPr>
            <a:r>
              <a:rPr lang="en-US" dirty="0"/>
              <a:t>Principles of motivational interviewing include using an empathetic counseling style, asking open-ended questions, developing rapport and trust, expressing empathy, and rolling with resistance. Motivational interviewing must be nonjudgmental and works best if the patient adopts the motivation and develops a plan to change her behavior.</a:t>
            </a:r>
          </a:p>
          <a:p>
            <a:pPr marL="174708" indent="-174708">
              <a:buFont typeface="Arial" panose="020B0604020202020204" pitchFamily="34" charset="0"/>
              <a:buChar char="•"/>
            </a:pPr>
            <a:r>
              <a:rPr lang="en-US" baseline="0" dirty="0"/>
              <a:t>The brief intervention can be followed with an oral or written “contract” in which the patient states what she plans on doing to reach readiness, abstinence, or interim goals toward eliminating substance use and the provider arranges for follow up visits. </a:t>
            </a:r>
          </a:p>
          <a:p>
            <a:pPr marL="174708" indent="-174708">
              <a:buFont typeface="Arial" panose="020B0604020202020204" pitchFamily="34" charset="0"/>
              <a:buChar char="•"/>
            </a:pPr>
            <a:r>
              <a:rPr lang="en-US" baseline="0" dirty="0"/>
              <a:t>For those patients who are unable to make any behavioral change or use increases during pregnancy, referral for specialized addiction treatment should be made.</a:t>
            </a:r>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67</a:t>
            </a:fld>
            <a:endParaRPr lang="en-US" dirty="0"/>
          </a:p>
        </p:txBody>
      </p:sp>
    </p:spTree>
    <p:extLst>
      <p:ext uri="{BB962C8B-B14F-4D97-AF65-F5344CB8AC3E}">
        <p14:creationId xmlns:p14="http://schemas.microsoft.com/office/powerpoint/2010/main" val="4067494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fontAlgn="base">
              <a:lnSpc>
                <a:spcPct val="107000"/>
              </a:lnSpc>
              <a:spcBef>
                <a:spcPct val="0"/>
              </a:spcBef>
              <a:spcAft>
                <a:spcPts val="815"/>
              </a:spcAft>
            </a:pPr>
            <a:r>
              <a:rPr lang="en-US" altLang="en-US" sz="1800" dirty="0">
                <a:solidFill>
                  <a:prstClr val="black"/>
                </a:solidFill>
                <a:ea typeface="Calibri" panose="020F0502020204030204" pitchFamily="34" charset="0"/>
                <a:cs typeface="Times New Roman" panose="02020603050405020304" pitchFamily="18" charset="0"/>
              </a:rPr>
              <a:t>Speaker Notes:</a:t>
            </a:r>
          </a:p>
          <a:p>
            <a:pPr marL="174708" indent="-174708" fontAlgn="base">
              <a:lnSpc>
                <a:spcPct val="107000"/>
              </a:lnSpc>
              <a:spcBef>
                <a:spcPct val="0"/>
              </a:spcBef>
              <a:spcAft>
                <a:spcPts val="815"/>
              </a:spcAft>
              <a:buFont typeface="Arial" panose="020B0604020202020204" pitchFamily="34" charset="0"/>
              <a:buChar char="•"/>
            </a:pPr>
            <a:r>
              <a:rPr lang="en-US" i="1" dirty="0">
                <a:effectLst/>
              </a:rPr>
              <a:t>Effective alternatives pain medications should be easily accessible consult with hospital pharmacy if needed</a:t>
            </a:r>
            <a:endParaRPr lang="en-US" i="0" dirty="0">
              <a:effectLst/>
            </a:endParaRPr>
          </a:p>
        </p:txBody>
      </p:sp>
      <p:sp>
        <p:nvSpPr>
          <p:cNvPr id="4" name="Slide Number Placeholder 3"/>
          <p:cNvSpPr>
            <a:spLocks noGrp="1"/>
          </p:cNvSpPr>
          <p:nvPr>
            <p:ph type="sldNum" sz="quarter" idx="10"/>
          </p:nvPr>
        </p:nvSpPr>
        <p:spPr/>
        <p:txBody>
          <a:bodyPr/>
          <a:lstStyle/>
          <a:p>
            <a:fld id="{433D7F0A-DE71-47A0-9F08-49D245DB9818}" type="slidenum">
              <a:rPr lang="en-US" smtClean="0"/>
              <a:t>74</a:t>
            </a:fld>
            <a:endParaRPr lang="en-US" dirty="0"/>
          </a:p>
        </p:txBody>
      </p:sp>
    </p:spTree>
    <p:extLst>
      <p:ext uri="{BB962C8B-B14F-4D97-AF65-F5344CB8AC3E}">
        <p14:creationId xmlns:p14="http://schemas.microsoft.com/office/powerpoint/2010/main" val="331678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lvl="0"/>
            <a:r>
              <a:rPr lang="en-US" dirty="0"/>
              <a:t>Speaker Notes: </a:t>
            </a:r>
          </a:p>
          <a:p>
            <a:pPr marL="174708" indent="-174708">
              <a:buFont typeface="Arial" panose="020B0604020202020204" pitchFamily="34" charset="0"/>
              <a:buChar char="•"/>
            </a:pPr>
            <a:r>
              <a:rPr lang="en-US" dirty="0"/>
              <a:t>Verify dose/frequency and do not change unless medically necessary (if in treatment)</a:t>
            </a:r>
          </a:p>
          <a:p>
            <a:pPr marL="174708" indent="-174708">
              <a:buFont typeface="Arial" panose="020B0604020202020204" pitchFamily="34" charset="0"/>
              <a:buChar char="•"/>
            </a:pPr>
            <a:r>
              <a:rPr lang="en-US" dirty="0"/>
              <a:t>Pain management/medical care appropriate to the complaint without bias for the patient’s hx of OUD/pregnancy</a:t>
            </a:r>
          </a:p>
          <a:p>
            <a:pPr marL="174708" indent="-174708">
              <a:buFont typeface="Arial" panose="020B0604020202020204" pitchFamily="34" charset="0"/>
              <a:buChar char="•"/>
            </a:pPr>
            <a:r>
              <a:rPr lang="en-US" dirty="0"/>
              <a:t>Assess for prenatal care.  Refer to/or update OB provider.</a:t>
            </a:r>
          </a:p>
          <a:p>
            <a:pPr marL="174708" indent="-174708">
              <a:buFont typeface="Arial" panose="020B0604020202020204" pitchFamily="34" charset="0"/>
              <a:buChar char="•"/>
            </a:pPr>
            <a:r>
              <a:rPr lang="en-US" dirty="0"/>
              <a:t>Assess for engagement in treatment and refer to/or update treatment provider</a:t>
            </a:r>
          </a:p>
          <a:p>
            <a:pPr marL="174708" indent="-174708">
              <a:buFont typeface="Arial" panose="020B0604020202020204" pitchFamily="34" charset="0"/>
              <a:buChar char="•"/>
            </a:pPr>
            <a:endParaRPr lang="en-US" dirty="0"/>
          </a:p>
          <a:p>
            <a:pPr marL="174708" indent="-174708" defTabSz="931774">
              <a:buFont typeface="Arial" panose="020B0604020202020204" pitchFamily="34" charset="0"/>
              <a:buChar char="•"/>
              <a:defRPr/>
            </a:pPr>
            <a:r>
              <a:rPr lang="en-US" altLang="en-US" b="1" dirty="0">
                <a:solidFill>
                  <a:prstClr val="black"/>
                </a:solidFill>
                <a:ea typeface="Calibri" panose="020F0502020204030204" pitchFamily="34" charset="0"/>
                <a:cs typeface="Times New Roman" panose="02020603050405020304" pitchFamily="18" charset="0"/>
              </a:rPr>
              <a:t>Develop pain control protocols that account for increased pain sensitivity and avoidance of mixed agonist-antagonist opioid analgesics.</a:t>
            </a:r>
            <a:endParaRPr lang="en-US" altLang="en-US" sz="1100" b="1" dirty="0">
              <a:solidFill>
                <a:prstClr val="black"/>
              </a:solidFill>
              <a:ea typeface="Calibri" panose="020F0502020204030204" pitchFamily="34" charset="0"/>
              <a:cs typeface="Times New Roman" panose="02020603050405020304" pitchFamily="18" charset="0"/>
            </a:endParaRPr>
          </a:p>
          <a:p>
            <a:pPr marL="291179" indent="-291179" fontAlgn="base">
              <a:lnSpc>
                <a:spcPct val="107000"/>
              </a:lnSpc>
              <a:spcBef>
                <a:spcPct val="0"/>
              </a:spcBef>
              <a:spcAft>
                <a:spcPts val="815"/>
              </a:spcAft>
              <a:buFont typeface="Arial" panose="020B0604020202020204" pitchFamily="34" charset="0"/>
              <a:buChar char="•"/>
            </a:pPr>
            <a:r>
              <a:rPr lang="en-US" altLang="en-US" sz="1800" dirty="0">
                <a:solidFill>
                  <a:prstClr val="black"/>
                </a:solidFill>
                <a:ea typeface="Calibri" panose="020F0502020204030204" pitchFamily="34" charset="0"/>
                <a:cs typeface="Times New Roman" panose="02020603050405020304" pitchFamily="18" charset="0"/>
              </a:rPr>
              <a:t>Educate providers on strategies to avoid or minimize the use of opioids for pain management, highlighting alternative pain therapies such as nonpharmacological (eg, exercise, physical therapy, behavioral approaches), and non-opioid pharmacologic treatments.</a:t>
            </a:r>
          </a:p>
          <a:p>
            <a:pPr marL="291179" indent="-291179" fontAlgn="base">
              <a:lnSpc>
                <a:spcPct val="107000"/>
              </a:lnSpc>
              <a:spcBef>
                <a:spcPct val="0"/>
              </a:spcBef>
              <a:spcAft>
                <a:spcPts val="815"/>
              </a:spcAft>
              <a:buFont typeface="Arial" panose="020B0604020202020204" pitchFamily="34" charset="0"/>
              <a:buChar char="•"/>
            </a:pPr>
            <a:r>
              <a:rPr lang="en-US" altLang="en-US" sz="1800" dirty="0">
                <a:solidFill>
                  <a:prstClr val="black"/>
                </a:solidFill>
                <a:ea typeface="Calibri" panose="020F0502020204030204" pitchFamily="34" charset="0"/>
                <a:cs typeface="Times New Roman" panose="02020603050405020304" pitchFamily="18" charset="0"/>
              </a:rPr>
              <a:t>Ensure awareness of dosage needs throughout the phases of pregnancy including addressing pain medication with patients and appropriate hospital staff at delivery.</a:t>
            </a:r>
          </a:p>
          <a:p>
            <a:pPr marL="640594" lvl="1" indent="-174708" fontAlgn="base">
              <a:lnSpc>
                <a:spcPct val="107000"/>
              </a:lnSpc>
              <a:spcBef>
                <a:spcPct val="0"/>
              </a:spcBef>
              <a:spcAft>
                <a:spcPts val="815"/>
              </a:spcAft>
              <a:buFont typeface="Arial" panose="020B0604020202020204" pitchFamily="34" charset="0"/>
              <a:buChar char="•"/>
            </a:pPr>
            <a:r>
              <a:rPr lang="en-US" altLang="en-US" dirty="0">
                <a:solidFill>
                  <a:prstClr val="black"/>
                </a:solidFill>
                <a:latin typeface="+mn-lt"/>
                <a:ea typeface="Calibri" panose="020F0502020204030204" pitchFamily="34" charset="0"/>
                <a:cs typeface="Times New Roman" panose="02020603050405020304" pitchFamily="18" charset="0"/>
              </a:rPr>
              <a:t>- If the patient is in long labor, she may need to use her maintenance therapy medications during labor.</a:t>
            </a:r>
          </a:p>
          <a:p>
            <a:pPr marL="291179" indent="-291179" fontAlgn="base">
              <a:lnSpc>
                <a:spcPct val="107000"/>
              </a:lnSpc>
              <a:spcBef>
                <a:spcPct val="0"/>
              </a:spcBef>
              <a:spcAft>
                <a:spcPts val="815"/>
              </a:spcAft>
              <a:buFont typeface="Arial" panose="020B0604020202020204" pitchFamily="34" charset="0"/>
              <a:buChar char="•"/>
            </a:pPr>
            <a:r>
              <a:rPr lang="en-US" altLang="en-US" sz="1800" dirty="0">
                <a:solidFill>
                  <a:prstClr val="black"/>
                </a:solidFill>
                <a:ea typeface="Calibri" panose="020F0502020204030204" pitchFamily="34" charset="0"/>
                <a:cs typeface="Times New Roman" panose="02020603050405020304" pitchFamily="18" charset="0"/>
              </a:rPr>
              <a:t>Ensure appropriate use of opioids for postpartum and short-term pain use.</a:t>
            </a:r>
          </a:p>
          <a:p>
            <a:pPr marL="291179" indent="-291179" fontAlgn="base">
              <a:lnSpc>
                <a:spcPct val="107000"/>
              </a:lnSpc>
              <a:spcBef>
                <a:spcPct val="0"/>
              </a:spcBef>
              <a:spcAft>
                <a:spcPts val="815"/>
              </a:spcAft>
              <a:buFont typeface="Arial" panose="020B0604020202020204" pitchFamily="34" charset="0"/>
              <a:buChar char="•"/>
            </a:pPr>
            <a:r>
              <a:rPr lang="en-US" altLang="en-US" sz="1800" dirty="0">
                <a:solidFill>
                  <a:prstClr val="black"/>
                </a:solidFill>
                <a:ea typeface="Calibri" panose="020F0502020204030204" pitchFamily="34" charset="0"/>
                <a:cs typeface="Times New Roman" panose="02020603050405020304" pitchFamily="18" charset="0"/>
              </a:rPr>
              <a:t>Share ‘Withdrawal” order set for pregnancy patients (include anesthesia, pharmacy, OBs, and neonatologists/pediatricians) </a:t>
            </a:r>
            <a:r>
              <a:rPr lang="en-US" altLang="en-US" sz="1800" dirty="0">
                <a:ea typeface="Calibri" panose="020F0502020204030204" pitchFamily="34" charset="0"/>
                <a:cs typeface="Times New Roman" panose="02020603050405020304" pitchFamily="18" charset="0"/>
              </a:rPr>
              <a:t>(see slide x for sample order set)</a:t>
            </a:r>
            <a:endParaRPr lang="en-US" altLang="en-US" sz="1800" dirty="0">
              <a:solidFill>
                <a:prstClr val="black"/>
              </a:solidFill>
              <a:ea typeface="Calibri" panose="020F0502020204030204" pitchFamily="34" charset="0"/>
              <a:cs typeface="Times New Roman" panose="02020603050405020304" pitchFamily="18" charset="0"/>
            </a:endParaRPr>
          </a:p>
          <a:p>
            <a:pPr defTabSz="931774">
              <a:defRPr/>
            </a:pPr>
            <a:endParaRPr lang="en-US" altLang="en-US" sz="1100" b="1" dirty="0">
              <a:solidFill>
                <a:prstClr val="black"/>
              </a:solidFill>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75</a:t>
            </a:fld>
            <a:endParaRPr lang="en-US" dirty="0"/>
          </a:p>
        </p:txBody>
      </p:sp>
    </p:spTree>
    <p:extLst>
      <p:ext uri="{BB962C8B-B14F-4D97-AF65-F5344CB8AC3E}">
        <p14:creationId xmlns:p14="http://schemas.microsoft.com/office/powerpoint/2010/main" val="1359921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76</a:t>
            </a:fld>
            <a:endParaRPr lang="en-US" dirty="0"/>
          </a:p>
        </p:txBody>
      </p:sp>
    </p:spTree>
    <p:extLst>
      <p:ext uri="{BB962C8B-B14F-4D97-AF65-F5344CB8AC3E}">
        <p14:creationId xmlns:p14="http://schemas.microsoft.com/office/powerpoint/2010/main" val="2723984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a:t>
            </a:r>
            <a:r>
              <a:rPr lang="en-US" baseline="0" dirty="0"/>
              <a:t> notes: </a:t>
            </a:r>
            <a:endParaRPr lang="en-US" dirty="0"/>
          </a:p>
          <a:p>
            <a:pPr marL="171450" indent="-171450">
              <a:buFont typeface="Arial" panose="020B0604020202020204" pitchFamily="34" charset="0"/>
              <a:buChar char="•"/>
            </a:pPr>
            <a:r>
              <a:rPr lang="en-US" dirty="0"/>
              <a:t>Goal- subjective pain relief without excessive side effects</a:t>
            </a:r>
          </a:p>
          <a:p>
            <a:pPr marL="628650" lvl="1" indent="-171450">
              <a:buFont typeface="Arial" panose="020B0604020202020204" pitchFamily="34" charset="0"/>
              <a:buChar char="•"/>
            </a:pPr>
            <a:r>
              <a:rPr lang="en-US" dirty="0"/>
              <a:t>Under treatment is common</a:t>
            </a:r>
          </a:p>
          <a:p>
            <a:pPr marL="628650" lvl="1" indent="-171450">
              <a:buFont typeface="Arial" panose="020B0604020202020204" pitchFamily="34" charset="0"/>
              <a:buChar char="•"/>
            </a:pPr>
            <a:r>
              <a:rPr lang="en-US" dirty="0"/>
              <a:t>Patients should be monitored closely for CNS or respiratory depression</a:t>
            </a: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77</a:t>
            </a:fld>
            <a:endParaRPr lang="en-US" dirty="0"/>
          </a:p>
        </p:txBody>
      </p:sp>
    </p:spTree>
    <p:extLst>
      <p:ext uri="{BB962C8B-B14F-4D97-AF65-F5344CB8AC3E}">
        <p14:creationId xmlns:p14="http://schemas.microsoft.com/office/powerpoint/2010/main" val="3246504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a:t>
            </a:r>
            <a:r>
              <a:rPr lang="en-US" baseline="0" dirty="0"/>
              <a:t>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Primarily for patients unable to withdraw completely from low doses of opioids or when there is a delay in getting care at a substance abuse treatment center</a:t>
            </a:r>
            <a:r>
              <a:rPr lang="en-US" sz="11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Not intended to be a comprehensive resource or address emergency management</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Alpha-2 agonists binds to K</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channel receptors shared by opioids and decreases sympathetic outflow. Benzodiazepines bind to GABA-A receptor which reduces catecholamine release and in turn, decreases agitation, insomnia, muscle aches, craving. </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Opioids are best for natural interruption in opioid use and should be used cautiously in antagonist induced withdrawal.  Opioids only be prescribed for management of opioid addiction by licensed providers but are a reasonable option when there is a valid medical indication (e.g. sickle cell pain).  </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pPr>
            <a:r>
              <a:rPr lang="en-US" baseline="0" dirty="0"/>
              <a:t>More information regarding protocols and medications to symptomatic management will be provided in a future provider education bundle. </a:t>
            </a:r>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78</a:t>
            </a:fld>
            <a:endParaRPr lang="en-US" dirty="0"/>
          </a:p>
        </p:txBody>
      </p:sp>
    </p:spTree>
    <p:extLst>
      <p:ext uri="{BB962C8B-B14F-4D97-AF65-F5344CB8AC3E}">
        <p14:creationId xmlns:p14="http://schemas.microsoft.com/office/powerpoint/2010/main" val="1517800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altLang="en-US"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Speaker Notes:</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a:solidFill>
                  <a:prstClr val="black"/>
                </a:solidFill>
                <a:latin typeface="Trebuchet MS" panose="020B0603020202020204" pitchFamily="34" charset="0"/>
                <a:ea typeface="Calibri" panose="020F0502020204030204" pitchFamily="34" charset="0"/>
                <a:cs typeface="Times New Roman" panose="02020603050405020304" pitchFamily="18" charset="0"/>
              </a:rPr>
              <a:t>Investigate partnerships with other providers (eg, social work, addiction treatment, behavioral health) and state public health agencies to assist in bundle implementation. </a:t>
            </a:r>
            <a:endParaRPr lang="en-US" altLang="en-US" b="0" dirty="0">
              <a:solidFill>
                <a:prstClr val="black"/>
              </a:solidFill>
              <a:latin typeface="Trebuchet MS" panose="020B060302020202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79</a:t>
            </a:fld>
            <a:endParaRPr lang="en-US" dirty="0"/>
          </a:p>
        </p:txBody>
      </p:sp>
    </p:spTree>
    <p:extLst>
      <p:ext uri="{BB962C8B-B14F-4D97-AF65-F5344CB8AC3E}">
        <p14:creationId xmlns:p14="http://schemas.microsoft.com/office/powerpoint/2010/main" val="2585929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81</a:t>
            </a:fld>
            <a:endParaRPr lang="en-US" dirty="0"/>
          </a:p>
        </p:txBody>
      </p:sp>
    </p:spTree>
    <p:extLst>
      <p:ext uri="{BB962C8B-B14F-4D97-AF65-F5344CB8AC3E}">
        <p14:creationId xmlns:p14="http://schemas.microsoft.com/office/powerpoint/2010/main" val="1633965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eaLnBrk="1" hangingPunct="1">
              <a:spcBef>
                <a:spcPct val="0"/>
              </a:spcBef>
            </a:pPr>
            <a:r>
              <a:rPr lang="en-US" altLang="en-US" dirty="0">
                <a:solidFill>
                  <a:srgbClr val="000000"/>
                </a:solidFill>
              </a:rPr>
              <a:t>Speaker Notes:</a:t>
            </a:r>
            <a:endParaRPr lang="en-US" altLang="en-US" dirty="0"/>
          </a:p>
          <a:p>
            <a:pPr marL="174708" indent="-174708" defTabSz="931774" fontAlgn="base">
              <a:lnSpc>
                <a:spcPct val="107000"/>
              </a:lnSpc>
              <a:spcBef>
                <a:spcPct val="0"/>
              </a:spcBef>
              <a:spcAft>
                <a:spcPts val="815"/>
              </a:spcAft>
              <a:buFont typeface="Arial" panose="020B0604020202020204" pitchFamily="34" charset="0"/>
              <a:buChar char="•"/>
              <a:defRPr/>
            </a:pPr>
            <a:r>
              <a:rPr lang="en-US" altLang="en-US" dirty="0">
                <a:solidFill>
                  <a:srgbClr val="000000"/>
                </a:solidFill>
                <a:latin typeface="Trebuchet MS" panose="020B0603020202020204" pitchFamily="34" charset="0"/>
                <a:cs typeface="Times New Roman" panose="02020603050405020304" pitchFamily="18" charset="0"/>
              </a:rPr>
              <a:t>Symptoms of opioid use disorders include strong desire for opioids, inability to control or reduce use, continued use despite interference with major obligations or social functioning, use of larger amounts over time, development of tolerance, spending a great deal of time to obtain and use opioids, and withdrawal symptoms that occur after stopping or reducing use, such as negative mood, nausea or vomiting, muscle aches, diarrhea, fever, and insomnia.</a:t>
            </a:r>
            <a:endParaRPr lang="en-US" altLang="en-US" dirty="0">
              <a:solidFill>
                <a:srgbClr val="000000"/>
              </a:solidFill>
              <a:latin typeface="Trebuchet MS" panose="020B0603020202020204" pitchFamily="34" charset="0"/>
              <a:ea typeface="Calibri" panose="020F0502020204030204" pitchFamily="34" charset="0"/>
              <a:cs typeface="Calibri" panose="020F0502020204030204" pitchFamily="34" charset="0"/>
            </a:endParaRPr>
          </a:p>
          <a:p>
            <a:pPr marL="174708" indent="-174708">
              <a:lnSpc>
                <a:spcPct val="107000"/>
              </a:lnSpc>
              <a:spcBef>
                <a:spcPct val="0"/>
              </a:spcBef>
              <a:spcAft>
                <a:spcPts val="815"/>
              </a:spcAft>
              <a:buFont typeface="Arial" panose="020B0604020202020204" pitchFamily="34" charset="0"/>
              <a:buChar char="•"/>
              <a:defRPr/>
            </a:pPr>
            <a:r>
              <a:rPr lang="en-US" altLang="en-US" dirty="0">
                <a:latin typeface="Trebuchet MS" panose="020B0603020202020204" pitchFamily="34" charset="0"/>
                <a:ea typeface="Calibri" panose="020F0502020204030204" pitchFamily="34" charset="0"/>
                <a:cs typeface="Times New Roman" panose="02020603050405020304" pitchFamily="18" charset="0"/>
              </a:rPr>
              <a:t>Emphasize that substance use disorders (SUDs) are chronic medical conditions, treatment is available, family and peer support is necessary and recovery is possible. </a:t>
            </a:r>
          </a:p>
          <a:p>
            <a:pPr marL="174708" indent="-174708">
              <a:lnSpc>
                <a:spcPct val="107000"/>
              </a:lnSpc>
              <a:spcBef>
                <a:spcPct val="0"/>
              </a:spcBef>
              <a:spcAft>
                <a:spcPts val="815"/>
              </a:spcAft>
              <a:buFont typeface="Arial" panose="020B0604020202020204" pitchFamily="34" charset="0"/>
              <a:buChar char="•"/>
              <a:defRPr/>
            </a:pPr>
            <a:r>
              <a:rPr lang="en-US" altLang="en-US" dirty="0">
                <a:latin typeface="Trebuchet MS" panose="020B0603020202020204" pitchFamily="34" charset="0"/>
                <a:ea typeface="Calibri" panose="020F0502020204030204" pitchFamily="34" charset="0"/>
                <a:cs typeface="Times New Roman" panose="02020603050405020304" pitchFamily="18" charset="0"/>
              </a:rPr>
              <a:t>Emphasize that opioid pharmacotherapy (i.e. methadone, buprenorphine) and behavioral therapy are effective treatments for OUD   </a:t>
            </a:r>
          </a:p>
          <a:p>
            <a:pPr marL="174708" indent="-174708">
              <a:lnSpc>
                <a:spcPct val="107000"/>
              </a:lnSpc>
              <a:spcBef>
                <a:spcPct val="0"/>
              </a:spcBef>
              <a:spcAft>
                <a:spcPts val="815"/>
              </a:spcAft>
              <a:buFont typeface="Arial" panose="020B0604020202020204" pitchFamily="34" charset="0"/>
              <a:buChar char="•"/>
              <a:defRPr/>
            </a:pPr>
            <a:r>
              <a:rPr lang="en-US" dirty="0">
                <a:latin typeface="Trebuchet MS" panose="020B0603020202020204" pitchFamily="34" charset="0"/>
              </a:rPr>
              <a:t>For pregnant women with an opioid use disorder, opioid agonist pharmacotherapy is the recommended therapy and is preferable to medically supervised</a:t>
            </a:r>
          </a:p>
          <a:p>
            <a:pPr marL="291179" indent="-291179">
              <a:lnSpc>
                <a:spcPct val="107000"/>
              </a:lnSpc>
              <a:spcBef>
                <a:spcPct val="0"/>
              </a:spcBef>
              <a:spcAft>
                <a:spcPts val="815"/>
              </a:spcAft>
              <a:defRPr/>
            </a:pPr>
            <a:r>
              <a:rPr lang="en-US" dirty="0">
                <a:latin typeface="Trebuchet MS" panose="020B0603020202020204" pitchFamily="34" charset="0"/>
              </a:rPr>
              <a:t>withdrawal because withdrawal is associated with high relapse rates, which lead to worse outcomes. – ACOG CO #711</a:t>
            </a:r>
          </a:p>
          <a:p>
            <a:pPr marL="291179" indent="-291179">
              <a:lnSpc>
                <a:spcPct val="107000"/>
              </a:lnSpc>
              <a:spcBef>
                <a:spcPct val="0"/>
              </a:spcBef>
              <a:spcAft>
                <a:spcPts val="815"/>
              </a:spcAft>
              <a:defRPr/>
            </a:pPr>
            <a:endParaRPr lang="en-US" dirty="0">
              <a:latin typeface="Trebuchet MS" panose="020B0603020202020204" pitchFamily="34" charset="0"/>
            </a:endParaRPr>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8</a:t>
            </a:fld>
            <a:endParaRPr lang="en-US" dirty="0"/>
          </a:p>
        </p:txBody>
      </p:sp>
    </p:spTree>
    <p:extLst>
      <p:ext uri="{BB962C8B-B14F-4D97-AF65-F5344CB8AC3E}">
        <p14:creationId xmlns:p14="http://schemas.microsoft.com/office/powerpoint/2010/main" val="16875703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82</a:t>
            </a:fld>
            <a:endParaRPr lang="en-US" dirty="0"/>
          </a:p>
        </p:txBody>
      </p:sp>
    </p:spTree>
    <p:extLst>
      <p:ext uri="{BB962C8B-B14F-4D97-AF65-F5344CB8AC3E}">
        <p14:creationId xmlns:p14="http://schemas.microsoft.com/office/powerpoint/2010/main" val="6630382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83</a:t>
            </a:fld>
            <a:endParaRPr lang="en-US" dirty="0"/>
          </a:p>
        </p:txBody>
      </p:sp>
    </p:spTree>
    <p:extLst>
      <p:ext uri="{BB962C8B-B14F-4D97-AF65-F5344CB8AC3E}">
        <p14:creationId xmlns:p14="http://schemas.microsoft.com/office/powerpoint/2010/main" val="41729279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a:t>
            </a:r>
          </a:p>
          <a:p>
            <a:pPr marL="174708" indent="-174708">
              <a:buFont typeface="Arial" panose="020B0604020202020204" pitchFamily="34" charset="0"/>
              <a:buChar char="•"/>
            </a:pPr>
            <a:r>
              <a:rPr lang="en-US" altLang="en-US" dirty="0">
                <a:latin typeface="Trebuchet MS" panose="020B0603020202020204" pitchFamily="34" charset="0"/>
              </a:rPr>
              <a:t>Universal screening is associated with better overall health outcomes. Tell your patients you’d like to ask them a few questions that you ask all your patients.</a:t>
            </a:r>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84</a:t>
            </a:fld>
            <a:endParaRPr lang="en-US" dirty="0"/>
          </a:p>
        </p:txBody>
      </p:sp>
    </p:spTree>
    <p:extLst>
      <p:ext uri="{BB962C8B-B14F-4D97-AF65-F5344CB8AC3E}">
        <p14:creationId xmlns:p14="http://schemas.microsoft.com/office/powerpoint/2010/main" val="48117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85</a:t>
            </a:fld>
            <a:endParaRPr lang="en-US" dirty="0"/>
          </a:p>
        </p:txBody>
      </p:sp>
    </p:spTree>
    <p:extLst>
      <p:ext uri="{BB962C8B-B14F-4D97-AF65-F5344CB8AC3E}">
        <p14:creationId xmlns:p14="http://schemas.microsoft.com/office/powerpoint/2010/main" val="2535376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a:t>
            </a:r>
            <a:r>
              <a:rPr lang="en-US" baseline="0" dirty="0"/>
              <a:t> </a:t>
            </a:r>
          </a:p>
          <a:p>
            <a:pPr marL="174708" indent="-174708" defTabSz="931774" eaLnBrk="0" fontAlgn="base" hangingPunct="0">
              <a:spcBef>
                <a:spcPct val="30000"/>
              </a:spcBef>
              <a:spcAft>
                <a:spcPct val="0"/>
              </a:spcAft>
              <a:buFont typeface="Arial" panose="020B0604020202020204" pitchFamily="34" charset="0"/>
              <a:buChar char="•"/>
              <a:defRPr/>
            </a:pPr>
            <a:r>
              <a:rPr lang="en-US" dirty="0">
                <a:solidFill>
                  <a:srgbClr val="221E1F"/>
                </a:solidFill>
                <a:latin typeface="Trebuchet MS" panose="020B0603020202020204" pitchFamily="34" charset="0"/>
              </a:rPr>
              <a:t>About 25% of patients screened will require a brief intervention, while 4% will need a referral to specialty treatment. The remaining 70% includes abstainers and low risk users who will simply require positive reinforcement for continuing to abstain, or reduce use to lower-risk levels. </a:t>
            </a:r>
          </a:p>
          <a:p>
            <a:pPr marL="174708" indent="-174708" defTabSz="931774" eaLnBrk="0" fontAlgn="base" hangingPunct="0">
              <a:spcBef>
                <a:spcPct val="30000"/>
              </a:spcBef>
              <a:spcAft>
                <a:spcPct val="0"/>
              </a:spcAft>
              <a:buFont typeface="Arial" panose="020B0604020202020204" pitchFamily="34" charset="0"/>
              <a:buChar char="•"/>
              <a:defRPr/>
            </a:pPr>
            <a:r>
              <a:rPr lang="en-US" dirty="0">
                <a:solidFill>
                  <a:srgbClr val="221E1F"/>
                </a:solidFill>
                <a:latin typeface="Trebuchet MS" panose="020B0603020202020204" pitchFamily="34" charset="0"/>
              </a:rPr>
              <a:t>1: Screening- Universal Screening using a brief, validated questionnaire to determine use and severity of alcohol, illicit drugs and prescription drug abuse and inform the level of appropriate intervention. No blood or urine test is administered. </a:t>
            </a:r>
          </a:p>
          <a:p>
            <a:pPr marL="174708" indent="-174708" defTabSz="931774" eaLnBrk="0" fontAlgn="base" hangingPunct="0">
              <a:spcBef>
                <a:spcPct val="30000"/>
              </a:spcBef>
              <a:spcAft>
                <a:spcPct val="0"/>
              </a:spcAft>
              <a:buFont typeface="Arial" panose="020B0604020202020204" pitchFamily="34" charset="0"/>
              <a:buChar char="•"/>
              <a:defRPr/>
            </a:pPr>
            <a:r>
              <a:rPr lang="en-US" dirty="0">
                <a:solidFill>
                  <a:srgbClr val="221E1F"/>
                </a:solidFill>
                <a:latin typeface="Trebuchet MS" panose="020B0603020202020204" pitchFamily="34" charset="0"/>
              </a:rPr>
              <a:t>2: Brief Intervention – Brief motivational and awareness-raising intervention given to those whose substance use is putting their health and well-being at risk (5-30 minutes). The intervention is performed on-site following the screening. </a:t>
            </a:r>
          </a:p>
          <a:p>
            <a:pPr marL="174708" indent="-174708" defTabSz="931774" eaLnBrk="0" fontAlgn="base" hangingPunct="0">
              <a:spcBef>
                <a:spcPct val="30000"/>
              </a:spcBef>
              <a:spcAft>
                <a:spcPct val="0"/>
              </a:spcAft>
              <a:buFont typeface="Arial" panose="020B0604020202020204" pitchFamily="34" charset="0"/>
              <a:buChar char="•"/>
              <a:defRPr/>
            </a:pPr>
            <a:r>
              <a:rPr lang="en-US" dirty="0">
                <a:solidFill>
                  <a:srgbClr val="221E1F"/>
                </a:solidFill>
                <a:latin typeface="Trebuchet MS" panose="020B0603020202020204" pitchFamily="34" charset="0"/>
              </a:rPr>
              <a:t>3: Referral to Treatment: Referral to specialty care for patients with high-risk substance use (and/or patients with diagnosed substance use disorders).</a:t>
            </a:r>
            <a:endParaRPr lang="en-US" dirty="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86</a:t>
            </a:fld>
            <a:endParaRPr lang="en-US" dirty="0"/>
          </a:p>
        </p:txBody>
      </p:sp>
    </p:spTree>
    <p:extLst>
      <p:ext uri="{BB962C8B-B14F-4D97-AF65-F5344CB8AC3E}">
        <p14:creationId xmlns:p14="http://schemas.microsoft.com/office/powerpoint/2010/main" val="4635667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 </a:t>
            </a:r>
          </a:p>
          <a:p>
            <a:r>
              <a:rPr lang="en-US" dirty="0"/>
              <a:t>Reimbursement for SBIRT:</a:t>
            </a:r>
          </a:p>
          <a:p>
            <a:pPr marL="174708" indent="-174708">
              <a:buFont typeface="Arial" panose="020B0604020202020204" pitchFamily="34" charset="0"/>
              <a:buChar char="•"/>
            </a:pPr>
            <a:r>
              <a:rPr lang="en-US" baseline="0" dirty="0"/>
              <a:t>The American Medical Association (AMA) has approved several billing codes that will allow you toe be reimbursed for providing screening and brief intervention services. </a:t>
            </a:r>
          </a:p>
          <a:p>
            <a:pPr marL="174708" indent="-174708">
              <a:buFont typeface="Arial" panose="020B0604020202020204" pitchFamily="34" charset="0"/>
              <a:buChar char="•"/>
            </a:pPr>
            <a:r>
              <a:rPr lang="en-US" baseline="0" dirty="0"/>
              <a:t>Medical procedures are coded using Common Procedure and Terminology (CPT) and Healthcare Common Procedure Coding System (HCPCS) codes. </a:t>
            </a:r>
          </a:p>
          <a:p>
            <a:pPr marL="174708" indent="-174708">
              <a:buFont typeface="Arial" panose="020B0604020202020204" pitchFamily="34" charset="0"/>
              <a:buChar char="•"/>
            </a:pPr>
            <a:r>
              <a:rPr lang="en-US" baseline="0" dirty="0"/>
              <a:t>Screening and brief intervention may be provided in an office, emergency department or inpatient visits for both new and established patients. Virtually all payers use AMA’s Evaluation and Management (E&amp;M) CPT Codes to pay physician’s services. </a:t>
            </a:r>
          </a:p>
          <a:p>
            <a:pPr marL="174708" indent="-174708">
              <a:buFont typeface="Arial" panose="020B0604020202020204" pitchFamily="34" charset="0"/>
              <a:buChar char="•"/>
            </a:pPr>
            <a:r>
              <a:rPr lang="en-US" baseline="0" dirty="0"/>
              <a:t>Many payers reimburse for independent licensed health practitioners such as advance practice nurses, psychologists, and masters-level social workers. A few will pay for service provided by health professionals under the supervision of a physician. Several CPT codes can be used. </a:t>
            </a:r>
          </a:p>
          <a:p>
            <a:pPr marL="174708" indent="-174708">
              <a:buFont typeface="Arial" panose="020B0604020202020204" pitchFamily="34" charset="0"/>
              <a:buChar char="•"/>
            </a:pPr>
            <a:r>
              <a:rPr lang="en-US" baseline="0" dirty="0"/>
              <a:t>The chart above shows the most commonly used codes. </a:t>
            </a:r>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87</a:t>
            </a:fld>
            <a:endParaRPr lang="en-US" dirty="0"/>
          </a:p>
        </p:txBody>
      </p:sp>
    </p:spTree>
    <p:extLst>
      <p:ext uri="{BB962C8B-B14F-4D97-AF65-F5344CB8AC3E}">
        <p14:creationId xmlns:p14="http://schemas.microsoft.com/office/powerpoint/2010/main" val="111623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89</a:t>
            </a:fld>
            <a:endParaRPr lang="en-US" dirty="0"/>
          </a:p>
        </p:txBody>
      </p:sp>
    </p:spTree>
    <p:extLst>
      <p:ext uri="{BB962C8B-B14F-4D97-AF65-F5344CB8AC3E}">
        <p14:creationId xmlns:p14="http://schemas.microsoft.com/office/powerpoint/2010/main" val="5677460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90</a:t>
            </a:fld>
            <a:endParaRPr lang="en-US" dirty="0"/>
          </a:p>
        </p:txBody>
      </p:sp>
    </p:spTree>
    <p:extLst>
      <p:ext uri="{BB962C8B-B14F-4D97-AF65-F5344CB8AC3E}">
        <p14:creationId xmlns:p14="http://schemas.microsoft.com/office/powerpoint/2010/main" val="34583279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91</a:t>
            </a:fld>
            <a:endParaRPr lang="en-US" dirty="0"/>
          </a:p>
        </p:txBody>
      </p:sp>
    </p:spTree>
    <p:extLst>
      <p:ext uri="{BB962C8B-B14F-4D97-AF65-F5344CB8AC3E}">
        <p14:creationId xmlns:p14="http://schemas.microsoft.com/office/powerpoint/2010/main" val="4685896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 </a:t>
            </a:r>
          </a:p>
          <a:p>
            <a:pPr marL="171450" indent="-171450">
              <a:buFont typeface="Arial" panose="020B0604020202020204" pitchFamily="34" charset="0"/>
              <a:buChar char="•"/>
            </a:pPr>
            <a:r>
              <a:rPr lang="en-US" dirty="0"/>
              <a:t>The screening tool</a:t>
            </a:r>
            <a:r>
              <a:rPr lang="en-US" baseline="0" dirty="0"/>
              <a:t> is used IN THE NICU and when scores improve, the baby can go home. </a:t>
            </a:r>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92</a:t>
            </a:fld>
            <a:endParaRPr lang="en-US" dirty="0"/>
          </a:p>
        </p:txBody>
      </p:sp>
    </p:spTree>
    <p:extLst>
      <p:ext uri="{BB962C8B-B14F-4D97-AF65-F5344CB8AC3E}">
        <p14:creationId xmlns:p14="http://schemas.microsoft.com/office/powerpoint/2010/main" val="1349243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ltLang="en-US" dirty="0"/>
              <a:t>Speaker</a:t>
            </a:r>
            <a:r>
              <a:rPr lang="en-US" altLang="en-US" baseline="0" dirty="0"/>
              <a:t> Notes:</a:t>
            </a:r>
          </a:p>
          <a:p>
            <a:pPr marL="174708" indent="-174708">
              <a:buFont typeface="Arial" panose="020B0604020202020204" pitchFamily="34" charset="0"/>
              <a:buChar char="•"/>
            </a:pPr>
            <a:r>
              <a:rPr lang="en-US" dirty="0"/>
              <a:t>The </a:t>
            </a:r>
            <a:r>
              <a:rPr lang="en-US" b="1" dirty="0"/>
              <a:t>Diagnostic and Statistical Manual of Mental Disorders</a:t>
            </a:r>
            <a:r>
              <a:rPr lang="en-US" dirty="0"/>
              <a:t> (DSM) is published by the American Psychiatric Association (APA) and offers a common language and standard criteria for the </a:t>
            </a:r>
            <a:r>
              <a:rPr lang="en-US" b="1" dirty="0"/>
              <a:t>classification</a:t>
            </a:r>
            <a:r>
              <a:rPr lang="en-US" dirty="0"/>
              <a:t> of </a:t>
            </a:r>
            <a:r>
              <a:rPr lang="en-US" b="1" dirty="0"/>
              <a:t>mental disorders</a:t>
            </a:r>
            <a:r>
              <a:rPr lang="en-US" dirty="0"/>
              <a:t>.</a:t>
            </a:r>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9</a:t>
            </a:fld>
            <a:endParaRPr lang="en-US" dirty="0"/>
          </a:p>
        </p:txBody>
      </p:sp>
    </p:spTree>
    <p:extLst>
      <p:ext uri="{BB962C8B-B14F-4D97-AF65-F5344CB8AC3E}">
        <p14:creationId xmlns:p14="http://schemas.microsoft.com/office/powerpoint/2010/main" val="3131280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a:t>
            </a:r>
          </a:p>
          <a:p>
            <a:pPr marL="174708" indent="-174708">
              <a:buFont typeface="Arial" panose="020B0604020202020204" pitchFamily="34" charset="0"/>
              <a:buChar char="•"/>
            </a:pPr>
            <a:r>
              <a:rPr lang="en-US" dirty="0"/>
              <a:t>There are currently 14 perinatal networks located throughout New York State. All of the networks coordinate services that are needed by infants, women of childbearing age, and families to assure that appropriate services are available and accessible.</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a:t>Consulting with your Regional Perinatal Center (RPC) may be helpful to identify Perinatal Networks in your region.</a:t>
            </a: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95</a:t>
            </a:fld>
            <a:endParaRPr lang="en-US" dirty="0"/>
          </a:p>
        </p:txBody>
      </p:sp>
    </p:spTree>
    <p:extLst>
      <p:ext uri="{BB962C8B-B14F-4D97-AF65-F5344CB8AC3E}">
        <p14:creationId xmlns:p14="http://schemas.microsoft.com/office/powerpoint/2010/main" val="2699283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ltLang="en-US" dirty="0"/>
              <a:t>Speaker Notes: A</a:t>
            </a:r>
            <a:r>
              <a:rPr lang="en-US" altLang="en-US" baseline="0" dirty="0"/>
              <a:t> FEW QUESTIONS:</a:t>
            </a:r>
            <a:r>
              <a:rPr lang="en-US" altLang="en-US" dirty="0"/>
              <a:t/>
            </a:r>
            <a:br>
              <a:rPr lang="en-US" altLang="en-US" dirty="0"/>
            </a:br>
            <a:r>
              <a:rPr lang="en-US" b="1" dirty="0"/>
              <a:t>While you were growing up, during your first 18 years of life:</a:t>
            </a:r>
          </a:p>
          <a:p>
            <a:r>
              <a:rPr lang="en-US" dirty="0"/>
              <a:t>1. Did a parent or other adult in the household </a:t>
            </a:r>
            <a:r>
              <a:rPr lang="en-US" b="1" dirty="0"/>
              <a:t>often </a:t>
            </a:r>
            <a:r>
              <a:rPr lang="en-US" dirty="0"/>
              <a:t>…</a:t>
            </a:r>
          </a:p>
          <a:p>
            <a:r>
              <a:rPr lang="en-US" dirty="0"/>
              <a:t>Swear at you, insult you, put you down, or humiliate you?</a:t>
            </a:r>
          </a:p>
          <a:p>
            <a:r>
              <a:rPr lang="en-US" b="1" dirty="0"/>
              <a:t>or</a:t>
            </a:r>
          </a:p>
          <a:p>
            <a:r>
              <a:rPr lang="en-US" dirty="0"/>
              <a:t>Act in a way that made you afraid that you might be physically hurt?</a:t>
            </a:r>
          </a:p>
          <a:p>
            <a:r>
              <a:rPr lang="en-US" dirty="0"/>
              <a:t>Yes No If yes enter 1 ________</a:t>
            </a:r>
          </a:p>
          <a:p>
            <a:r>
              <a:rPr lang="en-US" dirty="0"/>
              <a:t>2. Did a parent or other adult in the household </a:t>
            </a:r>
            <a:r>
              <a:rPr lang="en-US" b="1" dirty="0"/>
              <a:t>often </a:t>
            </a:r>
            <a:r>
              <a:rPr lang="en-US" dirty="0"/>
              <a:t>…</a:t>
            </a:r>
          </a:p>
          <a:p>
            <a:r>
              <a:rPr lang="en-US" dirty="0"/>
              <a:t>Push, grab, slap, or throw something at you?</a:t>
            </a:r>
          </a:p>
          <a:p>
            <a:r>
              <a:rPr lang="en-US" b="1" dirty="0"/>
              <a:t>or</a:t>
            </a:r>
          </a:p>
          <a:p>
            <a:r>
              <a:rPr lang="en-US" b="1" dirty="0"/>
              <a:t>Ever </a:t>
            </a:r>
            <a:r>
              <a:rPr lang="en-US" dirty="0"/>
              <a:t>hit you so hard that you had marks or were injured?</a:t>
            </a:r>
          </a:p>
          <a:p>
            <a:r>
              <a:rPr lang="en-US" dirty="0"/>
              <a:t>Yes No</a:t>
            </a:r>
            <a:endParaRPr lang="en-US" alt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96</a:t>
            </a:fld>
            <a:endParaRPr lang="en-US" dirty="0"/>
          </a:p>
        </p:txBody>
      </p:sp>
    </p:spTree>
    <p:extLst>
      <p:ext uri="{BB962C8B-B14F-4D97-AF65-F5344CB8AC3E}">
        <p14:creationId xmlns:p14="http://schemas.microsoft.com/office/powerpoint/2010/main" val="801847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ltLang="en-US" dirty="0"/>
              <a:t>https://www.health.ny.gov/health_care/medicaid/redesign/dsrip/docs/2015-12-17_medtrans_overview.pdf</a:t>
            </a:r>
          </a:p>
          <a:p>
            <a:r>
              <a:rPr lang="en-US" altLang="en-US" dirty="0"/>
              <a:t>Questions, Comments, Concerns Department of Health Medicaid Transportation Unit medtrans@health.ny.gov (518) 473-2160 </a:t>
            </a:r>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105</a:t>
            </a:fld>
            <a:endParaRPr lang="en-US" dirty="0"/>
          </a:p>
        </p:txBody>
      </p:sp>
    </p:spTree>
    <p:extLst>
      <p:ext uri="{BB962C8B-B14F-4D97-AF65-F5344CB8AC3E}">
        <p14:creationId xmlns:p14="http://schemas.microsoft.com/office/powerpoint/2010/main" val="3571540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Speaker Notes:</a:t>
            </a:r>
          </a:p>
          <a:p>
            <a:pPr marL="174708" indent="-174708">
              <a:buFont typeface="Arial" panose="020B0604020202020204" pitchFamily="34" charset="0"/>
              <a:buChar char="•"/>
            </a:pPr>
            <a:r>
              <a:rPr lang="en-US" dirty="0"/>
              <a:t>Videos,</a:t>
            </a:r>
            <a:r>
              <a:rPr lang="en-US" baseline="0" dirty="0"/>
              <a:t> click one to show</a:t>
            </a:r>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10</a:t>
            </a:fld>
            <a:endParaRPr lang="en-US" dirty="0"/>
          </a:p>
        </p:txBody>
      </p:sp>
    </p:spTree>
    <p:extLst>
      <p:ext uri="{BB962C8B-B14F-4D97-AF65-F5344CB8AC3E}">
        <p14:creationId xmlns:p14="http://schemas.microsoft.com/office/powerpoint/2010/main" val="2188967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altLang="en-US" sz="1800" dirty="0"/>
              <a:t>Speaker Notes: </a:t>
            </a:r>
          </a:p>
          <a:p>
            <a:pPr marL="291179" indent="-291179" defTabSz="931774" eaLnBrk="0" fontAlgn="base" hangingPunct="0">
              <a:spcBef>
                <a:spcPct val="30000"/>
              </a:spcBef>
              <a:spcAft>
                <a:spcPct val="0"/>
              </a:spcAft>
              <a:buFont typeface="Arial" panose="020B0604020202020204" pitchFamily="34" charset="0"/>
              <a:buChar char="•"/>
              <a:defRPr/>
            </a:pPr>
            <a:r>
              <a:rPr lang="en-US" dirty="0"/>
              <a:t>The figure above shows rates of opioid pain reliever (OPR) overdose death, OPR treatment admissions, and kilograms of OPR sold in the US during 1999-2010. During 199-2008, overdose death rates, sales, and substance abuse treatment admissions related to OPR all increased substantially </a:t>
            </a:r>
          </a:p>
          <a:p>
            <a:pPr marL="291179" indent="-291179">
              <a:buFont typeface="Arial" panose="020B0604020202020204" pitchFamily="34" charset="0"/>
              <a:buChar char="•"/>
            </a:pPr>
            <a:r>
              <a:rPr lang="en-US" altLang="en-US" sz="1800" dirty="0"/>
              <a:t>NOTE: Chronic pain defined as pain that:</a:t>
            </a:r>
          </a:p>
          <a:p>
            <a:pPr lvl="1"/>
            <a:r>
              <a:rPr lang="en-US" altLang="en-US" sz="1800" dirty="0"/>
              <a:t>Typically lasts &gt;3 months or past the time of normal tissue healing  </a:t>
            </a:r>
          </a:p>
          <a:p>
            <a:pPr lvl="1"/>
            <a:r>
              <a:rPr lang="en-US" altLang="en-US" sz="1800" dirty="0"/>
              <a:t>14 % of adults have chronic pain </a:t>
            </a:r>
          </a:p>
          <a:p>
            <a:pPr defTabSz="465887">
              <a:spcBef>
                <a:spcPct val="0"/>
              </a:spcBef>
            </a:pPr>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11</a:t>
            </a:fld>
            <a:endParaRPr lang="en-US" dirty="0"/>
          </a:p>
        </p:txBody>
      </p:sp>
    </p:spTree>
    <p:extLst>
      <p:ext uri="{BB962C8B-B14F-4D97-AF65-F5344CB8AC3E}">
        <p14:creationId xmlns:p14="http://schemas.microsoft.com/office/powerpoint/2010/main" val="4184753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D7F0A-DE71-47A0-9F08-49D245DB9818}" type="slidenum">
              <a:rPr lang="en-US" smtClean="0"/>
              <a:t>12</a:t>
            </a:fld>
            <a:endParaRPr lang="en-US" dirty="0"/>
          </a:p>
        </p:txBody>
      </p:sp>
    </p:spTree>
    <p:extLst>
      <p:ext uri="{BB962C8B-B14F-4D97-AF65-F5344CB8AC3E}">
        <p14:creationId xmlns:p14="http://schemas.microsoft.com/office/powerpoint/2010/main" val="242982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0322" y="2609080"/>
            <a:ext cx="9169400" cy="1470025"/>
          </a:xfrm>
        </p:spPr>
        <p:txBody>
          <a:bodyPr>
            <a:normAutofit/>
          </a:bodyPr>
          <a:lstStyle>
            <a:lvl1pPr algn="l">
              <a:lnSpc>
                <a:spcPts val="4800"/>
              </a:lnSpc>
              <a:defRPr sz="4400" spc="-150">
                <a:solidFill>
                  <a:schemeClr val="bg1"/>
                </a:solidFill>
                <a:latin typeface="Arial"/>
                <a:cs typeface="Arial"/>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3707688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14E72F-1489-6145-9554-6A2836BBCEC2}" type="datetimeFigureOut">
              <a:rPr lang="en-US" smtClean="0"/>
              <a:t>5/21/2018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5AD226-F0C5-584C-B4DC-AA3896DDFE89}" type="slidenum">
              <a:rPr lang="en-US" smtClean="0"/>
              <a:t>‹#›</a:t>
            </a:fld>
            <a:endParaRPr lang="en-US" dirty="0"/>
          </a:p>
        </p:txBody>
      </p:sp>
    </p:spTree>
    <p:extLst>
      <p:ext uri="{BB962C8B-B14F-4D97-AF65-F5344CB8AC3E}">
        <p14:creationId xmlns:p14="http://schemas.microsoft.com/office/powerpoint/2010/main" val="167791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14E72F-1489-6145-9554-6A2836BBCEC2}" type="datetimeFigureOut">
              <a:rPr lang="en-US" smtClean="0"/>
              <a:t>5/21/2018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5AD226-F0C5-584C-B4DC-AA3896DDFE89}" type="slidenum">
              <a:rPr lang="en-US" smtClean="0"/>
              <a:t>‹#›</a:t>
            </a:fld>
            <a:endParaRPr lang="en-US" dirty="0"/>
          </a:p>
        </p:txBody>
      </p:sp>
    </p:spTree>
    <p:extLst>
      <p:ext uri="{BB962C8B-B14F-4D97-AF65-F5344CB8AC3E}">
        <p14:creationId xmlns:p14="http://schemas.microsoft.com/office/powerpoint/2010/main" val="1060309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mn-l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F9F6A6A-E26F-403B-B2D5-82F4FB8E78D7}" type="datetime1">
              <a:rPr lang="en-US" smtClean="0"/>
              <a:t>5/21/2018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172A33-F4FF-4E36-821D-E71112213E2B}" type="slidenum">
              <a:rPr lang="en-US"/>
              <a:pPr>
                <a:defRPr/>
              </a:pPr>
              <a:t>‹#›</a:t>
            </a:fld>
            <a:endParaRPr lang="en-US" dirty="0"/>
          </a:p>
        </p:txBody>
      </p:sp>
    </p:spTree>
    <p:extLst>
      <p:ext uri="{BB962C8B-B14F-4D97-AF65-F5344CB8AC3E}">
        <p14:creationId xmlns:p14="http://schemas.microsoft.com/office/powerpoint/2010/main" val="2950431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2065592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3157717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3308715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1707301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977645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1086920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402063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17_ACOG_OpioidUse_ACOGlogo@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2414" y="5447889"/>
            <a:ext cx="2029226" cy="1121304"/>
          </a:xfrm>
          <a:prstGeom prst="rect">
            <a:avLst/>
          </a:prstGeom>
        </p:spPr>
      </p:pic>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682501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3527298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1096141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2160333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p:cNvSpPr/>
          <p:nvPr userDrawn="1"/>
        </p:nvSpPr>
        <p:spPr>
          <a:xfrm>
            <a:off x="227013" y="236802"/>
            <a:ext cx="8672512" cy="891227"/>
          </a:xfrm>
          <a:prstGeom prst="rect">
            <a:avLst/>
          </a:prstGeom>
          <a:solidFill>
            <a:srgbClr val="008AA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352345" y="326172"/>
            <a:ext cx="9144000" cy="709947"/>
          </a:xfrm>
        </p:spPr>
        <p:txBody>
          <a:bodyPr>
            <a:normAutofit/>
          </a:bodyPr>
          <a:lstStyle>
            <a:lvl1pPr algn="l">
              <a:defRPr sz="3200">
                <a:solidFill>
                  <a:schemeClr val="bg1"/>
                </a:solidFill>
                <a:latin typeface="Arial"/>
                <a:cs typeface="Arial"/>
              </a:defRPr>
            </a:lvl1pPr>
          </a:lstStyle>
          <a:p>
            <a:r>
              <a:rPr lang="en-US" dirty="0"/>
              <a:t>Title</a:t>
            </a:r>
          </a:p>
        </p:txBody>
      </p:sp>
      <p:sp>
        <p:nvSpPr>
          <p:cNvPr id="10"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11" name="Title 1"/>
          <p:cNvSpPr txBox="1">
            <a:spLocks/>
          </p:cNvSpPr>
          <p:nvPr userDrawn="1"/>
        </p:nvSpPr>
        <p:spPr>
          <a:xfrm>
            <a:off x="504745" y="2401029"/>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endParaRPr lang="en-US" dirty="0">
              <a:solidFill>
                <a:srgbClr val="47B3D2"/>
              </a:solidFill>
            </a:endParaRPr>
          </a:p>
        </p:txBody>
      </p:sp>
      <p:sp>
        <p:nvSpPr>
          <p:cNvPr id="6" name="TextBox 5"/>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Tree>
    <p:extLst>
      <p:ext uri="{BB962C8B-B14F-4D97-AF65-F5344CB8AC3E}">
        <p14:creationId xmlns:p14="http://schemas.microsoft.com/office/powerpoint/2010/main" val="3540876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7"/>
            <a:ext cx="7772400" cy="1468967"/>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6904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322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4927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1825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5233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9882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27684" y="219075"/>
            <a:ext cx="8682283" cy="5078413"/>
          </a:xfrm>
          <a:prstGeom prst="rect">
            <a:avLst/>
          </a:prstGeom>
          <a:solidFill>
            <a:srgbClr val="008A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Slide Number Placeholder 3"/>
          <p:cNvSpPr txBox="1">
            <a:spLocks/>
          </p:cNvSpPr>
          <p:nvPr userDrawn="1"/>
        </p:nvSpPr>
        <p:spPr>
          <a:xfrm>
            <a:off x="227013" y="6361535"/>
            <a:ext cx="8672512" cy="3039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B512899-99AA-864F-8B77-8844747E9B61}" type="slidenum">
              <a:rPr lang="en-US" sz="1000" smtClean="0">
                <a:solidFill>
                  <a:srgbClr val="008AAB"/>
                </a:solidFill>
                <a:latin typeface="Arial"/>
                <a:cs typeface="Arial"/>
              </a:rPr>
              <a:pPr algn="ctr"/>
              <a:t>‹#›</a:t>
            </a:fld>
            <a:endParaRPr lang="en-US" sz="1000" dirty="0">
              <a:solidFill>
                <a:srgbClr val="008AAB"/>
              </a:solidFill>
              <a:latin typeface="Arial"/>
              <a:cs typeface="Arial"/>
            </a:endParaRPr>
          </a:p>
        </p:txBody>
      </p:sp>
      <p:sp>
        <p:nvSpPr>
          <p:cNvPr id="5" name="TextBox 4"/>
          <p:cNvSpPr txBox="1"/>
          <p:nvPr userDrawn="1"/>
        </p:nvSpPr>
        <p:spPr>
          <a:xfrm>
            <a:off x="227013" y="6413729"/>
            <a:ext cx="7872309" cy="215444"/>
          </a:xfrm>
          <a:prstGeom prst="rect">
            <a:avLst/>
          </a:prstGeom>
          <a:noFill/>
        </p:spPr>
        <p:txBody>
          <a:bodyPr wrap="square" lIns="0" rIns="0" rtlCol="0">
            <a:spAutoFit/>
          </a:bodyPr>
          <a:lstStyle/>
          <a:p>
            <a:r>
              <a:rPr lang="en-US" sz="800" u="sng" kern="1200" dirty="0">
                <a:solidFill>
                  <a:srgbClr val="47B3D2"/>
                </a:solidFill>
                <a:latin typeface="+mn-lt"/>
                <a:ea typeface="+mn-ea"/>
                <a:cs typeface="+mn-cs"/>
              </a:rPr>
              <a:t>https://www.acog.org/About-ACOG/ACOG-Districts/District-II/Opioid-Use-Disorder-in-Pregnancy</a:t>
            </a:r>
            <a:endParaRPr lang="en-US" sz="800" dirty="0">
              <a:solidFill>
                <a:srgbClr val="47B3D2"/>
              </a:solidFill>
            </a:endParaRPr>
          </a:p>
        </p:txBody>
      </p:sp>
      <p:sp>
        <p:nvSpPr>
          <p:cNvPr id="2" name="Rectangle 1"/>
          <p:cNvSpPr/>
          <p:nvPr userDrawn="1"/>
        </p:nvSpPr>
        <p:spPr>
          <a:xfrm>
            <a:off x="1643042" y="2134975"/>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17_ACOG_OpioidUse_ACOGlogo@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2414" y="5447889"/>
            <a:ext cx="2029226" cy="1121304"/>
          </a:xfrm>
          <a:prstGeom prst="rect">
            <a:avLst/>
          </a:prstGeom>
        </p:spPr>
      </p:pic>
    </p:spTree>
    <p:extLst>
      <p:ext uri="{BB962C8B-B14F-4D97-AF65-F5344CB8AC3E}">
        <p14:creationId xmlns:p14="http://schemas.microsoft.com/office/powerpoint/2010/main" val="729673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7682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5167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0080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1388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8"/>
            <a:ext cx="20574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68"/>
            <a:ext cx="60198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8147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1766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979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2482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7025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875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3" name="Picture 2" descr="17_ACOG_OpioidUse_ACOGlogo@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2414" y="5447889"/>
            <a:ext cx="2029226" cy="1121304"/>
          </a:xfrm>
          <a:prstGeom prst="rect">
            <a:avLst/>
          </a:prstGeom>
        </p:spPr>
      </p:pic>
    </p:spTree>
    <p:extLst>
      <p:ext uri="{BB962C8B-B14F-4D97-AF65-F5344CB8AC3E}">
        <p14:creationId xmlns:p14="http://schemas.microsoft.com/office/powerpoint/2010/main" val="1179834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9180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5052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53102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3768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1884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7"/>
            <a:ext cx="20574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67"/>
            <a:ext cx="60198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solidFill>
                  <a:prstClr val="black">
                    <a:tint val="75000"/>
                  </a:prstClr>
                </a:solidFill>
              </a:rPr>
              <a:pPr/>
              <a:t>5/21/2018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754AA7-8025-408E-B296-E2B43FE086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914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14E72F-1489-6145-9554-6A2836BBCEC2}" type="datetimeFigureOut">
              <a:rPr lang="en-US" smtClean="0"/>
              <a:t>5/21/2018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5AD226-F0C5-584C-B4DC-AA3896DDFE89}" type="slidenum">
              <a:rPr lang="en-US" smtClean="0"/>
              <a:t>‹#›</a:t>
            </a:fld>
            <a:endParaRPr lang="en-US" dirty="0"/>
          </a:p>
        </p:txBody>
      </p:sp>
    </p:spTree>
    <p:extLst>
      <p:ext uri="{BB962C8B-B14F-4D97-AF65-F5344CB8AC3E}">
        <p14:creationId xmlns:p14="http://schemas.microsoft.com/office/powerpoint/2010/main" val="2866328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14E72F-1489-6145-9554-6A2836BBCEC2}" type="datetimeFigureOut">
              <a:rPr lang="en-US" smtClean="0"/>
              <a:t>5/21/2018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5AD226-F0C5-584C-B4DC-AA3896DDFE89}" type="slidenum">
              <a:rPr lang="en-US" smtClean="0"/>
              <a:t>‹#›</a:t>
            </a:fld>
            <a:endParaRPr lang="en-US" dirty="0"/>
          </a:p>
        </p:txBody>
      </p:sp>
    </p:spTree>
    <p:extLst>
      <p:ext uri="{BB962C8B-B14F-4D97-AF65-F5344CB8AC3E}">
        <p14:creationId xmlns:p14="http://schemas.microsoft.com/office/powerpoint/2010/main" val="146507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14E72F-1489-6145-9554-6A2836BBCEC2}" type="datetimeFigureOut">
              <a:rPr lang="en-US" smtClean="0"/>
              <a:t>5/21/2018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5AD226-F0C5-584C-B4DC-AA3896DDFE89}" type="slidenum">
              <a:rPr lang="en-US" smtClean="0"/>
              <a:t>‹#›</a:t>
            </a:fld>
            <a:endParaRPr lang="en-US" dirty="0"/>
          </a:p>
        </p:txBody>
      </p:sp>
    </p:spTree>
    <p:extLst>
      <p:ext uri="{BB962C8B-B14F-4D97-AF65-F5344CB8AC3E}">
        <p14:creationId xmlns:p14="http://schemas.microsoft.com/office/powerpoint/2010/main" val="1823274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14E72F-1489-6145-9554-6A2836BBCEC2}" type="datetimeFigureOut">
              <a:rPr lang="en-US" smtClean="0"/>
              <a:t>5/21/2018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5AD226-F0C5-584C-B4DC-AA3896DDFE89}" type="slidenum">
              <a:rPr lang="en-US" smtClean="0"/>
              <a:t>‹#›</a:t>
            </a:fld>
            <a:endParaRPr lang="en-US" dirty="0"/>
          </a:p>
        </p:txBody>
      </p:sp>
    </p:spTree>
    <p:extLst>
      <p:ext uri="{BB962C8B-B14F-4D97-AF65-F5344CB8AC3E}">
        <p14:creationId xmlns:p14="http://schemas.microsoft.com/office/powerpoint/2010/main" val="311608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14E72F-1489-6145-9554-6A2836BBCEC2}" type="datetimeFigureOut">
              <a:rPr lang="en-US" smtClean="0"/>
              <a:t>5/21/2018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5AD226-F0C5-584C-B4DC-AA3896DDFE89}" type="slidenum">
              <a:rPr lang="en-US" smtClean="0"/>
              <a:t>‹#›</a:t>
            </a:fld>
            <a:endParaRPr lang="en-US" dirty="0"/>
          </a:p>
        </p:txBody>
      </p:sp>
    </p:spTree>
    <p:extLst>
      <p:ext uri="{BB962C8B-B14F-4D97-AF65-F5344CB8AC3E}">
        <p14:creationId xmlns:p14="http://schemas.microsoft.com/office/powerpoint/2010/main" val="2789106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4E72F-1489-6145-9554-6A2836BBCEC2}" type="datetimeFigureOut">
              <a:rPr lang="en-US" smtClean="0"/>
              <a:t>5/21/2018</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AD226-F0C5-584C-B4DC-AA3896DDFE89}" type="slidenum">
              <a:rPr lang="en-US" smtClean="0"/>
              <a:t>‹#›</a:t>
            </a:fld>
            <a:endParaRPr lang="en-US" dirty="0"/>
          </a:p>
        </p:txBody>
      </p:sp>
    </p:spTree>
    <p:extLst>
      <p:ext uri="{BB962C8B-B14F-4D97-AF65-F5344CB8AC3E}">
        <p14:creationId xmlns:p14="http://schemas.microsoft.com/office/powerpoint/2010/main" val="2833469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NYSOOH_DOH_rgb.jpg"/>
          <p:cNvPicPr>
            <a:picLocks noChangeAspect="1"/>
          </p:cNvPicPr>
          <p:nvPr userDrawn="1"/>
        </p:nvPicPr>
        <p:blipFill>
          <a:blip r:embed="rId13" cstate="print">
            <a:alphaModFix/>
            <a:extLst>
              <a:ext uri="{28A0092B-C50C-407E-A947-70E740481C1C}">
                <a14:useLocalDpi xmlns:a14="http://schemas.microsoft.com/office/drawing/2010/main" val="0"/>
              </a:ext>
            </a:extLst>
          </a:blip>
          <a:stretch>
            <a:fillRect/>
          </a:stretch>
        </p:blipFill>
        <p:spPr>
          <a:xfrm>
            <a:off x="7110594" y="6016039"/>
            <a:ext cx="1666409" cy="499532"/>
          </a:xfrm>
          <a:prstGeom prst="rect">
            <a:avLst/>
          </a:prstGeom>
        </p:spPr>
      </p:pic>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4"/>
            <a:ext cx="82296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4"/>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CED0365-0D65-4032-85A6-BECCAB4E9A68}" type="datetimeFigureOut">
              <a:rPr lang="en-US" smtClean="0">
                <a:solidFill>
                  <a:prstClr val="black">
                    <a:tint val="75000"/>
                  </a:prstClr>
                </a:solidFill>
              </a:rPr>
              <a:pPr defTabSz="914400"/>
              <a:t>5/21/2018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7754AA7-8025-408E-B296-E2B43FE08638}" type="slidenum">
              <a:rPr lang="en-US" smtClean="0">
                <a:solidFill>
                  <a:prstClr val="black">
                    <a:tint val="75000"/>
                  </a:prstClr>
                </a:solidFill>
              </a:rPr>
              <a:pPr defTabSz="914400"/>
              <a:t>‹#›</a:t>
            </a:fld>
            <a:endParaRPr lang="en-US" dirty="0">
              <a:solidFill>
                <a:prstClr val="black">
                  <a:tint val="75000"/>
                </a:prstClr>
              </a:solidFill>
            </a:endParaRPr>
          </a:p>
        </p:txBody>
      </p:sp>
      <p:sp>
        <p:nvSpPr>
          <p:cNvPr id="7" name="Rectangle 6"/>
          <p:cNvSpPr/>
          <p:nvPr userDrawn="1"/>
        </p:nvSpPr>
        <p:spPr>
          <a:xfrm>
            <a:off x="0" y="83127"/>
            <a:ext cx="9144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Date Placeholder 1"/>
          <p:cNvSpPr txBox="1">
            <a:spLocks/>
          </p:cNvSpPr>
          <p:nvPr userDrawn="1"/>
        </p:nvSpPr>
        <p:spPr>
          <a:xfrm>
            <a:off x="152400" y="117475"/>
            <a:ext cx="21336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140F40-957F-429B-BF36-B42CA41DE130}" type="datetime4">
              <a:rPr lang="en-US" sz="1200" smtClean="0">
                <a:solidFill>
                  <a:prstClr val="white"/>
                </a:solidFill>
              </a:rPr>
              <a:pPr/>
              <a:t>May 21, 2018</a:t>
            </a:fld>
            <a:endParaRPr lang="en-US" sz="1200" dirty="0">
              <a:solidFill>
                <a:prstClr val="white"/>
              </a:solidFill>
            </a:endParaRPr>
          </a:p>
        </p:txBody>
      </p:sp>
      <p:sp>
        <p:nvSpPr>
          <p:cNvPr id="9" name="Slide Number Placeholder 3"/>
          <p:cNvSpPr txBox="1">
            <a:spLocks/>
          </p:cNvSpPr>
          <p:nvPr userDrawn="1"/>
        </p:nvSpPr>
        <p:spPr>
          <a:xfrm>
            <a:off x="8305800" y="117475"/>
            <a:ext cx="685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solidFill>
                  <a:prstClr val="white"/>
                </a:solidFill>
              </a:rPr>
              <a:pPr/>
              <a:t>‹#›</a:t>
            </a:fld>
            <a:endParaRPr lang="en-US" sz="1200" dirty="0">
              <a:solidFill>
                <a:prstClr val="white"/>
              </a:solidFill>
            </a:endParaRPr>
          </a:p>
        </p:txBody>
      </p:sp>
      <p:sp>
        <p:nvSpPr>
          <p:cNvPr id="10" name="Rectangle 9"/>
          <p:cNvSpPr/>
          <p:nvPr userDrawn="1"/>
        </p:nvSpPr>
        <p:spPr>
          <a:xfrm>
            <a:off x="0" y="-25400"/>
            <a:ext cx="9144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4527832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NYSOOH_DOH_rgb.jpg"/>
          <p:cNvPicPr>
            <a:picLocks noChangeAspect="1"/>
          </p:cNvPicPr>
          <p:nvPr userDrawn="1"/>
        </p:nvPicPr>
        <p:blipFill>
          <a:blip r:embed="rId13" cstate="print">
            <a:alphaModFix/>
            <a:extLst>
              <a:ext uri="{28A0092B-C50C-407E-A947-70E740481C1C}">
                <a14:useLocalDpi xmlns:a14="http://schemas.microsoft.com/office/drawing/2010/main" val="0"/>
              </a:ext>
            </a:extLst>
          </a:blip>
          <a:stretch>
            <a:fillRect/>
          </a:stretch>
        </p:blipFill>
        <p:spPr>
          <a:xfrm>
            <a:off x="7110590" y="6016038"/>
            <a:ext cx="1666409" cy="499532"/>
          </a:xfrm>
          <a:prstGeom prst="rect">
            <a:avLst/>
          </a:prstGeom>
        </p:spPr>
      </p:pic>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CED0365-0D65-4032-85A6-BECCAB4E9A68}" type="datetimeFigureOut">
              <a:rPr lang="en-US" smtClean="0">
                <a:solidFill>
                  <a:prstClr val="black">
                    <a:tint val="75000"/>
                  </a:prstClr>
                </a:solidFill>
              </a:rPr>
              <a:pPr defTabSz="914400"/>
              <a:t>5/21/2018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7754AA7-8025-408E-B296-E2B43FE08638}" type="slidenum">
              <a:rPr lang="en-US" smtClean="0">
                <a:solidFill>
                  <a:prstClr val="black">
                    <a:tint val="75000"/>
                  </a:prstClr>
                </a:solidFill>
              </a:rPr>
              <a:pPr defTabSz="914400"/>
              <a:t>‹#›</a:t>
            </a:fld>
            <a:endParaRPr lang="en-US" dirty="0">
              <a:solidFill>
                <a:prstClr val="black">
                  <a:tint val="75000"/>
                </a:prstClr>
              </a:solidFill>
            </a:endParaRPr>
          </a:p>
        </p:txBody>
      </p:sp>
      <p:sp>
        <p:nvSpPr>
          <p:cNvPr id="7" name="Rectangle 6"/>
          <p:cNvSpPr/>
          <p:nvPr userDrawn="1"/>
        </p:nvSpPr>
        <p:spPr>
          <a:xfrm>
            <a:off x="0" y="83126"/>
            <a:ext cx="9144000" cy="399473"/>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Date Placeholder 1"/>
          <p:cNvSpPr txBox="1">
            <a:spLocks/>
          </p:cNvSpPr>
          <p:nvPr userDrawn="1"/>
        </p:nvSpPr>
        <p:spPr>
          <a:xfrm>
            <a:off x="152400" y="117474"/>
            <a:ext cx="21336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140F40-957F-429B-BF36-B42CA41DE130}" type="datetime4">
              <a:rPr lang="en-US" sz="1200" smtClean="0">
                <a:solidFill>
                  <a:prstClr val="white"/>
                </a:solidFill>
              </a:rPr>
              <a:pPr/>
              <a:t>May 21, 2018</a:t>
            </a:fld>
            <a:endParaRPr lang="en-US" sz="1200" dirty="0">
              <a:solidFill>
                <a:prstClr val="white"/>
              </a:solidFill>
            </a:endParaRPr>
          </a:p>
        </p:txBody>
      </p:sp>
      <p:sp>
        <p:nvSpPr>
          <p:cNvPr id="9" name="Slide Number Placeholder 3"/>
          <p:cNvSpPr txBox="1">
            <a:spLocks/>
          </p:cNvSpPr>
          <p:nvPr userDrawn="1"/>
        </p:nvSpPr>
        <p:spPr>
          <a:xfrm>
            <a:off x="8305800" y="117474"/>
            <a:ext cx="6858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solidFill>
                  <a:prstClr val="white"/>
                </a:solidFill>
              </a:rPr>
              <a:pPr/>
              <a:t>‹#›</a:t>
            </a:fld>
            <a:endParaRPr lang="en-US" sz="1200" dirty="0">
              <a:solidFill>
                <a:prstClr val="white"/>
              </a:solidFill>
            </a:endParaRPr>
          </a:p>
        </p:txBody>
      </p:sp>
      <p:sp>
        <p:nvSpPr>
          <p:cNvPr id="10" name="Rectangle 9"/>
          <p:cNvSpPr/>
          <p:nvPr userDrawn="1"/>
        </p:nvSpPr>
        <p:spPr>
          <a:xfrm>
            <a:off x="0" y="-25400"/>
            <a:ext cx="9144000" cy="108525"/>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649196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youtu.be/Pet6ugDj8CY" TargetMode="External"/><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youtu.be/6NBNKvYSWPo" TargetMode="External"/><Relationship Id="rId5" Type="http://schemas.openxmlformats.org/officeDocument/2006/relationships/hyperlink" Target="https://youtu.be/DbeVhMye9NQ"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s://youtu.be/KtZLIoQglys"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drugabuse.gov/sites/default/files/files/ClinicalOpiateWithdrawalScale.pdf" TargetMode="Externa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oasas.ny.gov/providerDirectory/index.cfm" TargetMode="External"/><Relationship Id="rId1" Type="http://schemas.openxmlformats.org/officeDocument/2006/relationships/slideLayout" Target="../slideLayouts/slideLayout19.xml"/><Relationship Id="rId4" Type="http://schemas.openxmlformats.org/officeDocument/2006/relationships/hyperlink" Target="https://apps.oasas.ny.gov/reports_doc/TreatmentDirectory.pd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apps.oasas.ny.gov/reports_doc/TreatmentDirectory.pdf" TargetMode="External"/><Relationship Id="rId1" Type="http://schemas.openxmlformats.org/officeDocument/2006/relationships/slideLayout" Target="../slideLayouts/slideLayout19.xml"/><Relationship Id="rId4" Type="http://schemas.openxmlformats.org/officeDocument/2006/relationships/hyperlink" Target="https://oasas.ny.gov/providerDirectory/index.cfm"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nycmedicaidride.net/" TargetMode="External"/><Relationship Id="rId2" Type="http://schemas.openxmlformats.org/officeDocument/2006/relationships/notesSlide" Target="../notesSlides/notesSlide62.xml"/><Relationship Id="rId1" Type="http://schemas.openxmlformats.org/officeDocument/2006/relationships/slideLayout" Target="../slideLayouts/slideLayout19.xml"/><Relationship Id="rId5" Type="http://schemas.openxmlformats.org/officeDocument/2006/relationships/image" Target="../media/image76.png"/><Relationship Id="rId4" Type="http://schemas.openxmlformats.org/officeDocument/2006/relationships/hyperlink" Target="https://www.longislandmedicaidride.net/"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s://www.hanys.org/quality/collaboratives_and_learning_networks/opioids/" TargetMode="External"/><Relationship Id="rId13" Type="http://schemas.openxmlformats.org/officeDocument/2006/relationships/hyperlink" Target="http://www.sbirtoregon.org/" TargetMode="External"/><Relationship Id="rId3" Type="http://schemas.openxmlformats.org/officeDocument/2006/relationships/hyperlink" Target="http://safehealthcareforeverywoman.org/wp-content/uploads/2017/08/Obstetric-Care-for-Women-with-Opioid-Use-Disorder-Bundle_Resource-Listing.pdf" TargetMode="External"/><Relationship Id="rId7" Type="http://schemas.openxmlformats.org/officeDocument/2006/relationships/hyperlink" Target="https://store.samhsa.gov/shin/content/SMA18-5054/SMA18-5054.pdf" TargetMode="External"/><Relationship Id="rId12" Type="http://schemas.openxmlformats.org/officeDocument/2006/relationships/hyperlink" Target="https://www.integration.samhsa.gov/clinical-practice/sbirt#why" TargetMode="External"/><Relationship Id="rId2" Type="http://schemas.openxmlformats.org/officeDocument/2006/relationships/hyperlink" Target="http://safehealthcareforeverywoman.org/patient-safety-bundles/obstetric-care-for-women-with-opioid-use-disorder/" TargetMode="External"/><Relationship Id="rId1" Type="http://schemas.openxmlformats.org/officeDocument/2006/relationships/slideLayout" Target="../slideLayouts/slideLayout21.xml"/><Relationship Id="rId6" Type="http://schemas.openxmlformats.org/officeDocument/2006/relationships/hyperlink" Target="https://pcssnow.org/resources/" TargetMode="External"/><Relationship Id="rId11" Type="http://schemas.openxmlformats.org/officeDocument/2006/relationships/hyperlink" Target="http://bigsbirteducation.webs.com/addictionwebinars.htm" TargetMode="External"/><Relationship Id="rId5" Type="http://schemas.openxmlformats.org/officeDocument/2006/relationships/hyperlink" Target="https://pcssnow.org/clinical-coaching/" TargetMode="External"/><Relationship Id="rId10" Type="http://schemas.openxmlformats.org/officeDocument/2006/relationships/hyperlink" Target="https://store.samhsa.gov/shin/content/SMA18-5063FULLDOC/SMA18-5063FULLDOC.pdf" TargetMode="External"/><Relationship Id="rId4" Type="http://schemas.openxmlformats.org/officeDocument/2006/relationships/hyperlink" Target="https://elearning.asam.org/products/the-asam-buprenorphine-course-acog%20march-3-2017" TargetMode="External"/><Relationship Id="rId9" Type="http://schemas.openxmlformats.org/officeDocument/2006/relationships/hyperlink" Target="https://store.samhsa.gov/product/TIP-63-Medications-for-Opioid_use-Disorder-Exectuvei-Summary/SMA18-5063EXSUMM" TargetMode="External"/><Relationship Id="rId14" Type="http://schemas.openxmlformats.org/officeDocument/2006/relationships/hyperlink" Target="https://www.integration.samhsa.gov/clinical-practice/sbirt/AUDIT_Manual,_2.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hyperlink" Target="https://www.researchgate.net/publication/278354874_Vital_Signs_Overdoses_of_Prescription_Opioid_Pain_Relievers-United_States_1999-2008_Reprinted_from_MMWR_vol_60_pg_1487-1492_2011" TargetMode="External"/><Relationship Id="rId4" Type="http://schemas.openxmlformats.org/officeDocument/2006/relationships/hyperlink" Target="https://www.cdc.gov/vitalsigns/opioid-prescrib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health.ny.gov/statistics/opioid/" TargetMode="External"/><Relationship Id="rId4" Type="http://schemas.openxmlformats.org/officeDocument/2006/relationships/image" Target="cid:image002.png@01D3896E.430C3E0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slide" Target="slide101.xml"/></Relationships>
</file>

<file path=ppt/slides/_rels/slide25.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health.ny.gov/statistics/opioid/" TargetMode="External"/><Relationship Id="rId4" Type="http://schemas.openxmlformats.org/officeDocument/2006/relationships/image" Target="cid:image005.png@01D3896F.1F2C52D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slide" Target="slide96.xml"/></Relationships>
</file>

<file path=ppt/slides/_rels/slide46.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hyperlink" Target="https://www.samhsa.gov/medication-assisted-treatment/buprenorphine-waiver-management/qualify-for-physician-waiver"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www.buprenorphine.samhsa.gov/" TargetMode="External"/><Relationship Id="rId4" Type="http://schemas.openxmlformats.org/officeDocument/2006/relationships/hyperlink" Target="https://www.samhsa.gov/medication-assisted-treatment/legislation-regulations-guidelines#DATA-2000"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asam.org/advocacy/find-a-policy-statement/view-policy-statement/public-policy-statements/2011/12/15/treatment-for-alcohol-and-other-drug-addic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 Target="slide10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9.xml.rels><?xml version="1.0" encoding="UTF-8" standalone="yes"?>
<Relationships xmlns="http://schemas.openxmlformats.org/package/2006/relationships"><Relationship Id="rId3" Type="http://schemas.openxmlformats.org/officeDocument/2006/relationships/slide" Target="slide103.xm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s://findaddictiontreatment.ny.gov/" TargetMode="External"/><Relationship Id="rId4" Type="http://schemas.openxmlformats.org/officeDocument/2006/relationships/hyperlink" Target="https://www.oasas.ny.gov/treatment/directory.cf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mailto:kzielinski@ny.acog.org" TargetMode="External"/><Relationship Id="rId3" Type="http://schemas.openxmlformats.org/officeDocument/2006/relationships/hyperlink" Target="http://www.acogny.com" TargetMode="External"/><Relationship Id="rId7" Type="http://schemas.openxmlformats.org/officeDocument/2006/relationships/hyperlink" Target="mailto:kgilchrist@ny.acog.org"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hyperlink" Target="https://twitter.com/acogd2?lang=en" TargetMode="External"/><Relationship Id="rId4" Type="http://schemas.openxmlformats.org/officeDocument/2006/relationships/hyperlink" Target="https://www.facebook.com/ACOGNY" TargetMode="External"/><Relationship Id="rId9" Type="http://schemas.openxmlformats.org/officeDocument/2006/relationships/image" Target="../media/image49.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hyperlink" Target="https://www.ncbi.nlm.nih.gov/pmc/articles/PMC2989871/pdf/bfm.2009.9987.pdf" TargetMode="External"/><Relationship Id="rId3" Type="http://schemas.openxmlformats.org/officeDocument/2006/relationships/hyperlink" Target="https://www.marchofdimes.org/pregnancy/street-drugs-and-pregnancy.aspx" TargetMode="External"/><Relationship Id="rId7" Type="http://schemas.openxmlformats.org/officeDocument/2006/relationships/hyperlink" Target="http://www.nnepqin.org/wp-content/uploads/2017/08/ToolkitOUD_5_2_NAS_Parent_Education_Guide.pdf" TargetMode="External"/><Relationship Id="rId2" Type="http://schemas.openxmlformats.org/officeDocument/2006/relationships/notesSlide" Target="../notesSlides/notesSlide56.xml"/><Relationship Id="rId1" Type="http://schemas.openxmlformats.org/officeDocument/2006/relationships/slideLayout" Target="../slideLayouts/slideLayout18.xml"/><Relationship Id="rId6" Type="http://schemas.openxmlformats.org/officeDocument/2006/relationships/hyperlink" Target="https://www.guttmacher.org/state-policy/explore/substance-use-during-pregnancy" TargetMode="External"/><Relationship Id="rId5" Type="http://schemas.openxmlformats.org/officeDocument/2006/relationships/hyperlink" Target="https://ncsacw.samhsa.gov/files/CAPTA_SEI_Statutory_Summary.pdf" TargetMode="External"/><Relationship Id="rId4" Type="http://schemas.openxmlformats.org/officeDocument/2006/relationships/hyperlink" Target="https://store.samhsa.gov/shin/content/SMA14-4124/SMA14-4124.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hyperlink" Target="https://pcss-o.org/wp-content/uploads/2015/10/WAGBrochure-Opioid-Pregnancy_Final.pdf" TargetMode="External"/><Relationship Id="rId5" Type="http://schemas.openxmlformats.org/officeDocument/2006/relationships/hyperlink" Target="https://www.marchofdimes.org/pregnancy/prescription-opioids-during-pregnancy.aspx" TargetMode="External"/><Relationship Id="rId4" Type="http://schemas.openxmlformats.org/officeDocument/2006/relationships/image" Target="../media/image57.png"/></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store.samhsa.gov/shin/content/SMA13-4212/SMA13-4212.pdf"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7242" y="219076"/>
            <a:ext cx="8682283" cy="4779283"/>
          </a:xfrm>
          <a:prstGeom prst="rect">
            <a:avLst/>
          </a:prstGeom>
          <a:solidFill>
            <a:srgbClr val="EBA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74804" y="2063936"/>
            <a:ext cx="4425799" cy="1049707"/>
          </a:xfrm>
        </p:spPr>
        <p:txBody>
          <a:bodyPr>
            <a:noAutofit/>
          </a:bodyPr>
          <a:lstStyle/>
          <a:p>
            <a:r>
              <a:rPr lang="en-US" dirty="0">
                <a:latin typeface="+mn-lt"/>
              </a:rPr>
              <a:t>ACOG District II </a:t>
            </a:r>
            <a:br>
              <a:rPr lang="en-US" dirty="0">
                <a:latin typeface="+mn-lt"/>
              </a:rPr>
            </a:br>
            <a:r>
              <a:rPr lang="en-US" dirty="0">
                <a:latin typeface="+mn-lt"/>
              </a:rPr>
              <a:t>Opioid Use Disorder </a:t>
            </a:r>
            <a:br>
              <a:rPr lang="en-US" dirty="0">
                <a:latin typeface="+mn-lt"/>
              </a:rPr>
            </a:br>
            <a:r>
              <a:rPr lang="en-US" dirty="0">
                <a:latin typeface="+mn-lt"/>
              </a:rPr>
              <a:t>in Pregnancy Bundle – Part 1</a:t>
            </a:r>
          </a:p>
        </p:txBody>
      </p:sp>
      <p:sp>
        <p:nvSpPr>
          <p:cNvPr id="4" name="TextBox 3"/>
          <p:cNvSpPr txBox="1"/>
          <p:nvPr/>
        </p:nvSpPr>
        <p:spPr>
          <a:xfrm>
            <a:off x="6259883" y="5119068"/>
            <a:ext cx="2728452" cy="338554"/>
          </a:xfrm>
          <a:prstGeom prst="rect">
            <a:avLst/>
          </a:prstGeom>
          <a:noFill/>
        </p:spPr>
        <p:txBody>
          <a:bodyPr wrap="square" rtlCol="0">
            <a:spAutoFit/>
          </a:bodyPr>
          <a:lstStyle/>
          <a:p>
            <a:pPr algn="r"/>
            <a:r>
              <a:rPr lang="en-US" sz="1600" dirty="0">
                <a:solidFill>
                  <a:schemeClr val="bg1">
                    <a:lumMod val="50000"/>
                  </a:schemeClr>
                </a:solidFill>
                <a:cs typeface="Arial"/>
              </a:rPr>
              <a:t>April 2018</a:t>
            </a:r>
          </a:p>
        </p:txBody>
      </p:sp>
      <p:sp>
        <p:nvSpPr>
          <p:cNvPr id="10" name="Title 1"/>
          <p:cNvSpPr txBox="1">
            <a:spLocks/>
          </p:cNvSpPr>
          <p:nvPr/>
        </p:nvSpPr>
        <p:spPr>
          <a:xfrm>
            <a:off x="374801" y="3772875"/>
            <a:ext cx="6781105" cy="83587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a:solidFill>
                  <a:srgbClr val="EBA900"/>
                </a:solidFill>
                <a:latin typeface="Arial"/>
                <a:ea typeface="+mj-ea"/>
                <a:cs typeface="Arial"/>
              </a:defRPr>
            </a:lvl1pPr>
          </a:lstStyle>
          <a:p>
            <a:pPr algn="l"/>
            <a:r>
              <a:rPr lang="en-US" sz="2200" dirty="0">
                <a:solidFill>
                  <a:srgbClr val="008AAB"/>
                </a:solidFill>
                <a:latin typeface="+mn-lt"/>
              </a:rPr>
              <a:t>Readiness, Recognition and Prevention </a:t>
            </a:r>
            <a:endParaRPr lang="en-US" sz="2200" b="0" dirty="0">
              <a:solidFill>
                <a:srgbClr val="008AAB"/>
              </a:solidFill>
              <a:latin typeface="+mn-lt"/>
            </a:endParaRPr>
          </a:p>
        </p:txBody>
      </p:sp>
      <p:pic>
        <p:nvPicPr>
          <p:cNvPr id="15" name="Picture 14" descr="women.png"/>
          <p:cNvPicPr>
            <a:picLocks noChangeAspect="1"/>
          </p:cNvPicPr>
          <p:nvPr/>
        </p:nvPicPr>
        <p:blipFill>
          <a:blip r:embed="rId2">
            <a:alphaModFix amt="67000"/>
            <a:extLst>
              <a:ext uri="{28A0092B-C50C-407E-A947-70E740481C1C}">
                <a14:useLocalDpi xmlns:a14="http://schemas.microsoft.com/office/drawing/2010/main" val="0"/>
              </a:ext>
            </a:extLst>
          </a:blip>
          <a:stretch>
            <a:fillRect/>
          </a:stretch>
        </p:blipFill>
        <p:spPr>
          <a:xfrm>
            <a:off x="4800600" y="341204"/>
            <a:ext cx="3587734" cy="4657155"/>
          </a:xfrm>
          <a:prstGeom prst="rect">
            <a:avLst/>
          </a:prstGeom>
        </p:spPr>
      </p:pic>
      <p:pic>
        <p:nvPicPr>
          <p:cNvPr id="5" name="Picture 4" descr="17_ACOG_OpioidUse_ACOGlogo@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01" y="5310081"/>
            <a:ext cx="2366342" cy="1307587"/>
          </a:xfrm>
          <a:prstGeom prst="rect">
            <a:avLst/>
          </a:prstGeom>
        </p:spPr>
      </p:pic>
      <p:sp>
        <p:nvSpPr>
          <p:cNvPr id="8" name="Rectangle 3"/>
          <p:cNvSpPr>
            <a:spLocks noChangeArrowheads="1"/>
          </p:cNvSpPr>
          <p:nvPr/>
        </p:nvSpPr>
        <p:spPr bwMode="auto">
          <a:xfrm>
            <a:off x="3342937" y="6213488"/>
            <a:ext cx="55496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r>
              <a:rPr lang="en-US" altLang="en-US" sz="1400" i="1" dirty="0">
                <a:solidFill>
                  <a:srgbClr val="1E92A2"/>
                </a:solidFill>
                <a:latin typeface="+mn-lt"/>
                <a:cs typeface="Arial" panose="020B0604020202020204" pitchFamily="34" charset="0"/>
              </a:rPr>
              <a:t>This education has been made possible through funding </a:t>
            </a:r>
          </a:p>
          <a:p>
            <a:pPr>
              <a:lnSpc>
                <a:spcPct val="100000"/>
              </a:lnSpc>
              <a:spcBef>
                <a:spcPct val="0"/>
              </a:spcBef>
              <a:buFontTx/>
              <a:buNone/>
            </a:pPr>
            <a:r>
              <a:rPr lang="en-US" altLang="en-US" sz="1400" i="1" dirty="0">
                <a:solidFill>
                  <a:srgbClr val="1E92A2"/>
                </a:solidFill>
                <a:latin typeface="+mn-lt"/>
                <a:cs typeface="Arial" panose="020B0604020202020204" pitchFamily="34" charset="0"/>
              </a:rPr>
              <a:t>from the New York State Health Foundation (NYSHealth).</a:t>
            </a:r>
          </a:p>
        </p:txBody>
      </p:sp>
      <p:pic>
        <p:nvPicPr>
          <p:cNvPr id="9" name="Picture 4" descr="U:\kzielinski\Medical Education\Active Grant Projects\Opioid Addiction - NYSHF\logo-nys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137" y="5589178"/>
            <a:ext cx="2443586" cy="56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578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It Can Happen to Anyone</a:t>
            </a:r>
          </a:p>
        </p:txBody>
      </p:sp>
      <p:sp>
        <p:nvSpPr>
          <p:cNvPr id="3" name="Content Placeholder 2"/>
          <p:cNvSpPr txBox="1">
            <a:spLocks/>
          </p:cNvSpPr>
          <p:nvPr/>
        </p:nvSpPr>
        <p:spPr>
          <a:xfrm>
            <a:off x="338922" y="2933170"/>
            <a:ext cx="4333875" cy="37782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2000" dirty="0"/>
              <a:t>https://youtu.be/Pet6ugDj8CY</a:t>
            </a:r>
            <a:endParaRPr lang="en-US" altLang="en-US" sz="2000" dirty="0">
              <a:hlinkClick r:id="rId3"/>
            </a:endParaRPr>
          </a:p>
        </p:txBody>
      </p:sp>
      <p:pic>
        <p:nvPicPr>
          <p:cNvPr id="4"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868" y="1408374"/>
            <a:ext cx="2690019" cy="150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hlinkClick r:id="rId5"/>
          </p:cNvPr>
          <p:cNvSpPr>
            <a:spLocks noChangeArrowheads="1"/>
          </p:cNvSpPr>
          <p:nvPr/>
        </p:nvSpPr>
        <p:spPr bwMode="auto">
          <a:xfrm>
            <a:off x="4924349" y="2870992"/>
            <a:ext cx="36465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mn-lt"/>
              </a:rPr>
              <a:t>https://youtu.be/DbeVhMye9NQ</a:t>
            </a:r>
          </a:p>
        </p:txBody>
      </p:sp>
      <p:sp>
        <p:nvSpPr>
          <p:cNvPr id="6" name="Rectangle 10">
            <a:hlinkClick r:id="rId6"/>
          </p:cNvPr>
          <p:cNvSpPr>
            <a:spLocks noChangeArrowheads="1"/>
          </p:cNvSpPr>
          <p:nvPr/>
        </p:nvSpPr>
        <p:spPr bwMode="auto">
          <a:xfrm>
            <a:off x="352349" y="4971045"/>
            <a:ext cx="4054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latin typeface="+mn-lt"/>
              </a:rPr>
              <a:t>https://youtu.be/6NBNKvYSWPo</a:t>
            </a:r>
          </a:p>
        </p:txBody>
      </p:sp>
      <p:pic>
        <p:nvPicPr>
          <p:cNvPr id="7" name="Picture 11">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868" y="3420788"/>
            <a:ext cx="2690019" cy="150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7264" y="6549639"/>
            <a:ext cx="4572000" cy="276999"/>
          </a:xfrm>
          <a:prstGeom prst="rect">
            <a:avLst/>
          </a:prstGeom>
        </p:spPr>
        <p:txBody>
          <a:bodyPr>
            <a:spAutoFit/>
          </a:bodyPr>
          <a:lstStyle/>
          <a:p>
            <a:pPr marL="0" marR="0">
              <a:spcBef>
                <a:spcPts val="0"/>
              </a:spcBef>
              <a:spcAft>
                <a:spcPts val="0"/>
              </a:spcAft>
            </a:pPr>
            <a:r>
              <a:rPr lang="en-US" sz="1200" dirty="0">
                <a:solidFill>
                  <a:srgbClr val="1F497D"/>
                </a:solidFill>
                <a:latin typeface="Trebuchet MS" panose="020B0603020202020204" pitchFamily="34" charset="0"/>
                <a:ea typeface="Calibri" panose="020F0502020204030204" pitchFamily="34" charset="0"/>
                <a:cs typeface="Times New Roman" panose="02020603050405020304" pitchFamily="18" charset="0"/>
              </a:rPr>
              <a:t>Created by ACOG District II in 2018</a:t>
            </a:r>
            <a:endParaRPr lang="en-US" sz="1200" dirty="0">
              <a:latin typeface="Trebuchet MS" panose="020B0603020202020204" pitchFamily="34" charset="0"/>
              <a:ea typeface="Calibri" panose="020F0502020204030204" pitchFamily="34" charset="0"/>
              <a:cs typeface="Times New Roman" panose="02020603050405020304" pitchFamily="18" charset="0"/>
            </a:endParaRPr>
          </a:p>
        </p:txBody>
      </p:sp>
      <p:pic>
        <p:nvPicPr>
          <p:cNvPr id="9" name="Picture 8">
            <a:hlinkClick r:id="rId5"/>
          </p:cNvPr>
          <p:cNvPicPr>
            <a:picLocks noChangeAspect="1"/>
          </p:cNvPicPr>
          <p:nvPr/>
        </p:nvPicPr>
        <p:blipFill>
          <a:blip r:embed="rId8"/>
          <a:stretch>
            <a:fillRect/>
          </a:stretch>
        </p:blipFill>
        <p:spPr>
          <a:xfrm>
            <a:off x="4997084" y="1370851"/>
            <a:ext cx="2663388" cy="1500143"/>
          </a:xfrm>
          <a:prstGeom prst="rect">
            <a:avLst/>
          </a:prstGeom>
        </p:spPr>
      </p:pic>
      <p:pic>
        <p:nvPicPr>
          <p:cNvPr id="10" name="Picture 9">
            <a:hlinkClick r:id="rId9"/>
          </p:cNvPr>
          <p:cNvPicPr>
            <a:picLocks noChangeAspect="1"/>
          </p:cNvPicPr>
          <p:nvPr/>
        </p:nvPicPr>
        <p:blipFill>
          <a:blip r:embed="rId10"/>
          <a:stretch>
            <a:fillRect/>
          </a:stretch>
        </p:blipFill>
        <p:spPr>
          <a:xfrm>
            <a:off x="4970457" y="3446739"/>
            <a:ext cx="2690019" cy="1500143"/>
          </a:xfrm>
          <a:prstGeom prst="rect">
            <a:avLst/>
          </a:prstGeom>
        </p:spPr>
      </p:pic>
      <p:sp>
        <p:nvSpPr>
          <p:cNvPr id="11" name="Rectangle 10"/>
          <p:cNvSpPr/>
          <p:nvPr/>
        </p:nvSpPr>
        <p:spPr>
          <a:xfrm>
            <a:off x="4856568" y="4905921"/>
            <a:ext cx="3233129" cy="400110"/>
          </a:xfrm>
          <a:prstGeom prst="rect">
            <a:avLst/>
          </a:prstGeom>
        </p:spPr>
        <p:txBody>
          <a:bodyPr wrap="none">
            <a:spAutoFit/>
          </a:bodyPr>
          <a:lstStyle/>
          <a:p>
            <a:r>
              <a:rPr lang="en-US" sz="2000" dirty="0"/>
              <a:t>https://youtu.be/KtZLIoQglys</a:t>
            </a:r>
          </a:p>
        </p:txBody>
      </p:sp>
    </p:spTree>
    <p:extLst>
      <p:ext uri="{BB962C8B-B14F-4D97-AF65-F5344CB8AC3E}">
        <p14:creationId xmlns:p14="http://schemas.microsoft.com/office/powerpoint/2010/main" val="729527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Resources: Provider</a:t>
            </a:r>
          </a:p>
        </p:txBody>
      </p:sp>
      <p:pic>
        <p:nvPicPr>
          <p:cNvPr id="3" name="Picture 2"/>
          <p:cNvPicPr>
            <a:picLocks noChangeAspect="1"/>
          </p:cNvPicPr>
          <p:nvPr/>
        </p:nvPicPr>
        <p:blipFill>
          <a:blip r:embed="rId2"/>
          <a:stretch>
            <a:fillRect/>
          </a:stretch>
        </p:blipFill>
        <p:spPr>
          <a:xfrm>
            <a:off x="276229" y="1036117"/>
            <a:ext cx="4234069" cy="514188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07264" y="6225927"/>
            <a:ext cx="8525850" cy="261610"/>
          </a:xfrm>
          <a:prstGeom prst="rect">
            <a:avLst/>
          </a:prstGeom>
        </p:spPr>
        <p:txBody>
          <a:bodyPr wrap="square">
            <a:spAutoFit/>
          </a:bodyPr>
          <a:lstStyle/>
          <a:p>
            <a:r>
              <a:rPr lang="en-US" sz="1100" dirty="0">
                <a:solidFill>
                  <a:srgbClr val="EBA900"/>
                </a:solidFill>
                <a:latin typeface="+mn-lt"/>
              </a:rPr>
              <a:t>Source: http://momsohio.org/healthcare-providers/decision-trees/decisiontree-attributes/MOMS-Decision-Tree_F3_12-8-15.pdf</a:t>
            </a:r>
          </a:p>
        </p:txBody>
      </p:sp>
      <p:pic>
        <p:nvPicPr>
          <p:cNvPr id="5" name="Picture 4"/>
          <p:cNvPicPr>
            <a:picLocks noChangeAspect="1"/>
          </p:cNvPicPr>
          <p:nvPr/>
        </p:nvPicPr>
        <p:blipFill>
          <a:blip r:embed="rId3"/>
          <a:stretch>
            <a:fillRect/>
          </a:stretch>
        </p:blipFill>
        <p:spPr>
          <a:xfrm>
            <a:off x="4694419" y="1445458"/>
            <a:ext cx="4195073" cy="437113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2422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latin typeface="+mj-lt"/>
              </a:rPr>
              <a:t>Resources: Provider Tools – CAPTA Notification </a:t>
            </a: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
        <p:nvSpPr>
          <p:cNvPr id="6" name="TextBox 5"/>
          <p:cNvSpPr txBox="1"/>
          <p:nvPr/>
        </p:nvSpPr>
        <p:spPr>
          <a:xfrm rot="19905537">
            <a:off x="-1425845" y="2594077"/>
            <a:ext cx="6972152" cy="1538883"/>
          </a:xfrm>
          <a:prstGeom prst="rect">
            <a:avLst/>
          </a:prstGeom>
          <a:noFill/>
        </p:spPr>
        <p:txBody>
          <a:bodyPr wrap="square" rtlCol="0">
            <a:spAutoFit/>
          </a:bodyPr>
          <a:lstStyle/>
          <a:p>
            <a:pPr algn="ctr"/>
            <a:r>
              <a:rPr lang="en-US" sz="5400" dirty="0">
                <a:solidFill>
                  <a:schemeClr val="bg1">
                    <a:lumMod val="65000"/>
                  </a:schemeClr>
                </a:solidFill>
                <a:latin typeface="+mn-lt"/>
              </a:rPr>
              <a:t>EXAMPLE</a:t>
            </a:r>
          </a:p>
          <a:p>
            <a:pPr algn="ctr"/>
            <a:r>
              <a:rPr lang="en-US" sz="4000" dirty="0">
                <a:solidFill>
                  <a:srgbClr val="FF0000"/>
                </a:solidFill>
              </a:rPr>
              <a:t>Final Coming Soon</a:t>
            </a:r>
          </a:p>
        </p:txBody>
      </p:sp>
      <p:pic>
        <p:nvPicPr>
          <p:cNvPr id="3" name="Picture 2"/>
          <p:cNvPicPr>
            <a:picLocks noChangeAspect="1"/>
          </p:cNvPicPr>
          <p:nvPr/>
        </p:nvPicPr>
        <p:blipFill>
          <a:blip r:embed="rId2"/>
          <a:stretch>
            <a:fillRect/>
          </a:stretch>
        </p:blipFill>
        <p:spPr>
          <a:xfrm>
            <a:off x="4333344" y="1036116"/>
            <a:ext cx="4607456" cy="5310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23303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Clinical Opiate Withdrawal Scale (COWS) </a:t>
            </a:r>
          </a:p>
        </p:txBody>
      </p:sp>
      <p:sp>
        <p:nvSpPr>
          <p:cNvPr id="3" name="Rectangle 2"/>
          <p:cNvSpPr/>
          <p:nvPr/>
        </p:nvSpPr>
        <p:spPr>
          <a:xfrm>
            <a:off x="118533" y="6125678"/>
            <a:ext cx="8551334" cy="461665"/>
          </a:xfrm>
          <a:prstGeom prst="rect">
            <a:avLst/>
          </a:prstGeom>
        </p:spPr>
        <p:txBody>
          <a:bodyPr wrap="square">
            <a:spAutoFit/>
          </a:bodyPr>
          <a:lstStyle/>
          <a:p>
            <a:r>
              <a:rPr lang="en-US" sz="1200" dirty="0">
                <a:hlinkClick r:id="rId2"/>
              </a:rPr>
              <a:t>Source: https://www.drugabuse.gov/sites/default/files/files/ClinicalOpiateWithdrawalScale.pdf</a:t>
            </a:r>
            <a:endParaRPr lang="en-US" sz="1200" dirty="0"/>
          </a:p>
          <a:p>
            <a:endParaRPr lang="en-US" sz="1200" dirty="0"/>
          </a:p>
        </p:txBody>
      </p:sp>
      <p:pic>
        <p:nvPicPr>
          <p:cNvPr id="7" name="Picture 6"/>
          <p:cNvPicPr>
            <a:picLocks noChangeAspect="1"/>
          </p:cNvPicPr>
          <p:nvPr/>
        </p:nvPicPr>
        <p:blipFill>
          <a:blip r:embed="rId3"/>
          <a:stretch>
            <a:fillRect/>
          </a:stretch>
        </p:blipFill>
        <p:spPr>
          <a:xfrm>
            <a:off x="516470" y="1013903"/>
            <a:ext cx="8030155" cy="5085764"/>
          </a:xfrm>
          <a:prstGeom prst="rect">
            <a:avLst/>
          </a:prstGeom>
        </p:spPr>
      </p:pic>
      <p:sp>
        <p:nvSpPr>
          <p:cNvPr id="5" name="TextBox 4"/>
          <p:cNvSpPr txBox="1"/>
          <p:nvPr/>
        </p:nvSpPr>
        <p:spPr>
          <a:xfrm>
            <a:off x="3211250" y="1292960"/>
            <a:ext cx="2640593" cy="861774"/>
          </a:xfrm>
          <a:prstGeom prst="rect">
            <a:avLst/>
          </a:prstGeom>
          <a:noFill/>
        </p:spPr>
        <p:txBody>
          <a:bodyPr wrap="square" rtlCol="0">
            <a:spAutoFit/>
          </a:bodyPr>
          <a:lstStyle/>
          <a:p>
            <a:r>
              <a:rPr lang="en-US" sz="5000" dirty="0">
                <a:solidFill>
                  <a:schemeClr val="bg1">
                    <a:lumMod val="65000"/>
                  </a:schemeClr>
                </a:solidFill>
                <a:latin typeface="+mn-lt"/>
              </a:rPr>
              <a:t>EXAMPLE</a:t>
            </a:r>
          </a:p>
        </p:txBody>
      </p:sp>
    </p:spTree>
    <p:extLst>
      <p:ext uri="{BB962C8B-B14F-4D97-AF65-F5344CB8AC3E}">
        <p14:creationId xmlns:p14="http://schemas.microsoft.com/office/powerpoint/2010/main" val="12341102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Resources: Provider Directory </a:t>
            </a:r>
          </a:p>
        </p:txBody>
      </p:sp>
      <p:pic>
        <p:nvPicPr>
          <p:cNvPr id="3" name="Picture 2">
            <a:hlinkClick r:id="rId2"/>
          </p:cNvPr>
          <p:cNvPicPr>
            <a:picLocks noChangeAspect="1"/>
          </p:cNvPicPr>
          <p:nvPr/>
        </p:nvPicPr>
        <p:blipFill>
          <a:blip r:embed="rId3"/>
          <a:stretch>
            <a:fillRect/>
          </a:stretch>
        </p:blipFill>
        <p:spPr>
          <a:xfrm>
            <a:off x="221705" y="1664919"/>
            <a:ext cx="8459289" cy="3811717"/>
          </a:xfrm>
          <a:prstGeom prst="rect">
            <a:avLst/>
          </a:prstGeom>
          <a:ln>
            <a:noFill/>
          </a:ln>
          <a:effectLst>
            <a:outerShdw blurRad="292100" dist="139700" dir="2700000" algn="tl" rotWithShape="0">
              <a:srgbClr val="333333">
                <a:alpha val="65000"/>
              </a:srgbClr>
            </a:outerShdw>
          </a:effectLst>
        </p:spPr>
      </p:pic>
      <p:sp>
        <p:nvSpPr>
          <p:cNvPr id="4" name="Rectangle 5"/>
          <p:cNvSpPr>
            <a:spLocks noChangeArrowheads="1"/>
          </p:cNvSpPr>
          <p:nvPr/>
        </p:nvSpPr>
        <p:spPr bwMode="auto">
          <a:xfrm>
            <a:off x="107264" y="5928244"/>
            <a:ext cx="938908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r>
              <a:rPr lang="en-US" altLang="en-US" sz="1100" dirty="0">
                <a:solidFill>
                  <a:srgbClr val="EBA900"/>
                </a:solidFill>
                <a:latin typeface="+mn-lt"/>
              </a:rPr>
              <a:t>Sources: </a:t>
            </a:r>
            <a:r>
              <a:rPr lang="en-US" altLang="en-US" sz="1100" dirty="0">
                <a:solidFill>
                  <a:srgbClr val="EBA900"/>
                </a:solidFill>
                <a:latin typeface="+mn-lt"/>
                <a:hlinkClick r:id="rId4"/>
              </a:rPr>
              <a:t>https://apps.oasas.ny.gov/reports_doc/TreatmentDirectory.pdf</a:t>
            </a:r>
            <a:endParaRPr lang="en-US" altLang="en-US" sz="1100" dirty="0">
              <a:solidFill>
                <a:srgbClr val="EBA900"/>
              </a:solidFill>
              <a:latin typeface="+mn-lt"/>
            </a:endParaRPr>
          </a:p>
          <a:p>
            <a:r>
              <a:rPr lang="en-US" altLang="en-US" sz="1100" dirty="0">
                <a:solidFill>
                  <a:srgbClr val="EBA900"/>
                </a:solidFill>
                <a:latin typeface="+mn-lt"/>
                <a:hlinkClick r:id="rId2"/>
              </a:rPr>
              <a:t>https://oasas.ny.gov/providerDirectory/index.cfm</a:t>
            </a:r>
            <a:endParaRPr lang="en-US" altLang="en-US" sz="1100" dirty="0">
              <a:solidFill>
                <a:srgbClr val="EBA900"/>
              </a:solidFill>
              <a:latin typeface="+mn-lt"/>
            </a:endParaRPr>
          </a:p>
          <a:p>
            <a:endParaRPr lang="en-US" altLang="en-US" sz="1100" dirty="0">
              <a:solidFill>
                <a:srgbClr val="EBA900"/>
              </a:solidFill>
              <a:latin typeface="+mn-lt"/>
            </a:endParaRPr>
          </a:p>
          <a:p>
            <a:pPr eaLnBrk="0" fontAlgn="base" hangingPunct="0">
              <a:spcBef>
                <a:spcPct val="0"/>
              </a:spcBef>
              <a:spcAft>
                <a:spcPct val="0"/>
              </a:spcAft>
            </a:pPr>
            <a:endParaRPr lang="en-US" altLang="en-US" sz="1100" dirty="0">
              <a:solidFill>
                <a:srgbClr val="EBA900"/>
              </a:solidFill>
              <a:latin typeface="+mn-lt"/>
            </a:endParaRP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35837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Resources: Provider Directory</a:t>
            </a:r>
          </a:p>
        </p:txBody>
      </p:sp>
      <p:pic>
        <p:nvPicPr>
          <p:cNvPr id="3" name="Picture 6">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4564" y="1267190"/>
            <a:ext cx="5802086" cy="509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107265" y="5942874"/>
            <a:ext cx="108724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r>
              <a:rPr lang="en-US" altLang="en-US" sz="1100" dirty="0">
                <a:solidFill>
                  <a:srgbClr val="EBA900"/>
                </a:solidFill>
                <a:latin typeface="+mn-lt"/>
              </a:rPr>
              <a:t>Sources: </a:t>
            </a:r>
            <a:r>
              <a:rPr lang="en-US" altLang="en-US" sz="1100" dirty="0">
                <a:solidFill>
                  <a:srgbClr val="EBA900"/>
                </a:solidFill>
                <a:latin typeface="+mn-lt"/>
                <a:hlinkClick r:id="rId2"/>
              </a:rPr>
              <a:t>https://apps.oasas.ny.gov/reports_doc/TreatmentDirectory.pdf</a:t>
            </a:r>
            <a:endParaRPr lang="en-US" altLang="en-US" sz="1100" dirty="0">
              <a:solidFill>
                <a:srgbClr val="EBA900"/>
              </a:solidFill>
              <a:latin typeface="+mn-lt"/>
            </a:endParaRPr>
          </a:p>
          <a:p>
            <a:r>
              <a:rPr lang="en-US" altLang="en-US" sz="1100" dirty="0">
                <a:solidFill>
                  <a:srgbClr val="EBA900"/>
                </a:solidFill>
                <a:latin typeface="+mn-lt"/>
                <a:hlinkClick r:id="rId4"/>
              </a:rPr>
              <a:t>https://oasas.ny.gov/providerDirectory/index.cfm</a:t>
            </a:r>
            <a:endParaRPr lang="en-US" altLang="en-US" sz="1100" dirty="0">
              <a:solidFill>
                <a:srgbClr val="EBA900"/>
              </a:solidFill>
              <a:latin typeface="+mn-lt"/>
            </a:endParaRPr>
          </a:p>
          <a:p>
            <a:endParaRPr lang="en-US" altLang="en-US" sz="1100" dirty="0">
              <a:solidFill>
                <a:srgbClr val="EBA900"/>
              </a:solidFill>
              <a:latin typeface="+mn-lt"/>
            </a:endParaRPr>
          </a:p>
          <a:p>
            <a:pPr eaLnBrk="0" fontAlgn="base" hangingPunct="0">
              <a:spcBef>
                <a:spcPct val="0"/>
              </a:spcBef>
              <a:spcAft>
                <a:spcPct val="0"/>
              </a:spcAft>
            </a:pPr>
            <a:endParaRPr lang="en-US" altLang="en-US" sz="1100" dirty="0">
              <a:solidFill>
                <a:srgbClr val="EBA900"/>
              </a:solidFill>
              <a:latin typeface="+mn-lt"/>
            </a:endParaRP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71172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Resources: Medicaid Transportation Services</a:t>
            </a:r>
          </a:p>
        </p:txBody>
      </p:sp>
      <p:sp>
        <p:nvSpPr>
          <p:cNvPr id="4" name="Rectangle 3"/>
          <p:cNvSpPr/>
          <p:nvPr/>
        </p:nvSpPr>
        <p:spPr>
          <a:xfrm>
            <a:off x="254108" y="1461112"/>
            <a:ext cx="8850312" cy="1569660"/>
          </a:xfrm>
          <a:prstGeom prst="rect">
            <a:avLst/>
          </a:prstGeom>
        </p:spPr>
        <p:txBody>
          <a:bodyPr>
            <a:spAutoFit/>
          </a:bodyPr>
          <a:lstStyle/>
          <a:p>
            <a:pPr eaLnBrk="0" fontAlgn="base" hangingPunct="0">
              <a:spcBef>
                <a:spcPct val="0"/>
              </a:spcBef>
              <a:spcAft>
                <a:spcPct val="0"/>
              </a:spcAft>
              <a:defRPr/>
            </a:pPr>
            <a:r>
              <a:rPr lang="en-US" sz="1600" dirty="0">
                <a:solidFill>
                  <a:prstClr val="black"/>
                </a:solidFill>
                <a:latin typeface="+mn-lt"/>
              </a:rPr>
              <a:t>Currently the Department contracts with two Transportation Managers </a:t>
            </a:r>
          </a:p>
          <a:p>
            <a:pPr eaLnBrk="0" fontAlgn="base" hangingPunct="0">
              <a:spcBef>
                <a:spcPct val="0"/>
              </a:spcBef>
              <a:spcAft>
                <a:spcPct val="0"/>
              </a:spcAft>
              <a:defRPr/>
            </a:pPr>
            <a:r>
              <a:rPr lang="en-US" sz="1600" dirty="0">
                <a:solidFill>
                  <a:prstClr val="black"/>
                </a:solidFill>
                <a:latin typeface="+mn-lt"/>
              </a:rPr>
              <a:t>• Medical Answering Services, LLC • All Counties North of NYC - https://www.medanswering.com (800) 850-5340 (24 hours a day, 7 days a week) </a:t>
            </a:r>
          </a:p>
          <a:p>
            <a:pPr eaLnBrk="0" fontAlgn="base" hangingPunct="0">
              <a:spcBef>
                <a:spcPct val="0"/>
              </a:spcBef>
              <a:spcAft>
                <a:spcPct val="0"/>
              </a:spcAft>
              <a:defRPr/>
            </a:pPr>
            <a:r>
              <a:rPr lang="en-US" sz="1600" dirty="0">
                <a:solidFill>
                  <a:prstClr val="black"/>
                </a:solidFill>
                <a:latin typeface="+mn-lt"/>
              </a:rPr>
              <a:t>• LogistiCare Solutions, LLC </a:t>
            </a:r>
          </a:p>
          <a:p>
            <a:pPr marL="285750" indent="-285750" eaLnBrk="0" fontAlgn="base" hangingPunct="0">
              <a:spcBef>
                <a:spcPct val="0"/>
              </a:spcBef>
              <a:spcAft>
                <a:spcPct val="0"/>
              </a:spcAft>
              <a:buFont typeface="Wingdings" panose="05000000000000000000" pitchFamily="2" charset="2"/>
              <a:buChar char="Ø"/>
              <a:defRPr/>
            </a:pPr>
            <a:r>
              <a:rPr lang="en-US" sz="1600" dirty="0">
                <a:solidFill>
                  <a:prstClr val="black"/>
                </a:solidFill>
                <a:latin typeface="+mn-lt"/>
              </a:rPr>
              <a:t>New York City - </a:t>
            </a:r>
            <a:r>
              <a:rPr lang="en-US" sz="1600" dirty="0">
                <a:solidFill>
                  <a:prstClr val="black"/>
                </a:solidFill>
                <a:latin typeface="+mn-lt"/>
                <a:hlinkClick r:id="rId3"/>
              </a:rPr>
              <a:t>http://www.nycmedicaidride.net</a:t>
            </a:r>
            <a:r>
              <a:rPr lang="en-US" sz="1600" dirty="0">
                <a:solidFill>
                  <a:prstClr val="black"/>
                </a:solidFill>
                <a:latin typeface="+mn-lt"/>
              </a:rPr>
              <a:t> (877) 564-5911 (24 hours a day, 7 days a week) </a:t>
            </a:r>
          </a:p>
          <a:p>
            <a:pPr marL="285750" indent="-285750" eaLnBrk="0" fontAlgn="base" hangingPunct="0">
              <a:spcBef>
                <a:spcPct val="0"/>
              </a:spcBef>
              <a:spcAft>
                <a:spcPct val="0"/>
              </a:spcAft>
              <a:buFont typeface="Wingdings" panose="05000000000000000000" pitchFamily="2" charset="2"/>
              <a:buChar char="Ø"/>
              <a:defRPr/>
            </a:pPr>
            <a:r>
              <a:rPr lang="en-US" sz="1600" dirty="0">
                <a:solidFill>
                  <a:prstClr val="black"/>
                </a:solidFill>
                <a:latin typeface="+mn-lt"/>
              </a:rPr>
              <a:t>Long Island - </a:t>
            </a:r>
            <a:r>
              <a:rPr lang="en-US" sz="1600" dirty="0">
                <a:solidFill>
                  <a:prstClr val="black"/>
                </a:solidFill>
                <a:latin typeface="+mn-lt"/>
                <a:hlinkClick r:id="rId4"/>
              </a:rPr>
              <a:t>https://www.longislandmedicaidride.net</a:t>
            </a:r>
            <a:r>
              <a:rPr lang="en-US" sz="1600" dirty="0">
                <a:solidFill>
                  <a:prstClr val="black"/>
                </a:solidFill>
                <a:latin typeface="+mn-lt"/>
              </a:rPr>
              <a:t> (844) 678-1101 (24 hours a day, 7 days a week) </a:t>
            </a:r>
          </a:p>
        </p:txBody>
      </p:sp>
      <p:pic>
        <p:nvPicPr>
          <p:cNvPr id="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9169" y="3030772"/>
            <a:ext cx="7499350" cy="3336925"/>
          </a:xfrm>
          <a:prstGeom prst="rect">
            <a:avLst/>
          </a:prstGeom>
          <a:noFill/>
          <a:ln w="9525">
            <a:solidFill>
              <a:srgbClr val="1E92A2"/>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288581" y="1152087"/>
            <a:ext cx="3816494" cy="388696"/>
          </a:xfrm>
          <a:prstGeom prst="rect">
            <a:avLst/>
          </a:prstGeom>
        </p:spPr>
        <p:txBody>
          <a:bodyPr wrap="none">
            <a:spAutoFit/>
          </a:bodyPr>
          <a:lstStyle/>
          <a:p>
            <a:pPr fontAlgn="base">
              <a:lnSpc>
                <a:spcPct val="107000"/>
              </a:lnSpc>
              <a:spcBef>
                <a:spcPct val="0"/>
              </a:spcBef>
              <a:spcAft>
                <a:spcPts val="800"/>
              </a:spcAft>
              <a:defRPr/>
            </a:pPr>
            <a:r>
              <a:rPr lang="en-US" altLang="en-US" b="1" dirty="0">
                <a:solidFill>
                  <a:prstClr val="black"/>
                </a:solidFill>
                <a:ea typeface="Calibri" panose="020F0502020204030204" pitchFamily="34" charset="0"/>
                <a:cs typeface="Times New Roman" panose="02020603050405020304" pitchFamily="18" charset="0"/>
              </a:rPr>
              <a:t>New York State Medicaid Cab Services</a:t>
            </a:r>
          </a:p>
        </p:txBody>
      </p:sp>
      <p:sp>
        <p:nvSpPr>
          <p:cNvPr id="7" name="Rectangle 6"/>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92438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Additional Resources</a:t>
            </a:r>
          </a:p>
        </p:txBody>
      </p:sp>
      <p:sp>
        <p:nvSpPr>
          <p:cNvPr id="3" name="Rectangle 1"/>
          <p:cNvSpPr>
            <a:spLocks noChangeArrowheads="1"/>
          </p:cNvSpPr>
          <p:nvPr/>
        </p:nvSpPr>
        <p:spPr bwMode="auto">
          <a:xfrm>
            <a:off x="232636" y="1271383"/>
            <a:ext cx="865618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prstClr val="black"/>
                </a:solidFill>
                <a:effectLst/>
                <a:uLnTx/>
                <a:uFillTx/>
                <a:latin typeface="Calibri" panose="020F0502020204030204"/>
              </a:rPr>
              <a:t>ACOG Maternal Opioid Bundle</a:t>
            </a:r>
          </a:p>
          <a:p>
            <a:pPr marR="0" lvl="0" defTabSz="914400" eaLnBrk="0" fontAlgn="base" latinLnBrk="0" hangingPunct="0">
              <a:lnSpc>
                <a:spcPct val="100000"/>
              </a:lnSpc>
              <a:spcBef>
                <a:spcPct val="0"/>
              </a:spcBef>
              <a:spcAft>
                <a:spcPct val="0"/>
              </a:spcAft>
              <a:buClrTx/>
              <a:buSzTx/>
              <a:tabLst/>
              <a:defRPr/>
            </a:pPr>
            <a:r>
              <a:rPr kumimoji="0" lang="en-US" altLang="en-US" sz="1500" b="0" i="0" u="none" strike="noStrike" kern="0" cap="none" spc="0" normalizeH="0" baseline="0" noProof="0" dirty="0">
                <a:ln>
                  <a:noFill/>
                </a:ln>
                <a:solidFill>
                  <a:prstClr val="black"/>
                </a:solidFill>
                <a:effectLst/>
                <a:uLnTx/>
                <a:uFillTx/>
                <a:latin typeface="Calibri" panose="020F0502020204030204"/>
                <a:hlinkClick r:id="rId2"/>
              </a:rPr>
              <a:t>http://safehealthcareforeverywoman.org/patient-safety-bundles/obstetric-care-for-women-with-opioid-use-disorder/</a:t>
            </a:r>
            <a:endParaRPr kumimoji="0" lang="en-US" altLang="en-US" sz="1500" b="0" i="0" u="none" strike="noStrike" kern="0" cap="none" spc="0" normalizeH="0" baseline="0" noProof="0" dirty="0">
              <a:ln>
                <a:noFill/>
              </a:ln>
              <a:solidFill>
                <a:prstClr val="black"/>
              </a:solidFill>
              <a:effectLst/>
              <a:uLnTx/>
              <a:uFillTx/>
              <a:latin typeface="Calibri" panose="020F0502020204030204"/>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prstClr val="black"/>
                </a:solidFill>
                <a:effectLst/>
                <a:uLnTx/>
                <a:uFillTx/>
                <a:latin typeface="Calibri" panose="020F0502020204030204"/>
              </a:rPr>
              <a:t>ACOG Maternal Opioid Bundle Resource Listing</a:t>
            </a:r>
            <a:endParaRPr kumimoji="0" lang="en-US" altLang="en-US" sz="1500" b="1" i="0" u="none" strike="noStrike" kern="0" cap="none" spc="0" normalizeH="0" baseline="0" noProof="0" dirty="0">
              <a:ln>
                <a:noFill/>
              </a:ln>
              <a:solidFill>
                <a:prstClr val="black"/>
              </a:solidFill>
              <a:effectLst/>
              <a:uLnTx/>
              <a:uFillTx/>
              <a:latin typeface="Calibri" panose="020F0502020204030204"/>
              <a:hlinkClick r:id="rId3"/>
            </a:endParaRPr>
          </a:p>
          <a:p>
            <a:pPr marR="0" lvl="0" defTabSz="914400" eaLnBrk="0" fontAlgn="base" latinLnBrk="0" hangingPunct="0">
              <a:lnSpc>
                <a:spcPct val="100000"/>
              </a:lnSpc>
              <a:spcBef>
                <a:spcPct val="0"/>
              </a:spcBef>
              <a:spcAft>
                <a:spcPct val="0"/>
              </a:spcAft>
              <a:buClrTx/>
              <a:buSzTx/>
              <a:tabLst/>
              <a:defRPr/>
            </a:pPr>
            <a:r>
              <a:rPr kumimoji="0" lang="en-US" altLang="en-US" sz="1500" b="0" i="0" u="none" strike="noStrike" kern="0" cap="none" spc="0" normalizeH="0" baseline="0" noProof="0" dirty="0">
                <a:ln>
                  <a:noFill/>
                </a:ln>
                <a:solidFill>
                  <a:prstClr val="black"/>
                </a:solidFill>
                <a:effectLst/>
                <a:uLnTx/>
                <a:uFillTx/>
                <a:latin typeface="Calibri" panose="020F0502020204030204"/>
                <a:hlinkClick r:id="rId3"/>
              </a:rPr>
              <a:t>http://safehealthcareforeverywoman.org/wp-content/uploads/2017/08/Obstetric-Care-for-Women-with-Opioid-Use-Disorder-Bundle_Resource-Listing.pdf</a:t>
            </a:r>
            <a:endParaRPr kumimoji="0" lang="en-US" altLang="en-US" sz="1500" b="0" i="0" u="none" strike="noStrike" kern="0" cap="none" spc="0" normalizeH="0" baseline="0" noProof="0" dirty="0">
              <a:ln>
                <a:noFill/>
              </a:ln>
              <a:solidFill>
                <a:prstClr val="black"/>
              </a:solidFill>
              <a:effectLst/>
              <a:uLnTx/>
              <a:uFillTx/>
              <a:latin typeface="Calibri" panose="020F0502020204030204"/>
            </a:endParaRPr>
          </a:p>
          <a:p>
            <a:pPr marR="0" lvl="0" defTabSz="914400" eaLnBrk="0" fontAlgn="base" latinLnBrk="0" hangingPunct="0">
              <a:lnSpc>
                <a:spcPct val="100000"/>
              </a:lnSpc>
              <a:spcBef>
                <a:spcPct val="0"/>
              </a:spcBef>
              <a:spcAft>
                <a:spcPct val="0"/>
              </a:spcAft>
              <a:buClrTx/>
              <a:buSzTx/>
              <a:tabLst/>
              <a:defRPr/>
            </a:pPr>
            <a:r>
              <a:rPr kumimoji="0" lang="en-US" sz="1500" b="1" i="0" u="none" strike="noStrike" kern="0" cap="none" spc="0" normalizeH="0" baseline="0" noProof="0" dirty="0">
                <a:ln>
                  <a:noFill/>
                </a:ln>
                <a:solidFill>
                  <a:prstClr val="black"/>
                </a:solidFill>
                <a:effectLst/>
                <a:uLnTx/>
                <a:uFillTx/>
              </a:rPr>
              <a:t>Buprenorphine Waiver Training Resources</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500" u="sng" dirty="0">
                <a:hlinkClick r:id="rId4"/>
              </a:rPr>
              <a:t>https://elearning.asam.org/products/the-asam-buprenorphine-course-acog march-3-2017</a:t>
            </a:r>
            <a:endParaRPr lang="en-US" sz="1500" dirty="0"/>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500" u="sng" dirty="0">
                <a:hlinkClick r:id="rId5"/>
              </a:rPr>
              <a:t>https://pcssnow.org/clinical-coaching/</a:t>
            </a:r>
            <a:endParaRPr lang="en-US" sz="1500" u="sng" dirty="0"/>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1500" u="sng" dirty="0">
                <a:hlinkClick r:id="rId6"/>
              </a:rPr>
              <a:t>https://pcssnow.org/resources/</a:t>
            </a:r>
            <a:endParaRPr lang="en-US" sz="1500" u="sng" dirty="0"/>
          </a:p>
          <a:p>
            <a:pPr lvl="0" defTabSz="914400" eaLnBrk="0" fontAlgn="base" hangingPunct="0">
              <a:spcBef>
                <a:spcPct val="0"/>
              </a:spcBef>
              <a:spcAft>
                <a:spcPct val="0"/>
              </a:spcAft>
              <a:defRPr/>
            </a:pPr>
            <a:r>
              <a:rPr lang="en-US" altLang="en-US" sz="1500" b="1" kern="0" dirty="0">
                <a:solidFill>
                  <a:prstClr val="black"/>
                </a:solidFill>
                <a:latin typeface="Calibri" panose="020F0502020204030204"/>
              </a:rPr>
              <a:t>Guidance for Treating Pregnant and Parenting Women with OUD and Their Infants</a:t>
            </a:r>
          </a:p>
          <a:p>
            <a:pPr lvl="0" defTabSz="914400" eaLnBrk="0" fontAlgn="base" hangingPunct="0">
              <a:spcBef>
                <a:spcPct val="0"/>
              </a:spcBef>
              <a:spcAft>
                <a:spcPct val="0"/>
              </a:spcAft>
              <a:defRPr/>
            </a:pPr>
            <a:r>
              <a:rPr lang="en-US" altLang="en-US" sz="1500" kern="0" dirty="0">
                <a:solidFill>
                  <a:prstClr val="black"/>
                </a:solidFill>
                <a:latin typeface="Calibri" panose="020F0502020204030204"/>
                <a:hlinkClick r:id="rId7"/>
              </a:rPr>
              <a:t>https://store.samhsa.gov/shin/content/SMA18-5054/SMA18-5054.pdf</a:t>
            </a:r>
            <a:endParaRPr lang="en-US" altLang="en-US" sz="1500" kern="0" dirty="0">
              <a:solidFill>
                <a:prstClr val="black"/>
              </a:solidFill>
              <a:latin typeface="Calibri" panose="020F0502020204030204"/>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sz="1500" b="1" i="0" u="none" strike="noStrike" kern="0" cap="none" spc="0" normalizeH="0" baseline="0" noProof="0" dirty="0">
                <a:ln>
                  <a:noFill/>
                </a:ln>
                <a:solidFill>
                  <a:prstClr val="black"/>
                </a:solidFill>
                <a:effectLst/>
                <a:uLnTx/>
                <a:uFillTx/>
              </a:rPr>
              <a:t>HANYS Opioid Addiction Prevention &amp; Management Collaborative</a:t>
            </a:r>
            <a:endParaRPr kumimoji="0" lang="en-US" sz="1500" b="1" i="0" u="none" strike="noStrike" kern="0" cap="none" spc="0" normalizeH="0" baseline="0" noProof="0" dirty="0">
              <a:ln>
                <a:noFill/>
              </a:ln>
              <a:solidFill>
                <a:prstClr val="black"/>
              </a:solidFill>
              <a:effectLst/>
              <a:uLnTx/>
              <a:uFillTx/>
              <a:hlinkClick r:id="rId8"/>
            </a:endParaRPr>
          </a:p>
          <a:p>
            <a:pPr marR="0" lvl="0" defTabSz="914400" eaLnBrk="0" fontAlgn="base" latinLnBrk="0" hangingPunct="0">
              <a:lnSpc>
                <a:spcPct val="100000"/>
              </a:lnSpc>
              <a:spcBef>
                <a:spcPct val="0"/>
              </a:spcBef>
              <a:spcAft>
                <a:spcPct val="0"/>
              </a:spcAft>
              <a:buClrTx/>
              <a:buSzTx/>
              <a:tabLst/>
              <a:defRPr/>
            </a:pPr>
            <a:r>
              <a:rPr kumimoji="0" lang="en-US" sz="1500" b="0" i="0" u="sng" strike="noStrike" kern="0" cap="none" spc="0" normalizeH="0" baseline="0" noProof="0" dirty="0">
                <a:ln>
                  <a:noFill/>
                </a:ln>
                <a:solidFill>
                  <a:prstClr val="black"/>
                </a:solidFill>
                <a:effectLst/>
                <a:uLnTx/>
                <a:uFillTx/>
                <a:hlinkClick r:id="rId8"/>
              </a:rPr>
              <a:t>https://www.hanys.org/quality/collaboratives_and_learning_networks/opioids/</a:t>
            </a:r>
            <a:r>
              <a:rPr kumimoji="0" lang="en-US" sz="1500" b="0" i="0" u="none" strike="noStrike" kern="0" cap="none" spc="0" normalizeH="0" baseline="0" noProof="0" dirty="0">
                <a:ln>
                  <a:noFill/>
                </a:ln>
                <a:solidFill>
                  <a:prstClr val="black"/>
                </a:solidFill>
                <a:effectLst/>
                <a:uLnTx/>
                <a:uFillTx/>
              </a:rPr>
              <a:t> </a:t>
            </a:r>
          </a:p>
          <a:p>
            <a:pPr lvl="0" defTabSz="914400" eaLnBrk="0" fontAlgn="base" hangingPunct="0">
              <a:spcBef>
                <a:spcPct val="0"/>
              </a:spcBef>
              <a:spcAft>
                <a:spcPct val="0"/>
              </a:spcAft>
              <a:defRPr/>
            </a:pPr>
            <a:r>
              <a:rPr lang="en-US" sz="1500" b="1" kern="0" dirty="0">
                <a:solidFill>
                  <a:prstClr val="black"/>
                </a:solidFill>
              </a:rPr>
              <a:t>Medications for OUD </a:t>
            </a:r>
            <a:endParaRPr lang="en-US" altLang="en-US" sz="1500" b="1" kern="0" dirty="0">
              <a:solidFill>
                <a:prstClr val="black"/>
              </a:solidFill>
              <a:hlinkClick r:id="rId9"/>
            </a:endParaRPr>
          </a:p>
          <a:p>
            <a:pPr lvl="0" defTabSz="914400" eaLnBrk="0" fontAlgn="base" hangingPunct="0">
              <a:spcBef>
                <a:spcPct val="0"/>
              </a:spcBef>
              <a:spcAft>
                <a:spcPct val="0"/>
              </a:spcAft>
              <a:defRPr/>
            </a:pPr>
            <a:r>
              <a:rPr lang="en-US" altLang="en-US" sz="1500" kern="0" dirty="0">
                <a:solidFill>
                  <a:prstClr val="black"/>
                </a:solidFill>
                <a:hlinkClick r:id="rId10"/>
              </a:rPr>
              <a:t>https://store.samhsa.gov/shin/content/SMA18-5063FULLDOC/SMA18-5063FULLDOC.pdf</a:t>
            </a:r>
            <a:endParaRPr lang="en-US" altLang="en-US" sz="1500" kern="0" dirty="0">
              <a:solidFill>
                <a:prstClr val="black"/>
              </a:solidFill>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prstClr val="black"/>
                </a:solidFill>
                <a:effectLst/>
                <a:uLnTx/>
                <a:uFillTx/>
              </a:rPr>
              <a:t>SBIRT</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500" b="0" i="0" u="sng" strike="noStrike" kern="0" cap="none" spc="0" normalizeH="0" baseline="0" noProof="0" dirty="0">
                <a:ln>
                  <a:noFill/>
                </a:ln>
                <a:solidFill>
                  <a:prstClr val="black"/>
                </a:solidFill>
                <a:effectLst/>
                <a:uLnTx/>
                <a:uFillTx/>
                <a:hlinkClick r:id="rId11"/>
              </a:rPr>
              <a:t>http://bigsbirteducation.webs.com/addictionwebinars.htm</a:t>
            </a:r>
            <a:endParaRPr kumimoji="0" lang="en-US" sz="1500" b="0" i="0" u="sng" strike="noStrike" kern="0" cap="none" spc="0" normalizeH="0" baseline="0" noProof="0" dirty="0">
              <a:ln>
                <a:noFill/>
              </a:ln>
              <a:solidFill>
                <a:prstClr val="black"/>
              </a:solidFill>
              <a:effectLst/>
              <a:uLnTx/>
              <a:uFillTx/>
            </a:endParaRP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500" b="0" i="0" u="sng" strike="noStrike" kern="0" cap="none" spc="0" normalizeH="0" baseline="0" noProof="0" dirty="0">
                <a:ln>
                  <a:noFill/>
                </a:ln>
                <a:solidFill>
                  <a:prstClr val="black"/>
                </a:solidFill>
                <a:effectLst/>
                <a:uLnTx/>
                <a:uFillTx/>
                <a:hlinkClick r:id="rId12"/>
              </a:rPr>
              <a:t>https://www.integration.samhsa.gov/clinical-practice/sbirt#why</a:t>
            </a:r>
            <a:endParaRPr kumimoji="0" lang="en-US" sz="1500" b="0" i="0" u="sng" strike="noStrike" kern="0" cap="none" spc="0" normalizeH="0" baseline="0" noProof="0" dirty="0">
              <a:ln>
                <a:noFill/>
              </a:ln>
              <a:solidFill>
                <a:prstClr val="black"/>
              </a:solidFill>
              <a:effectLst/>
              <a:uLnTx/>
              <a:uFillTx/>
            </a:endParaRPr>
          </a:p>
          <a:p>
            <a:pPr marL="285750" lvl="0" indent="-285750" defTabSz="914400" eaLnBrk="0" fontAlgn="base" hangingPunct="0">
              <a:spcBef>
                <a:spcPct val="0"/>
              </a:spcBef>
              <a:spcAft>
                <a:spcPct val="0"/>
              </a:spcAft>
              <a:buFont typeface="Arial" panose="020B0604020202020204" pitchFamily="34" charset="0"/>
              <a:buChar char="•"/>
            </a:pPr>
            <a:r>
              <a:rPr lang="en-US" sz="1500" kern="0" dirty="0">
                <a:solidFill>
                  <a:prstClr val="black"/>
                </a:solidFill>
                <a:hlinkClick r:id="rId13"/>
              </a:rPr>
              <a:t>http://www.sbirtoregon.org/</a:t>
            </a:r>
            <a:endParaRPr lang="en-US" sz="1500" kern="0" dirty="0">
              <a:solidFill>
                <a:prstClr val="black"/>
              </a:solidFill>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prstClr val="black"/>
                </a:solidFill>
                <a:effectLst/>
                <a:uLnTx/>
                <a:uFillTx/>
                <a:latin typeface="Calibri" panose="020F0502020204030204"/>
              </a:rPr>
              <a:t>The Alcohol Use Disorders Identification Test (AUDIT)</a:t>
            </a:r>
          </a:p>
          <a:p>
            <a:pPr marR="0" lvl="0" defTabSz="914400" eaLnBrk="0" fontAlgn="base" latinLnBrk="0" hangingPunct="0">
              <a:lnSpc>
                <a:spcPct val="100000"/>
              </a:lnSpc>
              <a:spcBef>
                <a:spcPct val="0"/>
              </a:spcBef>
              <a:spcAft>
                <a:spcPct val="0"/>
              </a:spcAft>
              <a:buClrTx/>
              <a:buSzTx/>
              <a:tabLst/>
              <a:defRPr/>
            </a:pPr>
            <a:r>
              <a:rPr kumimoji="0" lang="en-US" altLang="en-US" sz="1500" b="0" i="0" u="none" strike="noStrike" kern="0" cap="none" spc="0" normalizeH="0" baseline="0" noProof="0" dirty="0">
                <a:ln>
                  <a:noFill/>
                </a:ln>
                <a:solidFill>
                  <a:prstClr val="black"/>
                </a:solidFill>
                <a:effectLst/>
                <a:uLnTx/>
                <a:uFillTx/>
                <a:latin typeface="Calibri" panose="020F0502020204030204"/>
                <a:hlinkClick r:id="rId14"/>
              </a:rPr>
              <a:t>https://www.integration.samhsa.gov/clinical-practice/sbirt/AUDIT_Manual,_2.pdf</a:t>
            </a:r>
            <a:endParaRPr kumimoji="0" lang="en-US" altLang="en-US" sz="1500" b="0" i="0" u="none" strike="noStrike" kern="0" cap="none" spc="0" normalizeH="0" baseline="0" noProof="0" dirty="0">
              <a:ln>
                <a:noFill/>
              </a:ln>
              <a:solidFill>
                <a:prstClr val="black"/>
              </a:solidFill>
              <a:effectLst/>
              <a:uLnTx/>
              <a:uFillTx/>
              <a:latin typeface="Calibri" panose="020F0502020204030204"/>
            </a:endParaRPr>
          </a:p>
          <a:p>
            <a:pPr lvl="0" defTabSz="914400" eaLnBrk="0" fontAlgn="base" hangingPunct="0">
              <a:spcBef>
                <a:spcPct val="0"/>
              </a:spcBef>
              <a:spcAft>
                <a:spcPct val="0"/>
              </a:spcAft>
              <a:defRPr/>
            </a:pPr>
            <a:endParaRPr kumimoji="0" lang="en-US" altLang="en-US" sz="1500" b="1" i="0" u="none" strike="noStrike" kern="0" cap="none" spc="0" normalizeH="0" baseline="0" noProof="0" dirty="0">
              <a:ln>
                <a:noFill/>
              </a:ln>
              <a:solidFill>
                <a:prstClr val="black"/>
              </a:solidFill>
              <a:effectLst/>
              <a:uLnTx/>
              <a:uFillTx/>
              <a:latin typeface="Calibri" panose="020F0502020204030204"/>
            </a:endParaRP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1500" b="0" i="0" u="none" strike="noStrike" kern="0" cap="none" spc="0" normalizeH="0" baseline="0" noProof="0" dirty="0">
              <a:ln>
                <a:noFill/>
              </a:ln>
              <a:solidFill>
                <a:prstClr val="black"/>
              </a:solidFill>
              <a:effectLst/>
              <a:uLnTx/>
              <a:uFillTx/>
              <a:latin typeface="Calibri" panose="020F0502020204030204"/>
            </a:endParaRPr>
          </a:p>
        </p:txBody>
      </p:sp>
      <p:sp>
        <p:nvSpPr>
          <p:cNvPr id="4" name="Rectangle 3"/>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5651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7264" y="6575894"/>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
        <p:nvSpPr>
          <p:cNvPr id="8" name="Title 1"/>
          <p:cNvSpPr>
            <a:spLocks noGrp="1"/>
          </p:cNvSpPr>
          <p:nvPr>
            <p:ph type="ctrTitle"/>
          </p:nvPr>
        </p:nvSpPr>
        <p:spPr>
          <a:xfrm>
            <a:off x="352345" y="326172"/>
            <a:ext cx="9144000" cy="709947"/>
          </a:xfrm>
        </p:spPr>
        <p:txBody>
          <a:bodyPr>
            <a:normAutofit/>
          </a:bodyPr>
          <a:lstStyle/>
          <a:p>
            <a:r>
              <a:rPr lang="en-US" sz="3600" dirty="0">
                <a:latin typeface="+mn-lt"/>
              </a:rPr>
              <a:t>Prescribing Practices</a:t>
            </a:r>
          </a:p>
        </p:txBody>
      </p:sp>
      <p:sp>
        <p:nvSpPr>
          <p:cNvPr id="9" name="Content Placeholder 2"/>
          <p:cNvSpPr txBox="1">
            <a:spLocks/>
          </p:cNvSpPr>
          <p:nvPr/>
        </p:nvSpPr>
        <p:spPr>
          <a:xfrm>
            <a:off x="107262" y="1199385"/>
            <a:ext cx="4236603" cy="49500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indent="0">
              <a:buFont typeface="Arial"/>
              <a:buNone/>
            </a:pPr>
            <a:r>
              <a:rPr lang="en-US" sz="2000" b="1" dirty="0">
                <a:solidFill>
                  <a:srgbClr val="008AAB"/>
                </a:solidFill>
                <a:cs typeface="Arial"/>
              </a:rPr>
              <a:t>In 2012, providers wrote 259 million </a:t>
            </a:r>
          </a:p>
          <a:p>
            <a:pPr marL="115888" indent="0">
              <a:buFont typeface="Arial"/>
              <a:buNone/>
            </a:pPr>
            <a:r>
              <a:rPr lang="en-US" sz="2000" b="1" dirty="0">
                <a:solidFill>
                  <a:srgbClr val="008AAB"/>
                </a:solidFill>
                <a:cs typeface="Arial"/>
              </a:rPr>
              <a:t>prescriptions for opioids</a:t>
            </a:r>
          </a:p>
          <a:p>
            <a:pPr marL="508000" lvl="2" indent="-388938">
              <a:buClr>
                <a:srgbClr val="EBA900"/>
              </a:buClr>
            </a:pPr>
            <a:r>
              <a:rPr lang="en-US" sz="1950" dirty="0">
                <a:cs typeface="Arial"/>
              </a:rPr>
              <a:t>More than enough for every American adult to have a bottle of pills</a:t>
            </a:r>
          </a:p>
          <a:p>
            <a:pPr marL="508000" lvl="2" indent="-388938">
              <a:buClr>
                <a:srgbClr val="EBA900"/>
              </a:buClr>
            </a:pPr>
            <a:r>
              <a:rPr lang="en-US" sz="1950" dirty="0">
                <a:cs typeface="Arial"/>
              </a:rPr>
              <a:t>20% of those with a pain-related diagnosis, acute or chronic, receive an opioid prescription</a:t>
            </a:r>
          </a:p>
          <a:p>
            <a:pPr marL="508000" lvl="2" indent="-388938">
              <a:buClr>
                <a:srgbClr val="EBA900"/>
              </a:buClr>
            </a:pPr>
            <a:r>
              <a:rPr lang="en-US" sz="1950" dirty="0">
                <a:cs typeface="Arial"/>
              </a:rPr>
              <a:t>Opioid prescriptions:</a:t>
            </a:r>
          </a:p>
          <a:p>
            <a:pPr marL="965200" lvl="4" indent="-388938">
              <a:buClr>
                <a:srgbClr val="EBA900"/>
              </a:buClr>
            </a:pPr>
            <a:r>
              <a:rPr lang="en-US" sz="1950" dirty="0">
                <a:cs typeface="Arial"/>
              </a:rPr>
              <a:t>Have a place in pain management when used appropriately</a:t>
            </a:r>
          </a:p>
          <a:p>
            <a:pPr marL="965200" lvl="4" indent="-388938">
              <a:buClr>
                <a:srgbClr val="EBA900"/>
              </a:buClr>
            </a:pPr>
            <a:r>
              <a:rPr lang="en-US" sz="1950" dirty="0">
                <a:cs typeface="Arial"/>
              </a:rPr>
              <a:t>Can lead to OUD</a:t>
            </a:r>
          </a:p>
          <a:p>
            <a:pPr marL="0" indent="0">
              <a:buClr>
                <a:srgbClr val="4BACC6"/>
              </a:buClr>
              <a:buFont typeface="Arial"/>
              <a:buNone/>
            </a:pPr>
            <a:endParaRPr lang="en-US" sz="2000" b="1" dirty="0">
              <a:solidFill>
                <a:srgbClr val="4BACC6"/>
              </a:solidFill>
              <a:cs typeface="Arial"/>
            </a:endParaRPr>
          </a:p>
          <a:p>
            <a:endParaRPr lang="en-US" sz="2000" dirty="0">
              <a:solidFill>
                <a:srgbClr val="7F7F7F"/>
              </a:solidFill>
              <a:cs typeface="Arial"/>
            </a:endParaRPr>
          </a:p>
        </p:txBody>
      </p:sp>
      <p:pic>
        <p:nvPicPr>
          <p:cNvPr id="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866" y="1139028"/>
            <a:ext cx="4674772" cy="5638119"/>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
          <p:cNvSpPr>
            <a:spLocks noChangeArrowheads="1"/>
          </p:cNvSpPr>
          <p:nvPr/>
        </p:nvSpPr>
        <p:spPr bwMode="auto">
          <a:xfrm>
            <a:off x="107263" y="5680048"/>
            <a:ext cx="4453467"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100" dirty="0">
                <a:solidFill>
                  <a:srgbClr val="EBA900"/>
                </a:solidFill>
                <a:latin typeface="+mn-lt"/>
              </a:rPr>
              <a:t>Source: </a:t>
            </a:r>
            <a:r>
              <a:rPr lang="en-US" altLang="en-US" sz="1100" dirty="0">
                <a:solidFill>
                  <a:srgbClr val="EBA900"/>
                </a:solidFill>
                <a:latin typeface="+mn-lt"/>
                <a:hlinkClick r:id="rId4"/>
              </a:rPr>
              <a:t>https://www.cdc.gov/vitalsigns/opioid-prescribing/</a:t>
            </a:r>
            <a:endParaRPr lang="en-US" altLang="en-US" sz="1100" dirty="0">
              <a:solidFill>
                <a:srgbClr val="EBA900"/>
              </a:solidFill>
              <a:latin typeface="+mn-lt"/>
            </a:endParaRPr>
          </a:p>
          <a:p>
            <a:r>
              <a:rPr lang="en-US" altLang="en-US" sz="1100" dirty="0">
                <a:solidFill>
                  <a:srgbClr val="EBA900"/>
                </a:solidFill>
                <a:latin typeface="+mn-lt"/>
                <a:hlinkClick r:id="rId5"/>
              </a:rPr>
              <a:t>https://www.researchgate.net/publication/278354874_Vital_Signs_</a:t>
            </a:r>
          </a:p>
          <a:p>
            <a:r>
              <a:rPr lang="en-US" altLang="en-US" sz="1100" dirty="0">
                <a:solidFill>
                  <a:srgbClr val="EBA900"/>
                </a:solidFill>
                <a:latin typeface="+mn-lt"/>
                <a:hlinkClick r:id="rId5"/>
              </a:rPr>
              <a:t>Overdoses_of_Prescription_Opioid_Pain_Relievers-United_States_1999-2008_Reprinted_from_MMWR_vol_60_pg_1487-1492_2011</a:t>
            </a:r>
            <a:endParaRPr lang="en-US" altLang="en-US" sz="1100" dirty="0">
              <a:solidFill>
                <a:srgbClr val="EBA900"/>
              </a:solidFill>
              <a:latin typeface="+mn-lt"/>
            </a:endParaRPr>
          </a:p>
          <a:p>
            <a:endParaRPr lang="en-US" altLang="en-US" sz="1100" dirty="0">
              <a:solidFill>
                <a:srgbClr val="EBA900"/>
              </a:solidFill>
              <a:latin typeface="+mn-lt"/>
            </a:endParaRPr>
          </a:p>
        </p:txBody>
      </p:sp>
    </p:spTree>
    <p:extLst>
      <p:ext uri="{BB962C8B-B14F-4D97-AF65-F5344CB8AC3E}">
        <p14:creationId xmlns:p14="http://schemas.microsoft.com/office/powerpoint/2010/main" val="2750380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199945" y="572648"/>
            <a:ext cx="8487237" cy="520496"/>
          </a:xfrm>
        </p:spPr>
        <p:txBody>
          <a:bodyPr>
            <a:noAutofit/>
          </a:bodyPr>
          <a:lstStyle/>
          <a:p>
            <a:r>
              <a:rPr lang="en-US" altLang="en-US" sz="2400" dirty="0">
                <a:latin typeface="+mn-lt"/>
              </a:rPr>
              <a:t>Where Pain Relievers Were Obtained for Most Recent Nonmedical Use among Past Year Users Aged 12 or Older: 2012-2013</a:t>
            </a:r>
            <a:br>
              <a:rPr lang="en-US" altLang="en-US" sz="2400" dirty="0">
                <a:latin typeface="+mn-lt"/>
              </a:rPr>
            </a:br>
            <a:endParaRPr lang="en-US" sz="2400" dirty="0">
              <a:latin typeface="+mn-lt"/>
            </a:endParaRPr>
          </a:p>
        </p:txBody>
      </p:sp>
      <p:sp>
        <p:nvSpPr>
          <p:cNvPr id="5" name="TextBox 7"/>
          <p:cNvSpPr txBox="1">
            <a:spLocks noChangeArrowheads="1"/>
          </p:cNvSpPr>
          <p:nvPr/>
        </p:nvSpPr>
        <p:spPr bwMode="auto">
          <a:xfrm flipH="1">
            <a:off x="107264" y="6254466"/>
            <a:ext cx="869904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100" dirty="0">
                <a:solidFill>
                  <a:srgbClr val="EBA900"/>
                </a:solidFill>
                <a:latin typeface="+mn-lt"/>
              </a:rPr>
              <a:t>Source: SAMHSA 2013; https://www.samhsa.gov/data/sites/default/files/NSDUH-DetTabs2014/NSDUH-DetTabs2014.htm#tab6-47a </a:t>
            </a:r>
          </a:p>
        </p:txBody>
      </p:sp>
      <p:sp>
        <p:nvSpPr>
          <p:cNvPr id="6" name="Rectangle 5"/>
          <p:cNvSpPr/>
          <p:nvPr/>
        </p:nvSpPr>
        <p:spPr>
          <a:xfrm>
            <a:off x="107264" y="6586083"/>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71346" y="1147763"/>
            <a:ext cx="8015836" cy="5052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0532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254" y="359149"/>
            <a:ext cx="9144000" cy="709947"/>
          </a:xfrm>
        </p:spPr>
        <p:txBody>
          <a:bodyPr>
            <a:normAutofit/>
          </a:bodyPr>
          <a:lstStyle/>
          <a:p>
            <a:r>
              <a:rPr lang="en-US" sz="3600" dirty="0">
                <a:latin typeface="+mn-lt"/>
              </a:rPr>
              <a:t>Impact of Overdose Deaths in NYS</a:t>
            </a:r>
          </a:p>
        </p:txBody>
      </p:sp>
      <p:graphicFrame>
        <p:nvGraphicFramePr>
          <p:cNvPr id="3" name="Table 2"/>
          <p:cNvGraphicFramePr>
            <a:graphicFrameLocks noGrp="1"/>
          </p:cNvGraphicFramePr>
          <p:nvPr>
            <p:extLst>
              <p:ext uri="{D42A27DB-BD31-4B8C-83A1-F6EECF244321}">
                <p14:modId xmlns:p14="http://schemas.microsoft.com/office/powerpoint/2010/main" val="3347004610"/>
              </p:ext>
            </p:extLst>
          </p:nvPr>
        </p:nvGraphicFramePr>
        <p:xfrm>
          <a:off x="309627" y="2532631"/>
          <a:ext cx="8545991" cy="2157360"/>
        </p:xfrm>
        <a:graphic>
          <a:graphicData uri="http://schemas.openxmlformats.org/drawingml/2006/table">
            <a:tbl>
              <a:tblPr firstRow="1" bandRow="1">
                <a:tableStyleId>{74C1A8A3-306A-4EB7-A6B1-4F7E0EB9C5D6}</a:tableStyleId>
              </a:tblPr>
              <a:tblGrid>
                <a:gridCol w="1461088">
                  <a:extLst>
                    <a:ext uri="{9D8B030D-6E8A-4147-A177-3AD203B41FA5}">
                      <a16:colId xmlns:a16="http://schemas.microsoft.com/office/drawing/2014/main" xmlns="" val="20000"/>
                    </a:ext>
                  </a:extLst>
                </a:gridCol>
                <a:gridCol w="675409">
                  <a:extLst>
                    <a:ext uri="{9D8B030D-6E8A-4147-A177-3AD203B41FA5}">
                      <a16:colId xmlns:a16="http://schemas.microsoft.com/office/drawing/2014/main" xmlns="" val="20001"/>
                    </a:ext>
                  </a:extLst>
                </a:gridCol>
                <a:gridCol w="1068249">
                  <a:extLst>
                    <a:ext uri="{9D8B030D-6E8A-4147-A177-3AD203B41FA5}">
                      <a16:colId xmlns:a16="http://schemas.microsoft.com/office/drawing/2014/main" xmlns="" val="20002"/>
                    </a:ext>
                  </a:extLst>
                </a:gridCol>
                <a:gridCol w="1068249">
                  <a:extLst>
                    <a:ext uri="{9D8B030D-6E8A-4147-A177-3AD203B41FA5}">
                      <a16:colId xmlns:a16="http://schemas.microsoft.com/office/drawing/2014/main" xmlns="" val="20003"/>
                    </a:ext>
                  </a:extLst>
                </a:gridCol>
                <a:gridCol w="1068249">
                  <a:extLst>
                    <a:ext uri="{9D8B030D-6E8A-4147-A177-3AD203B41FA5}">
                      <a16:colId xmlns:a16="http://schemas.microsoft.com/office/drawing/2014/main" xmlns="" val="20004"/>
                    </a:ext>
                  </a:extLst>
                </a:gridCol>
                <a:gridCol w="1068249">
                  <a:extLst>
                    <a:ext uri="{9D8B030D-6E8A-4147-A177-3AD203B41FA5}">
                      <a16:colId xmlns:a16="http://schemas.microsoft.com/office/drawing/2014/main" xmlns="" val="20005"/>
                    </a:ext>
                  </a:extLst>
                </a:gridCol>
                <a:gridCol w="1068249">
                  <a:extLst>
                    <a:ext uri="{9D8B030D-6E8A-4147-A177-3AD203B41FA5}">
                      <a16:colId xmlns:a16="http://schemas.microsoft.com/office/drawing/2014/main" xmlns="" val="20006"/>
                    </a:ext>
                  </a:extLst>
                </a:gridCol>
                <a:gridCol w="1068249">
                  <a:extLst>
                    <a:ext uri="{9D8B030D-6E8A-4147-A177-3AD203B41FA5}">
                      <a16:colId xmlns:a16="http://schemas.microsoft.com/office/drawing/2014/main" xmlns="" val="20007"/>
                    </a:ext>
                  </a:extLst>
                </a:gridCol>
              </a:tblGrid>
              <a:tr h="539340">
                <a:tc gridSpan="8">
                  <a:txBody>
                    <a:bodyPr/>
                    <a:lstStyle/>
                    <a:p>
                      <a:pPr algn="l"/>
                      <a:r>
                        <a:rPr lang="en-US" sz="2000" dirty="0"/>
                        <a:t>Drug Deaths</a:t>
                      </a:r>
                      <a:r>
                        <a:rPr lang="en-US" sz="2000" baseline="0" dirty="0"/>
                        <a:t> by Sex in New York State 2010-2015</a:t>
                      </a:r>
                      <a:endParaRPr lang="en-US" sz="2000" dirty="0">
                        <a:latin typeface="Trebuchet MS" panose="020B0603020202020204" pitchFamily="34" charset="0"/>
                      </a:endParaRPr>
                    </a:p>
                  </a:txBody>
                  <a:tcPr>
                    <a:solidFill>
                      <a:srgbClr val="008AAB"/>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sz="1600" dirty="0">
                        <a:latin typeface="Trebuchet MS" panose="020B0603020202020204" pitchFamily="34" charset="0"/>
                      </a:endParaRPr>
                    </a:p>
                  </a:txBody>
                  <a:tcPr/>
                </a:tc>
                <a:tc hMerge="1">
                  <a:txBody>
                    <a:bodyPr/>
                    <a:lstStyle/>
                    <a:p>
                      <a:endParaRPr lang="en-US" sz="1600" dirty="0">
                        <a:latin typeface="Trebuchet MS" panose="020B0603020202020204" pitchFamily="34" charset="0"/>
                      </a:endParaRPr>
                    </a:p>
                  </a:txBody>
                  <a:tcPr/>
                </a:tc>
                <a:extLst>
                  <a:ext uri="{0D108BD9-81ED-4DB2-BD59-A6C34878D82A}">
                    <a16:rowId xmlns:a16="http://schemas.microsoft.com/office/drawing/2014/main" xmlns="" val="10000"/>
                  </a:ext>
                </a:extLst>
              </a:tr>
              <a:tr h="539340">
                <a:tc>
                  <a:txBody>
                    <a:bodyPr/>
                    <a:lstStyle/>
                    <a:p>
                      <a:endParaRPr lang="en-US" sz="1900" dirty="0">
                        <a:latin typeface="Trebuchet MS" panose="020B0603020202020204" pitchFamily="34" charset="0"/>
                      </a:endParaRPr>
                    </a:p>
                  </a:txBody>
                  <a:tcPr>
                    <a:solidFill>
                      <a:schemeClr val="bg1"/>
                    </a:solidFill>
                  </a:tcPr>
                </a:tc>
                <a:tc>
                  <a:txBody>
                    <a:bodyPr/>
                    <a:lstStyle/>
                    <a:p>
                      <a:endParaRPr lang="en-US" sz="1900" dirty="0">
                        <a:latin typeface="Trebuchet MS" panose="020B0603020202020204" pitchFamily="34" charset="0"/>
                      </a:endParaRPr>
                    </a:p>
                  </a:txBody>
                  <a:tcPr>
                    <a:solidFill>
                      <a:schemeClr val="bg1"/>
                    </a:solidFill>
                  </a:tcPr>
                </a:tc>
                <a:tc>
                  <a:txBody>
                    <a:bodyPr/>
                    <a:lstStyle/>
                    <a:p>
                      <a:pPr algn="r"/>
                      <a:r>
                        <a:rPr lang="en-US" sz="1900" b="1" dirty="0"/>
                        <a:t>2010</a:t>
                      </a:r>
                      <a:endParaRPr lang="en-US" sz="1900" b="1" dirty="0">
                        <a:latin typeface="Trebuchet MS" panose="020B0603020202020204" pitchFamily="34" charset="0"/>
                      </a:endParaRPr>
                    </a:p>
                  </a:txBody>
                  <a:tcPr anchor="ctr">
                    <a:solidFill>
                      <a:schemeClr val="bg1"/>
                    </a:solidFill>
                  </a:tcPr>
                </a:tc>
                <a:tc>
                  <a:txBody>
                    <a:bodyPr/>
                    <a:lstStyle/>
                    <a:p>
                      <a:pPr algn="r"/>
                      <a:r>
                        <a:rPr lang="en-US" sz="1900" b="1" dirty="0"/>
                        <a:t>2011</a:t>
                      </a:r>
                      <a:endParaRPr lang="en-US" sz="1900" b="1" dirty="0">
                        <a:latin typeface="Trebuchet MS" panose="020B0603020202020204" pitchFamily="34" charset="0"/>
                      </a:endParaRPr>
                    </a:p>
                  </a:txBody>
                  <a:tcPr anchor="ctr">
                    <a:solidFill>
                      <a:schemeClr val="bg1"/>
                    </a:solidFill>
                  </a:tcPr>
                </a:tc>
                <a:tc>
                  <a:txBody>
                    <a:bodyPr/>
                    <a:lstStyle/>
                    <a:p>
                      <a:pPr algn="r"/>
                      <a:r>
                        <a:rPr lang="en-US" sz="1900" b="1" dirty="0"/>
                        <a:t>2012</a:t>
                      </a:r>
                      <a:endParaRPr lang="en-US" sz="1900" b="1" dirty="0">
                        <a:latin typeface="Trebuchet MS" panose="020B0603020202020204" pitchFamily="34" charset="0"/>
                      </a:endParaRPr>
                    </a:p>
                  </a:txBody>
                  <a:tcPr anchor="ctr">
                    <a:solidFill>
                      <a:schemeClr val="bg1"/>
                    </a:solidFill>
                  </a:tcPr>
                </a:tc>
                <a:tc>
                  <a:txBody>
                    <a:bodyPr/>
                    <a:lstStyle/>
                    <a:p>
                      <a:pPr algn="r"/>
                      <a:r>
                        <a:rPr lang="en-US" sz="1900" b="1" dirty="0"/>
                        <a:t>2013</a:t>
                      </a:r>
                      <a:endParaRPr lang="en-US" sz="1900" b="1" dirty="0">
                        <a:latin typeface="Trebuchet MS" panose="020B0603020202020204" pitchFamily="34" charset="0"/>
                      </a:endParaRPr>
                    </a:p>
                  </a:txBody>
                  <a:tcPr anchor="ctr">
                    <a:solidFill>
                      <a:schemeClr val="bg1"/>
                    </a:solidFill>
                  </a:tcPr>
                </a:tc>
                <a:tc>
                  <a:txBody>
                    <a:bodyPr/>
                    <a:lstStyle/>
                    <a:p>
                      <a:pPr algn="r"/>
                      <a:r>
                        <a:rPr lang="en-US" sz="1900" b="1" dirty="0"/>
                        <a:t>2014</a:t>
                      </a:r>
                      <a:endParaRPr lang="en-US" sz="1900" b="1" dirty="0">
                        <a:latin typeface="Trebuchet MS" panose="020B0603020202020204" pitchFamily="34" charset="0"/>
                      </a:endParaRPr>
                    </a:p>
                  </a:txBody>
                  <a:tcPr anchor="ctr">
                    <a:solidFill>
                      <a:schemeClr val="bg1"/>
                    </a:solidFill>
                  </a:tcPr>
                </a:tc>
                <a:tc>
                  <a:txBody>
                    <a:bodyPr/>
                    <a:lstStyle/>
                    <a:p>
                      <a:pPr algn="r"/>
                      <a:r>
                        <a:rPr lang="en-US" sz="1900" b="1" dirty="0"/>
                        <a:t>2015</a:t>
                      </a:r>
                      <a:endParaRPr lang="en-US" sz="1900" b="1" dirty="0">
                        <a:latin typeface="Trebuchet MS" panose="020B0603020202020204" pitchFamily="34" charset="0"/>
                      </a:endParaRPr>
                    </a:p>
                  </a:txBody>
                  <a:tcPr anchor="ctr">
                    <a:solidFill>
                      <a:schemeClr val="bg1"/>
                    </a:solidFill>
                  </a:tcPr>
                </a:tc>
                <a:extLst>
                  <a:ext uri="{0D108BD9-81ED-4DB2-BD59-A6C34878D82A}">
                    <a16:rowId xmlns:a16="http://schemas.microsoft.com/office/drawing/2014/main" xmlns="" val="10001"/>
                  </a:ext>
                </a:extLst>
              </a:tr>
              <a:tr h="539340">
                <a:tc>
                  <a:txBody>
                    <a:bodyPr/>
                    <a:lstStyle/>
                    <a:p>
                      <a:r>
                        <a:rPr lang="en-US" sz="1900" b="1" dirty="0"/>
                        <a:t>Female</a:t>
                      </a:r>
                      <a:endParaRPr lang="en-US" sz="1900" b="1" dirty="0">
                        <a:latin typeface="Trebuchet MS" panose="020B0603020202020204" pitchFamily="34" charset="0"/>
                      </a:endParaRPr>
                    </a:p>
                  </a:txBody>
                  <a:tcPr>
                    <a:solidFill>
                      <a:schemeClr val="bg1"/>
                    </a:solidFill>
                  </a:tcPr>
                </a:tc>
                <a:tc>
                  <a:txBody>
                    <a:bodyPr/>
                    <a:lstStyle/>
                    <a:p>
                      <a:endParaRPr lang="en-US" sz="1900" dirty="0">
                        <a:latin typeface="Trebuchet MS" panose="020B0603020202020204" pitchFamily="34" charset="0"/>
                      </a:endParaRPr>
                    </a:p>
                  </a:txBody>
                  <a:tcPr>
                    <a:solidFill>
                      <a:schemeClr val="bg1"/>
                    </a:solidFill>
                  </a:tcPr>
                </a:tc>
                <a:tc>
                  <a:txBody>
                    <a:bodyPr/>
                    <a:lstStyle/>
                    <a:p>
                      <a:pPr algn="r"/>
                      <a:r>
                        <a:rPr lang="en-US" sz="1900" dirty="0"/>
                        <a:t>601</a:t>
                      </a:r>
                      <a:endParaRPr lang="en-US" sz="1900" dirty="0">
                        <a:latin typeface="Trebuchet MS" panose="020B0603020202020204" pitchFamily="34" charset="0"/>
                      </a:endParaRPr>
                    </a:p>
                  </a:txBody>
                  <a:tcPr anchor="ctr">
                    <a:solidFill>
                      <a:schemeClr val="bg1"/>
                    </a:solidFill>
                  </a:tcPr>
                </a:tc>
                <a:tc>
                  <a:txBody>
                    <a:bodyPr/>
                    <a:lstStyle/>
                    <a:p>
                      <a:pPr algn="r"/>
                      <a:r>
                        <a:rPr lang="en-US" sz="1900" dirty="0"/>
                        <a:t>701</a:t>
                      </a:r>
                      <a:endParaRPr lang="en-US" sz="1900" dirty="0">
                        <a:latin typeface="Trebuchet MS" panose="020B0603020202020204" pitchFamily="34" charset="0"/>
                      </a:endParaRPr>
                    </a:p>
                  </a:txBody>
                  <a:tcPr anchor="ctr">
                    <a:solidFill>
                      <a:schemeClr val="bg1"/>
                    </a:solidFill>
                  </a:tcPr>
                </a:tc>
                <a:tc>
                  <a:txBody>
                    <a:bodyPr/>
                    <a:lstStyle/>
                    <a:p>
                      <a:pPr algn="r"/>
                      <a:r>
                        <a:rPr lang="en-US" sz="1900" dirty="0"/>
                        <a:t>735</a:t>
                      </a:r>
                      <a:endParaRPr lang="en-US" sz="1900" dirty="0">
                        <a:latin typeface="Trebuchet MS" panose="020B0603020202020204" pitchFamily="34" charset="0"/>
                      </a:endParaRPr>
                    </a:p>
                  </a:txBody>
                  <a:tcPr anchor="ctr">
                    <a:solidFill>
                      <a:schemeClr val="bg1"/>
                    </a:solidFill>
                  </a:tcPr>
                </a:tc>
                <a:tc>
                  <a:txBody>
                    <a:bodyPr/>
                    <a:lstStyle/>
                    <a:p>
                      <a:pPr algn="r"/>
                      <a:r>
                        <a:rPr lang="en-US" sz="1900" dirty="0"/>
                        <a:t>821</a:t>
                      </a:r>
                      <a:endParaRPr lang="en-US" sz="1900" dirty="0">
                        <a:latin typeface="Trebuchet MS" panose="020B0603020202020204" pitchFamily="34" charset="0"/>
                      </a:endParaRPr>
                    </a:p>
                  </a:txBody>
                  <a:tcPr anchor="ctr">
                    <a:solidFill>
                      <a:schemeClr val="bg1"/>
                    </a:solidFill>
                  </a:tcPr>
                </a:tc>
                <a:tc>
                  <a:txBody>
                    <a:bodyPr/>
                    <a:lstStyle/>
                    <a:p>
                      <a:pPr algn="r"/>
                      <a:r>
                        <a:rPr lang="en-US" sz="1900" dirty="0"/>
                        <a:t>826</a:t>
                      </a:r>
                      <a:endParaRPr lang="en-US" sz="1900" dirty="0">
                        <a:latin typeface="Trebuchet MS" panose="020B0603020202020204" pitchFamily="34" charset="0"/>
                      </a:endParaRPr>
                    </a:p>
                  </a:txBody>
                  <a:tcPr anchor="ctr">
                    <a:solidFill>
                      <a:schemeClr val="bg1"/>
                    </a:solidFill>
                  </a:tcPr>
                </a:tc>
                <a:tc>
                  <a:txBody>
                    <a:bodyPr/>
                    <a:lstStyle/>
                    <a:p>
                      <a:pPr algn="r"/>
                      <a:r>
                        <a:rPr lang="en-US" sz="1900" dirty="0"/>
                        <a:t>891</a:t>
                      </a:r>
                      <a:endParaRPr lang="en-US" sz="1900" dirty="0">
                        <a:latin typeface="Trebuchet MS" panose="020B0603020202020204" pitchFamily="34" charset="0"/>
                      </a:endParaRPr>
                    </a:p>
                  </a:txBody>
                  <a:tcPr anchor="ctr">
                    <a:solidFill>
                      <a:schemeClr val="bg1"/>
                    </a:solidFill>
                  </a:tcPr>
                </a:tc>
                <a:extLst>
                  <a:ext uri="{0D108BD9-81ED-4DB2-BD59-A6C34878D82A}">
                    <a16:rowId xmlns:a16="http://schemas.microsoft.com/office/drawing/2014/main" xmlns="" val="10002"/>
                  </a:ext>
                </a:extLst>
              </a:tr>
              <a:tr h="539340">
                <a:tc>
                  <a:txBody>
                    <a:bodyPr/>
                    <a:lstStyle/>
                    <a:p>
                      <a:r>
                        <a:rPr lang="en-US" sz="1900" b="1" dirty="0"/>
                        <a:t>Male</a:t>
                      </a:r>
                      <a:endParaRPr lang="en-US" sz="1900" b="1" dirty="0">
                        <a:latin typeface="Trebuchet MS" panose="020B0603020202020204" pitchFamily="34" charset="0"/>
                      </a:endParaRPr>
                    </a:p>
                  </a:txBody>
                  <a:tcPr>
                    <a:solidFill>
                      <a:schemeClr val="bg1"/>
                    </a:solidFill>
                  </a:tcPr>
                </a:tc>
                <a:tc>
                  <a:txBody>
                    <a:bodyPr/>
                    <a:lstStyle/>
                    <a:p>
                      <a:endParaRPr lang="en-US" sz="1900" dirty="0">
                        <a:latin typeface="Trebuchet MS" panose="020B0603020202020204" pitchFamily="34" charset="0"/>
                      </a:endParaRPr>
                    </a:p>
                  </a:txBody>
                  <a:tcPr>
                    <a:solidFill>
                      <a:schemeClr val="bg1"/>
                    </a:solidFill>
                  </a:tcPr>
                </a:tc>
                <a:tc>
                  <a:txBody>
                    <a:bodyPr/>
                    <a:lstStyle/>
                    <a:p>
                      <a:pPr algn="r"/>
                      <a:r>
                        <a:rPr lang="en-US" sz="1900" dirty="0"/>
                        <a:t>1,159</a:t>
                      </a:r>
                      <a:endParaRPr lang="en-US" sz="1900" dirty="0">
                        <a:latin typeface="Trebuchet MS" panose="020B0603020202020204" pitchFamily="34" charset="0"/>
                      </a:endParaRPr>
                    </a:p>
                  </a:txBody>
                  <a:tcPr anchor="ctr">
                    <a:solidFill>
                      <a:schemeClr val="bg1"/>
                    </a:solidFill>
                  </a:tcPr>
                </a:tc>
                <a:tc>
                  <a:txBody>
                    <a:bodyPr/>
                    <a:lstStyle/>
                    <a:p>
                      <a:pPr algn="r"/>
                      <a:r>
                        <a:rPr lang="en-US" sz="1900" dirty="0"/>
                        <a:t>1,448</a:t>
                      </a:r>
                      <a:endParaRPr lang="en-US" sz="1900" dirty="0">
                        <a:latin typeface="Trebuchet MS" panose="020B0603020202020204" pitchFamily="34" charset="0"/>
                      </a:endParaRPr>
                    </a:p>
                  </a:txBody>
                  <a:tcPr anchor="ctr">
                    <a:solidFill>
                      <a:schemeClr val="bg1"/>
                    </a:solidFill>
                  </a:tcPr>
                </a:tc>
                <a:tc>
                  <a:txBody>
                    <a:bodyPr/>
                    <a:lstStyle/>
                    <a:p>
                      <a:pPr algn="r"/>
                      <a:r>
                        <a:rPr lang="en-US" sz="1900" dirty="0"/>
                        <a:t>1,527</a:t>
                      </a:r>
                      <a:endParaRPr lang="en-US" sz="1900" dirty="0">
                        <a:latin typeface="Trebuchet MS" panose="020B0603020202020204" pitchFamily="34" charset="0"/>
                      </a:endParaRPr>
                    </a:p>
                  </a:txBody>
                  <a:tcPr anchor="ctr">
                    <a:solidFill>
                      <a:schemeClr val="bg1"/>
                    </a:solidFill>
                  </a:tcPr>
                </a:tc>
                <a:tc>
                  <a:txBody>
                    <a:bodyPr/>
                    <a:lstStyle/>
                    <a:p>
                      <a:pPr algn="r"/>
                      <a:r>
                        <a:rPr lang="en-US" sz="1900" dirty="0"/>
                        <a:t>1,662</a:t>
                      </a:r>
                      <a:endParaRPr lang="en-US" sz="1900" dirty="0">
                        <a:latin typeface="Trebuchet MS" panose="020B0603020202020204" pitchFamily="34" charset="0"/>
                      </a:endParaRPr>
                    </a:p>
                  </a:txBody>
                  <a:tcPr anchor="ctr">
                    <a:solidFill>
                      <a:schemeClr val="bg1"/>
                    </a:solidFill>
                  </a:tcPr>
                </a:tc>
                <a:tc>
                  <a:txBody>
                    <a:bodyPr/>
                    <a:lstStyle/>
                    <a:p>
                      <a:pPr algn="r"/>
                      <a:r>
                        <a:rPr lang="en-US" sz="1900" dirty="0"/>
                        <a:t>1,684</a:t>
                      </a:r>
                      <a:endParaRPr lang="en-US" sz="1900" dirty="0">
                        <a:latin typeface="Trebuchet MS" panose="020B0603020202020204" pitchFamily="34" charset="0"/>
                      </a:endParaRPr>
                    </a:p>
                  </a:txBody>
                  <a:tcPr anchor="ctr">
                    <a:solidFill>
                      <a:schemeClr val="bg1"/>
                    </a:solidFill>
                  </a:tcPr>
                </a:tc>
                <a:tc>
                  <a:txBody>
                    <a:bodyPr/>
                    <a:lstStyle/>
                    <a:p>
                      <a:pPr algn="r"/>
                      <a:r>
                        <a:rPr lang="en-US" sz="1900" dirty="0"/>
                        <a:t>2,118</a:t>
                      </a:r>
                      <a:endParaRPr lang="en-US" sz="1900" dirty="0">
                        <a:latin typeface="Trebuchet MS" panose="020B0603020202020204" pitchFamily="34" charset="0"/>
                      </a:endParaRPr>
                    </a:p>
                  </a:txBody>
                  <a:tcPr anchor="ctr">
                    <a:solidFill>
                      <a:schemeClr val="bg1"/>
                    </a:solidFill>
                  </a:tcPr>
                </a:tc>
                <a:extLst>
                  <a:ext uri="{0D108BD9-81ED-4DB2-BD59-A6C34878D82A}">
                    <a16:rowId xmlns:a16="http://schemas.microsoft.com/office/drawing/2014/main" xmlns="" val="10003"/>
                  </a:ext>
                </a:extLst>
              </a:tr>
            </a:tbl>
          </a:graphicData>
        </a:graphic>
      </p:graphicFrame>
      <p:sp>
        <p:nvSpPr>
          <p:cNvPr id="4" name="TextBox 3"/>
          <p:cNvSpPr txBox="1"/>
          <p:nvPr/>
        </p:nvSpPr>
        <p:spPr>
          <a:xfrm>
            <a:off x="247378" y="4829670"/>
            <a:ext cx="8577115" cy="830997"/>
          </a:xfrm>
          <a:prstGeom prst="rect">
            <a:avLst/>
          </a:prstGeom>
          <a:noFill/>
        </p:spPr>
        <p:txBody>
          <a:bodyPr wrap="square" rtlCol="0">
            <a:spAutoFit/>
          </a:bodyPr>
          <a:lstStyle/>
          <a:p>
            <a:r>
              <a:rPr lang="en-US" sz="1200" dirty="0">
                <a:latin typeface="+mn-lt"/>
              </a:rPr>
              <a:t>Centers for Disease Control and Prevention, National Center for Health Statistics, “Underlying Cause of Death 1999-2015,” on CDC WONDER Online Database, released December 2016. Data are from the Multiple Cause of Death Data File, 1999-2015, as compiled from data provided by the fifty-seven vital statistics jurisdictions through the Vital Statistics Cooperative Program, http://wonder.cdc.gov/mcd-icd10.html.</a:t>
            </a:r>
          </a:p>
        </p:txBody>
      </p:sp>
      <p:sp>
        <p:nvSpPr>
          <p:cNvPr id="5" name="TextBox 4"/>
          <p:cNvSpPr txBox="1"/>
          <p:nvPr/>
        </p:nvSpPr>
        <p:spPr>
          <a:xfrm>
            <a:off x="216257" y="1380456"/>
            <a:ext cx="8608239" cy="923330"/>
          </a:xfrm>
          <a:prstGeom prst="rect">
            <a:avLst/>
          </a:prstGeom>
          <a:solidFill>
            <a:srgbClr val="EBA900"/>
          </a:solidFill>
          <a:ln>
            <a:solidFill>
              <a:schemeClr val="accent4">
                <a:lumMod val="20000"/>
                <a:lumOff val="80000"/>
              </a:schemeClr>
            </a:solidFill>
          </a:ln>
        </p:spPr>
        <p:txBody>
          <a:bodyPr wrap="square" rtlCol="0">
            <a:spAutoFit/>
          </a:bodyPr>
          <a:lstStyle/>
          <a:p>
            <a:r>
              <a:rPr lang="en-US" b="1" dirty="0">
                <a:latin typeface="+mn-lt"/>
              </a:rPr>
              <a:t>The drug-related death rate for women is 8.7 per every 100,000 people and 22 per 100,000 people for men. In both, the number of drug deaths have grown considerably – a 48% increase from 2010-2015 for women and an 83% increase for men.</a:t>
            </a:r>
          </a:p>
        </p:txBody>
      </p:sp>
      <p:sp>
        <p:nvSpPr>
          <p:cNvPr id="6" name="Rectangle 4"/>
          <p:cNvSpPr>
            <a:spLocks noChangeArrowheads="1"/>
          </p:cNvSpPr>
          <p:nvPr/>
        </p:nvSpPr>
        <p:spPr bwMode="auto">
          <a:xfrm>
            <a:off x="128333" y="6194764"/>
            <a:ext cx="60621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100" dirty="0">
                <a:solidFill>
                  <a:srgbClr val="EBA900"/>
                </a:solidFill>
                <a:latin typeface="+mn-lt"/>
              </a:rPr>
              <a:t>Source: http://www.rockinst.org/pdf/health_care/2017-04-20-By_numbers_brief_no8.pdf</a:t>
            </a:r>
          </a:p>
        </p:txBody>
      </p:sp>
      <p:sp>
        <p:nvSpPr>
          <p:cNvPr id="7" name="Rectangle 6"/>
          <p:cNvSpPr/>
          <p:nvPr/>
        </p:nvSpPr>
        <p:spPr>
          <a:xfrm>
            <a:off x="107264" y="6586083"/>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4852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New York State Opioid-Related Deaths</a:t>
            </a:r>
          </a:p>
        </p:txBody>
      </p:sp>
      <p:sp>
        <p:nvSpPr>
          <p:cNvPr id="3" name="Rectangle 2"/>
          <p:cNvSpPr>
            <a:spLocks noChangeArrowheads="1"/>
          </p:cNvSpPr>
          <p:nvPr/>
        </p:nvSpPr>
        <p:spPr bwMode="auto">
          <a:xfrm>
            <a:off x="147638" y="1220237"/>
            <a:ext cx="99380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solidFill>
                  <a:srgbClr val="000000"/>
                </a:solidFill>
                <a:latin typeface="+mn-lt"/>
                <a:ea typeface="Calibri" panose="020F0502020204030204" pitchFamily="34" charset="0"/>
                <a:cs typeface="Times New Roman" panose="02020603050405020304" pitchFamily="18" charset="0"/>
              </a:rPr>
              <a:t>New York State overdose deaths involving any opioid, crude rate per 100,000 population </a:t>
            </a:r>
          </a:p>
          <a:p>
            <a:endParaRPr lang="en-US" altLang="en-US" dirty="0">
              <a:solidFill>
                <a:srgbClr val="000000"/>
              </a:solidFill>
              <a:latin typeface="+mn-lt"/>
              <a:ea typeface="Calibri" panose="020F0502020204030204" pitchFamily="34" charset="0"/>
              <a:cs typeface="Times New Roman" panose="02020603050405020304" pitchFamily="18" charset="0"/>
            </a:endParaRPr>
          </a:p>
        </p:txBody>
      </p:sp>
      <p:pic>
        <p:nvPicPr>
          <p:cNvPr id="4" name="Picture 1" descr="New York State  Overdose deaths involving any opioid, crude rate per 100,000 population                                                                                                                                 "/>
          <p:cNvPicPr>
            <a:picLocks noChangeAspect="1" noChangeArrowheads="1"/>
          </p:cNvPicPr>
          <p:nvPr/>
        </p:nvPicPr>
        <p:blipFill>
          <a:blip r:embed="rId3" r:link="rId4"/>
          <a:srcRect/>
          <a:stretch>
            <a:fillRect/>
          </a:stretch>
        </p:blipFill>
        <p:spPr bwMode="auto">
          <a:xfrm>
            <a:off x="352345" y="1620200"/>
            <a:ext cx="6149594" cy="4619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1"/>
          <p:cNvSpPr>
            <a:spLocks noChangeArrowheads="1"/>
          </p:cNvSpPr>
          <p:nvPr/>
        </p:nvSpPr>
        <p:spPr bwMode="auto">
          <a:xfrm>
            <a:off x="147638" y="6239831"/>
            <a:ext cx="4035356" cy="276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200" u="sng" dirty="0">
                <a:solidFill>
                  <a:srgbClr val="000000"/>
                </a:solidFill>
                <a:latin typeface="+mn-lt"/>
                <a:ea typeface="Calibri" panose="020F0502020204030204" pitchFamily="34" charset="0"/>
                <a:cs typeface="Times New Roman" panose="02020603050405020304" pitchFamily="18" charset="0"/>
                <a:hlinkClick r:id="rId5"/>
              </a:rPr>
              <a:t>Source</a:t>
            </a:r>
            <a:r>
              <a:rPr lang="en-US" altLang="en-US" sz="1200" u="sng" dirty="0">
                <a:solidFill>
                  <a:srgbClr val="EBA900"/>
                </a:solidFill>
                <a:latin typeface="+mn-lt"/>
                <a:ea typeface="Calibri" panose="020F0502020204030204" pitchFamily="34" charset="0"/>
                <a:cs typeface="Times New Roman" panose="02020603050405020304" pitchFamily="18" charset="0"/>
              </a:rPr>
              <a:t>: https://www.health.ny.gov/statistics/opioid/</a:t>
            </a:r>
            <a:endParaRPr lang="en-US" altLang="en-US" sz="1200" dirty="0">
              <a:solidFill>
                <a:srgbClr val="EBA900"/>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8784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6" y="326172"/>
            <a:ext cx="8537655" cy="709947"/>
          </a:xfrm>
          <a:ln>
            <a:noFill/>
          </a:ln>
        </p:spPr>
        <p:txBody>
          <a:bodyPr>
            <a:normAutofit/>
          </a:bodyPr>
          <a:lstStyle/>
          <a:p>
            <a:r>
              <a:rPr lang="en-US" sz="3600" dirty="0" smtClean="0">
                <a:latin typeface="+mn-lt"/>
              </a:rPr>
              <a:t>Scope of the Problem in Onondaga County</a:t>
            </a:r>
            <a:endParaRPr lang="en-US" sz="3600" dirty="0">
              <a:latin typeface="+mn-lt"/>
            </a:endParaRPr>
          </a:p>
        </p:txBody>
      </p:sp>
      <p:sp>
        <p:nvSpPr>
          <p:cNvPr id="10" name="Rectangle 9"/>
          <p:cNvSpPr/>
          <p:nvPr/>
        </p:nvSpPr>
        <p:spPr>
          <a:xfrm>
            <a:off x="107264" y="6575894"/>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
        <p:nvSpPr>
          <p:cNvPr id="11" name="Text Placeholder 2"/>
          <p:cNvSpPr txBox="1">
            <a:spLocks/>
          </p:cNvSpPr>
          <p:nvPr/>
        </p:nvSpPr>
        <p:spPr>
          <a:xfrm>
            <a:off x="352346" y="1505195"/>
            <a:ext cx="4040188" cy="63976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t>As an RPC- serve 14 counties and 18 hospitals-County HD data:</a:t>
            </a:r>
            <a:endParaRPr lang="en-US" sz="1800" b="1" dirty="0"/>
          </a:p>
        </p:txBody>
      </p:sp>
      <p:sp>
        <p:nvSpPr>
          <p:cNvPr id="12" name="Text Placeholder 4"/>
          <p:cNvSpPr txBox="1">
            <a:spLocks/>
          </p:cNvSpPr>
          <p:nvPr/>
        </p:nvSpPr>
        <p:spPr>
          <a:xfrm>
            <a:off x="4679264" y="1505194"/>
            <a:ext cx="4041775" cy="639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smtClean="0"/>
              <a:t>OC has the 3</a:t>
            </a:r>
            <a:r>
              <a:rPr lang="en-US" sz="1800" b="1" baseline="30000" dirty="0" smtClean="0"/>
              <a:t>rd</a:t>
            </a:r>
            <a:r>
              <a:rPr lang="en-US" sz="1800" b="1" dirty="0" smtClean="0"/>
              <a:t> highest rate in NYS for New born drug related DX 300.6/10,000</a:t>
            </a:r>
            <a:endParaRPr lang="en-US" sz="1800" b="1" dirty="0"/>
          </a:p>
        </p:txBody>
      </p:sp>
      <p:pic>
        <p:nvPicPr>
          <p:cNvPr id="13" name="Content Placeholder 7" descr="New Born drug related DX-Onondaga County.GIF"/>
          <p:cNvPicPr>
            <a:picLocks noChangeAspect="1"/>
          </p:cNvPicPr>
          <p:nvPr/>
        </p:nvPicPr>
        <p:blipFill>
          <a:blip r:embed="rId3">
            <a:extLst>
              <a:ext uri="{28A0092B-C50C-407E-A947-70E740481C1C}">
                <a14:useLocalDpi xmlns:a14="http://schemas.microsoft.com/office/drawing/2010/main" val="0"/>
              </a:ext>
            </a:extLst>
          </a:blip>
          <a:srcRect l="11641" r="11641"/>
          <a:stretch>
            <a:fillRect/>
          </a:stretch>
        </p:blipFill>
        <p:spPr>
          <a:xfrm>
            <a:off x="4992313" y="2766251"/>
            <a:ext cx="3897688" cy="38096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Content Placeholder 11" descr="Slide2_001.gif"/>
          <p:cNvPicPr>
            <a:picLocks noChangeAspect="1"/>
          </p:cNvPicPr>
          <p:nvPr/>
        </p:nvPicPr>
        <p:blipFill>
          <a:blip r:embed="rId4">
            <a:extLst>
              <a:ext uri="{28A0092B-C50C-407E-A947-70E740481C1C}">
                <a14:useLocalDpi xmlns:a14="http://schemas.microsoft.com/office/drawing/2010/main" val="0"/>
              </a:ext>
            </a:extLst>
          </a:blip>
          <a:srcRect l="11656" r="11656"/>
          <a:stretch>
            <a:fillRect/>
          </a:stretch>
        </p:blipFill>
        <p:spPr>
          <a:xfrm>
            <a:off x="533400" y="2174877"/>
            <a:ext cx="3963591" cy="3876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76846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5" y="326172"/>
            <a:ext cx="8246532" cy="709947"/>
          </a:xfrm>
        </p:spPr>
        <p:txBody>
          <a:bodyPr>
            <a:noAutofit/>
          </a:bodyPr>
          <a:lstStyle/>
          <a:p>
            <a:r>
              <a:rPr lang="en-US" dirty="0" smtClean="0">
                <a:latin typeface="+mn-lt"/>
              </a:rPr>
              <a:t>Hepatitis C &amp; Opioid Injection rose Dramatically in Younger Americans from 2004-2014</a:t>
            </a:r>
            <a:endParaRPr lang="en-US" dirty="0">
              <a:latin typeface="+mn-lt"/>
            </a:endParaRPr>
          </a:p>
        </p:txBody>
      </p:sp>
      <p:pic>
        <p:nvPicPr>
          <p:cNvPr id="3" name="Picture 2"/>
          <p:cNvPicPr>
            <a:picLocks noChangeAspect="1"/>
          </p:cNvPicPr>
          <p:nvPr/>
        </p:nvPicPr>
        <p:blipFill>
          <a:blip r:embed="rId3"/>
          <a:stretch>
            <a:fillRect/>
          </a:stretch>
        </p:blipFill>
        <p:spPr>
          <a:xfrm>
            <a:off x="352345" y="1448020"/>
            <a:ext cx="8577777" cy="4882441"/>
          </a:xfrm>
          <a:prstGeom prst="rect">
            <a:avLst/>
          </a:prstGeom>
        </p:spPr>
      </p:pic>
    </p:spTree>
    <p:extLst>
      <p:ext uri="{BB962C8B-B14F-4D97-AF65-F5344CB8AC3E}">
        <p14:creationId xmlns:p14="http://schemas.microsoft.com/office/powerpoint/2010/main" val="385611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Dual epidemics</a:t>
            </a:r>
            <a:endParaRPr lang="en-US" sz="3600" dirty="0">
              <a:latin typeface="+mn-lt"/>
            </a:endParaRPr>
          </a:p>
        </p:txBody>
      </p:sp>
      <p:pic>
        <p:nvPicPr>
          <p:cNvPr id="3" name="Picture 2"/>
          <p:cNvPicPr>
            <a:picLocks noChangeAspect="1"/>
          </p:cNvPicPr>
          <p:nvPr/>
        </p:nvPicPr>
        <p:blipFill>
          <a:blip r:embed="rId2"/>
          <a:stretch>
            <a:fillRect/>
          </a:stretch>
        </p:blipFill>
        <p:spPr>
          <a:xfrm>
            <a:off x="109938" y="1544460"/>
            <a:ext cx="4547128" cy="4547128"/>
          </a:xfrm>
          <a:prstGeom prst="rect">
            <a:avLst/>
          </a:prstGeom>
        </p:spPr>
      </p:pic>
      <p:pic>
        <p:nvPicPr>
          <p:cNvPr id="4" name="Picture 3"/>
          <p:cNvPicPr>
            <a:picLocks noChangeAspect="1"/>
          </p:cNvPicPr>
          <p:nvPr/>
        </p:nvPicPr>
        <p:blipFill>
          <a:blip r:embed="rId3"/>
          <a:stretch>
            <a:fillRect/>
          </a:stretch>
        </p:blipFill>
        <p:spPr>
          <a:xfrm>
            <a:off x="4596873" y="1702723"/>
            <a:ext cx="4547127" cy="4547128"/>
          </a:xfrm>
          <a:prstGeom prst="rect">
            <a:avLst/>
          </a:prstGeom>
        </p:spPr>
      </p:pic>
    </p:spTree>
    <p:extLst>
      <p:ext uri="{BB962C8B-B14F-4D97-AF65-F5344CB8AC3E}">
        <p14:creationId xmlns:p14="http://schemas.microsoft.com/office/powerpoint/2010/main" val="3168555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6" y="326172"/>
            <a:ext cx="8537655" cy="709947"/>
          </a:xfrm>
          <a:ln>
            <a:noFill/>
          </a:ln>
        </p:spPr>
        <p:txBody>
          <a:bodyPr>
            <a:normAutofit/>
          </a:bodyPr>
          <a:lstStyle/>
          <a:p>
            <a:r>
              <a:rPr lang="en-US" sz="3600" dirty="0">
                <a:latin typeface="+mn-lt"/>
              </a:rPr>
              <a:t>Screening  vs. Testing</a:t>
            </a:r>
          </a:p>
        </p:txBody>
      </p:sp>
      <p:sp>
        <p:nvSpPr>
          <p:cNvPr id="3" name="Content Placeholder 2"/>
          <p:cNvSpPr txBox="1">
            <a:spLocks/>
          </p:cNvSpPr>
          <p:nvPr/>
        </p:nvSpPr>
        <p:spPr>
          <a:xfrm>
            <a:off x="161299" y="3682910"/>
            <a:ext cx="8674665" cy="17057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163" indent="-168275">
              <a:buClr>
                <a:srgbClr val="EBA900"/>
              </a:buClr>
            </a:pPr>
            <a:r>
              <a:rPr lang="en-US" sz="2100" dirty="0">
                <a:cs typeface="Arial"/>
              </a:rPr>
              <a:t>Urine drug testing only assesses for current or recent substance use; therefore, a negative test does not rule out sporadic substance use. Also, urine toxicology testing may not detect many substances, including some synthetic opioids, some benzodiazepines, and designer drugs. </a:t>
            </a:r>
          </a:p>
          <a:p>
            <a:pPr marL="0" indent="0">
              <a:buClr>
                <a:srgbClr val="4BACC6"/>
              </a:buClr>
              <a:buFont typeface="Arial"/>
              <a:buNone/>
            </a:pPr>
            <a:endParaRPr lang="en-US" sz="2100" b="1" dirty="0">
              <a:cs typeface="Arial"/>
            </a:endParaRPr>
          </a:p>
          <a:p>
            <a:endParaRPr lang="en-US" sz="2100" dirty="0">
              <a:cs typeface="Arial"/>
            </a:endParaRPr>
          </a:p>
        </p:txBody>
      </p:sp>
      <p:sp>
        <p:nvSpPr>
          <p:cNvPr id="4" name="TextBox 3"/>
          <p:cNvSpPr txBox="1"/>
          <p:nvPr/>
        </p:nvSpPr>
        <p:spPr>
          <a:xfrm>
            <a:off x="341931" y="2835179"/>
            <a:ext cx="8128266" cy="738664"/>
          </a:xfrm>
          <a:prstGeom prst="rect">
            <a:avLst/>
          </a:prstGeom>
          <a:noFill/>
        </p:spPr>
        <p:txBody>
          <a:bodyPr wrap="square" rtlCol="0">
            <a:spAutoFit/>
          </a:bodyPr>
          <a:lstStyle/>
          <a:p>
            <a:pPr>
              <a:spcAft>
                <a:spcPts val="600"/>
              </a:spcAft>
            </a:pPr>
            <a:r>
              <a:rPr lang="en-US" sz="2100" b="1" dirty="0">
                <a:cs typeface="Arial"/>
              </a:rPr>
              <a:t>A positive biochemical drug test result is not in itself diagnostic of OUD or its severity. </a:t>
            </a:r>
            <a:endParaRPr lang="en-US" sz="2100" b="1" i="1" baseline="30000" dirty="0">
              <a:cs typeface="Arial"/>
            </a:endParaRPr>
          </a:p>
        </p:txBody>
      </p:sp>
      <p:sp>
        <p:nvSpPr>
          <p:cNvPr id="6" name="Rectangle 5"/>
          <p:cNvSpPr/>
          <p:nvPr/>
        </p:nvSpPr>
        <p:spPr>
          <a:xfrm>
            <a:off x="107264" y="1241475"/>
            <a:ext cx="8782736" cy="1477328"/>
          </a:xfrm>
          <a:prstGeom prst="rect">
            <a:avLst/>
          </a:prstGeom>
        </p:spPr>
        <p:txBody>
          <a:bodyPr wrap="square">
            <a:spAutoFit/>
          </a:bodyPr>
          <a:lstStyle/>
          <a:p>
            <a:pPr marL="115888" indent="0">
              <a:buFont typeface="Arial"/>
              <a:buNone/>
            </a:pPr>
            <a:r>
              <a:rPr lang="en-US" sz="2100" dirty="0">
                <a:solidFill>
                  <a:srgbClr val="008AAB"/>
                </a:solidFill>
                <a:cs typeface="Arial"/>
              </a:rPr>
              <a:t>Screening based only on factors such as poor adherence to prenatal care or prior adverse pregnancy outcome, can lead to missed cases and may add to stereotyping and stigma.                 </a:t>
            </a:r>
            <a:r>
              <a:rPr lang="en-US" sz="2400" b="1" dirty="0">
                <a:solidFill>
                  <a:srgbClr val="008AAB"/>
                </a:solidFill>
                <a:cs typeface="Arial"/>
              </a:rPr>
              <a:t>Therefore, it is essential that screening be universal with a validated verbal tool. </a:t>
            </a:r>
          </a:p>
        </p:txBody>
      </p:sp>
      <p:sp>
        <p:nvSpPr>
          <p:cNvPr id="8" name="Rectangle 7"/>
          <p:cNvSpPr/>
          <p:nvPr/>
        </p:nvSpPr>
        <p:spPr>
          <a:xfrm>
            <a:off x="91324" y="5821951"/>
            <a:ext cx="6544548" cy="600164"/>
          </a:xfrm>
          <a:prstGeom prst="rect">
            <a:avLst/>
          </a:prstGeom>
        </p:spPr>
        <p:txBody>
          <a:bodyPr wrap="square">
            <a:spAutoFit/>
          </a:bodyPr>
          <a:lstStyle/>
          <a:p>
            <a:pPr eaLnBrk="1" hangingPunct="1"/>
            <a:r>
              <a:rPr lang="en-US" altLang="en-US" sz="1100" dirty="0">
                <a:solidFill>
                  <a:srgbClr val="EBA900"/>
                </a:solidFill>
                <a:latin typeface="+mn-lt"/>
              </a:rPr>
              <a:t>Source: ACOG. Opioid Use and Opioid Use Disorder in Pregnancy. Opinion No. 711. ACOG Committee Opinion on Obstetric Practice &amp; the American Society of Addiction Medicine. Replace Opinion No. 524, May 2012. Published August 2017.</a:t>
            </a:r>
          </a:p>
        </p:txBody>
      </p:sp>
      <p:sp>
        <p:nvSpPr>
          <p:cNvPr id="9" name="Rectangle 8"/>
          <p:cNvSpPr/>
          <p:nvPr/>
        </p:nvSpPr>
        <p:spPr>
          <a:xfrm>
            <a:off x="107264" y="6581002"/>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
        <p:nvSpPr>
          <p:cNvPr id="5" name="Right Arrow 4"/>
          <p:cNvSpPr/>
          <p:nvPr/>
        </p:nvSpPr>
        <p:spPr>
          <a:xfrm>
            <a:off x="3160402" y="2026044"/>
            <a:ext cx="677333" cy="186267"/>
          </a:xfrm>
          <a:prstGeom prst="rightArrow">
            <a:avLst/>
          </a:prstGeom>
          <a:solidFill>
            <a:srgbClr val="008AAB"/>
          </a:solidFill>
          <a:ln>
            <a:solidFill>
              <a:srgbClr val="008A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1421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Urine Toxicology</a:t>
            </a:r>
          </a:p>
        </p:txBody>
      </p:sp>
      <p:sp>
        <p:nvSpPr>
          <p:cNvPr id="5" name="Rectangle 4"/>
          <p:cNvSpPr/>
          <p:nvPr/>
        </p:nvSpPr>
        <p:spPr>
          <a:xfrm>
            <a:off x="250745" y="1450419"/>
            <a:ext cx="3694722" cy="3647152"/>
          </a:xfrm>
          <a:prstGeom prst="rect">
            <a:avLst/>
          </a:prstGeom>
        </p:spPr>
        <p:txBody>
          <a:bodyPr wrap="square">
            <a:spAutoFit/>
          </a:bodyPr>
          <a:lstStyle/>
          <a:p>
            <a:r>
              <a:rPr lang="en-US" sz="2100" dirty="0">
                <a:solidFill>
                  <a:srgbClr val="008AAB"/>
                </a:solidFill>
              </a:rPr>
              <a:t>Urine drug testing has been used to detect or confirm suspected opioid use, but should be preformed only with the patient’s consent and in compliance with state laws. Pregnant women should be informed of the potential ramifications of a positive test result, including any mandatory reporting requirements. </a:t>
            </a:r>
          </a:p>
        </p:txBody>
      </p:sp>
      <p:sp>
        <p:nvSpPr>
          <p:cNvPr id="6" name="Rectangle 5"/>
          <p:cNvSpPr/>
          <p:nvPr/>
        </p:nvSpPr>
        <p:spPr>
          <a:xfrm>
            <a:off x="91324" y="5511871"/>
            <a:ext cx="6544548" cy="1107996"/>
          </a:xfrm>
          <a:prstGeom prst="rect">
            <a:avLst/>
          </a:prstGeom>
        </p:spPr>
        <p:txBody>
          <a:bodyPr wrap="square">
            <a:spAutoFit/>
          </a:bodyPr>
          <a:lstStyle/>
          <a:p>
            <a:pPr eaLnBrk="1" hangingPunct="1"/>
            <a:r>
              <a:rPr lang="en-US" altLang="en-US" sz="1100" dirty="0">
                <a:solidFill>
                  <a:srgbClr val="EBA900"/>
                </a:solidFill>
              </a:rPr>
              <a:t>Sources: ACOG. Opioid Use and Opioid Use Disorder in Pregnancy. Opinion No. 711. </a:t>
            </a:r>
          </a:p>
          <a:p>
            <a:r>
              <a:rPr lang="en-US" sz="1100" i="1" dirty="0">
                <a:solidFill>
                  <a:srgbClr val="EBA900"/>
                </a:solidFill>
              </a:rPr>
              <a:t>Tenore, P. L. (2010). Advanced Urine Toxicology Testing. Journal of Addictive Diseases, 29(4), 436-448. </a:t>
            </a:r>
            <a:endParaRPr lang="en-US" sz="1100" dirty="0">
              <a:solidFill>
                <a:srgbClr val="EBA900"/>
              </a:solidFill>
            </a:endParaRPr>
          </a:p>
          <a:p>
            <a:r>
              <a:rPr lang="en-US" sz="1100" i="1" dirty="0">
                <a:solidFill>
                  <a:srgbClr val="EBA900"/>
                </a:solidFill>
              </a:rPr>
              <a:t>Roberts, S. C., Zahnd, E., Sufrin, C., &amp; Armstrong, M. A. (2014). Does adopting a prenatal substance use protocol reduce racial disparities in CPS reporting related to maternal drug use? A California case study. Journal of Perinatology, 35(2).</a:t>
            </a:r>
          </a:p>
          <a:p>
            <a:pPr eaLnBrk="1" hangingPunct="1"/>
            <a:endParaRPr lang="en-US" altLang="en-US" sz="1100" dirty="0">
              <a:solidFill>
                <a:srgbClr val="EBA900"/>
              </a:solidFill>
            </a:endParaRPr>
          </a:p>
        </p:txBody>
      </p:sp>
      <p:sp>
        <p:nvSpPr>
          <p:cNvPr id="7" name="TextBox 6"/>
          <p:cNvSpPr txBox="1"/>
          <p:nvPr/>
        </p:nvSpPr>
        <p:spPr>
          <a:xfrm>
            <a:off x="3945467" y="1817490"/>
            <a:ext cx="5063067" cy="2585323"/>
          </a:xfrm>
          <a:prstGeom prst="rect">
            <a:avLst/>
          </a:prstGeom>
          <a:solidFill>
            <a:srgbClr val="EBA900"/>
          </a:solidFill>
        </p:spPr>
        <p:txBody>
          <a:bodyPr wrap="square" rtlCol="0">
            <a:spAutoFit/>
          </a:bodyPr>
          <a:lstStyle/>
          <a:p>
            <a:r>
              <a:rPr lang="en-US" dirty="0"/>
              <a:t>Limitations of urine toxicology:</a:t>
            </a:r>
          </a:p>
          <a:p>
            <a:pPr marL="285750" indent="-285750">
              <a:buFont typeface="Arial" panose="020B0604020202020204" pitchFamily="34" charset="0"/>
              <a:buChar char="•"/>
            </a:pPr>
            <a:r>
              <a:rPr lang="en-US" dirty="0"/>
              <a:t>Typically does not test for alcohol or tobacco use</a:t>
            </a:r>
          </a:p>
          <a:p>
            <a:pPr marL="285750" indent="-285750">
              <a:buFont typeface="Arial" panose="020B0604020202020204" pitchFamily="34" charset="0"/>
              <a:buChar char="•"/>
            </a:pPr>
            <a:r>
              <a:rPr lang="en-US" dirty="0">
                <a:cs typeface="Arial"/>
              </a:rPr>
              <a:t>Potential for false positive and false negative results</a:t>
            </a:r>
            <a:endParaRPr lang="en-US" dirty="0"/>
          </a:p>
          <a:p>
            <a:pPr marL="285750" indent="-285750">
              <a:buFont typeface="Arial" panose="020B0604020202020204" pitchFamily="34" charset="0"/>
              <a:buChar char="•"/>
            </a:pPr>
            <a:r>
              <a:rPr lang="en-US" dirty="0"/>
              <a:t>Increases risk for possible child welfare involvement</a:t>
            </a:r>
          </a:p>
          <a:p>
            <a:pPr marL="285750" indent="-285750">
              <a:buFont typeface="Arial" panose="020B0604020202020204" pitchFamily="34" charset="0"/>
              <a:buChar char="•"/>
            </a:pPr>
            <a:r>
              <a:rPr lang="en-US" dirty="0"/>
              <a:t>Test results do not assess parenting capabilities</a:t>
            </a:r>
          </a:p>
          <a:p>
            <a:pPr marL="285750" indent="-285750">
              <a:buFont typeface="Arial" panose="020B0604020202020204" pitchFamily="34" charset="0"/>
              <a:buChar char="•"/>
            </a:pPr>
            <a:r>
              <a:rPr lang="en-US" dirty="0"/>
              <a:t>Often applied selectively</a:t>
            </a:r>
          </a:p>
          <a:p>
            <a:pPr marL="285750" indent="-285750">
              <a:buFont typeface="Arial" panose="020B0604020202020204" pitchFamily="34" charset="0"/>
              <a:buChar char="•"/>
            </a:pPr>
            <a:r>
              <a:rPr lang="en-US" dirty="0"/>
              <a:t>Lab cut-off points for sensitivity</a:t>
            </a:r>
          </a:p>
        </p:txBody>
      </p:sp>
    </p:spTree>
    <p:extLst>
      <p:ext uri="{BB962C8B-B14F-4D97-AF65-F5344CB8AC3E}">
        <p14:creationId xmlns:p14="http://schemas.microsoft.com/office/powerpoint/2010/main" val="536402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6" y="326172"/>
            <a:ext cx="8537655" cy="709947"/>
          </a:xfrm>
          <a:ln>
            <a:noFill/>
          </a:ln>
        </p:spPr>
        <p:txBody>
          <a:bodyPr>
            <a:normAutofit/>
          </a:bodyPr>
          <a:lstStyle/>
          <a:p>
            <a:r>
              <a:rPr lang="en-US" sz="3600" dirty="0">
                <a:latin typeface="+mn-lt"/>
              </a:rPr>
              <a:t>Opioid Use Disorder in Pregnancy Bundle</a:t>
            </a:r>
          </a:p>
        </p:txBody>
      </p:sp>
      <p:sp>
        <p:nvSpPr>
          <p:cNvPr id="9" name="Rectangle 8"/>
          <p:cNvSpPr/>
          <p:nvPr/>
        </p:nvSpPr>
        <p:spPr>
          <a:xfrm>
            <a:off x="105569" y="6596390"/>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
        <p:nvSpPr>
          <p:cNvPr id="5" name="Rectangle 4"/>
          <p:cNvSpPr/>
          <p:nvPr/>
        </p:nvSpPr>
        <p:spPr>
          <a:xfrm>
            <a:off x="352345" y="1317475"/>
            <a:ext cx="8656187" cy="4216539"/>
          </a:xfrm>
          <a:prstGeom prst="rect">
            <a:avLst/>
          </a:prstGeom>
        </p:spPr>
        <p:txBody>
          <a:bodyPr wrap="square">
            <a:spAutoFit/>
          </a:bodyPr>
          <a:lstStyle/>
          <a:p>
            <a:r>
              <a:rPr lang="en-US" sz="2800" dirty="0">
                <a:solidFill>
                  <a:srgbClr val="008AAB"/>
                </a:solidFill>
                <a:cs typeface="Arial"/>
              </a:rPr>
              <a:t>Purpose</a:t>
            </a:r>
          </a:p>
          <a:p>
            <a:pPr marL="285750" indent="-285750">
              <a:buClr>
                <a:srgbClr val="EBA900"/>
              </a:buClr>
              <a:buFont typeface="Arial" panose="020B0604020202020204" pitchFamily="34" charset="0"/>
              <a:buChar char="•"/>
            </a:pPr>
            <a:r>
              <a:rPr lang="en-US" sz="2400" dirty="0"/>
              <a:t>Offer multi-faceted education and implementation tools to better assist women’s health care providers in caring for pregnant women with OUD</a:t>
            </a:r>
          </a:p>
          <a:p>
            <a:pPr marL="285750" indent="-285750">
              <a:buClr>
                <a:srgbClr val="EBA900"/>
              </a:buClr>
              <a:buFont typeface="Arial" panose="020B0604020202020204" pitchFamily="34" charset="0"/>
              <a:buChar char="•"/>
            </a:pPr>
            <a:r>
              <a:rPr lang="en-US" sz="2400" dirty="0"/>
              <a:t>Encourage better communication and engagement among providers across all of the services within the continuum of care, including the justice system</a:t>
            </a:r>
          </a:p>
          <a:p>
            <a:pPr marL="285750" indent="-285750">
              <a:buClr>
                <a:srgbClr val="EBA900"/>
              </a:buClr>
              <a:buFont typeface="Arial" panose="020B0604020202020204" pitchFamily="34" charset="0"/>
              <a:buChar char="•"/>
            </a:pPr>
            <a:r>
              <a:rPr lang="en-US" sz="2400" dirty="0"/>
              <a:t>Enhance the communication of OUD through the use of a common language</a:t>
            </a:r>
          </a:p>
          <a:p>
            <a:pPr marL="285750" indent="-285750">
              <a:buClr>
                <a:srgbClr val="EBA900"/>
              </a:buClr>
              <a:buFont typeface="Arial" panose="020B0604020202020204" pitchFamily="34" charset="0"/>
              <a:buChar char="•"/>
            </a:pPr>
            <a:r>
              <a:rPr lang="en-US" sz="2400" dirty="0"/>
              <a:t>Enhance patient and family engagement through education, common language; understand treatment and process</a:t>
            </a:r>
          </a:p>
        </p:txBody>
      </p:sp>
    </p:spTree>
    <p:extLst>
      <p:ext uri="{BB962C8B-B14F-4D97-AF65-F5344CB8AC3E}">
        <p14:creationId xmlns:p14="http://schemas.microsoft.com/office/powerpoint/2010/main" val="2587805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5" y="326172"/>
            <a:ext cx="7482808" cy="709947"/>
          </a:xfrm>
        </p:spPr>
        <p:txBody>
          <a:bodyPr>
            <a:normAutofit/>
          </a:bodyPr>
          <a:lstStyle/>
          <a:p>
            <a:r>
              <a:rPr lang="en-US" sz="3600" dirty="0">
                <a:latin typeface="+mn-lt"/>
              </a:rPr>
              <a:t>ACOG Screening Guidance</a:t>
            </a:r>
          </a:p>
        </p:txBody>
      </p:sp>
      <p:sp>
        <p:nvSpPr>
          <p:cNvPr id="3" name="Rectangle 2"/>
          <p:cNvSpPr/>
          <p:nvPr/>
        </p:nvSpPr>
        <p:spPr>
          <a:xfrm>
            <a:off x="122464" y="5633365"/>
            <a:ext cx="5956603" cy="769441"/>
          </a:xfrm>
          <a:prstGeom prst="rect">
            <a:avLst/>
          </a:prstGeom>
        </p:spPr>
        <p:txBody>
          <a:bodyPr wrap="square">
            <a:spAutoFit/>
          </a:bodyPr>
          <a:lstStyle/>
          <a:p>
            <a:pPr eaLnBrk="1" hangingPunct="1"/>
            <a:r>
              <a:rPr lang="en-US" altLang="en-US" sz="1100" dirty="0">
                <a:solidFill>
                  <a:srgbClr val="EBA900"/>
                </a:solidFill>
                <a:latin typeface="+mn-lt"/>
              </a:rPr>
              <a:t>Source: ACOG. Opioid Use and Opioid Use Disorder in Pregnancy. Opinion No. 711. ACOG Committee Opinion on Obstetric Practice &amp; the American Society of Addiction Medicine. Replace Opinion No. 524, May 2012. Published August 2017.</a:t>
            </a:r>
          </a:p>
          <a:p>
            <a:pPr eaLnBrk="1" hangingPunct="1"/>
            <a:r>
              <a:rPr lang="en-US" altLang="en-US" sz="1100" dirty="0">
                <a:solidFill>
                  <a:srgbClr val="EBA900"/>
                </a:solidFill>
                <a:latin typeface="+mn-lt"/>
              </a:rPr>
              <a:t>New York State OASAS, https://www.oasas.ny.gov/admed/sbirt/index.cfm</a:t>
            </a:r>
          </a:p>
        </p:txBody>
      </p:sp>
      <p:sp>
        <p:nvSpPr>
          <p:cNvPr id="4" name="Rectangle 3"/>
          <p:cNvSpPr/>
          <p:nvPr/>
        </p:nvSpPr>
        <p:spPr>
          <a:xfrm>
            <a:off x="107264" y="6549639"/>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
        <p:nvSpPr>
          <p:cNvPr id="5" name="Content Placeholder 2"/>
          <p:cNvSpPr txBox="1">
            <a:spLocks/>
          </p:cNvSpPr>
          <p:nvPr/>
        </p:nvSpPr>
        <p:spPr>
          <a:xfrm>
            <a:off x="237525" y="1705923"/>
            <a:ext cx="8906475" cy="2583124"/>
          </a:xfrm>
          <a:prstGeom prst="rect">
            <a:avLst/>
          </a:prstGeom>
        </p:spPr>
        <p:txBody>
          <a:bodyPr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EBA900"/>
              </a:buClr>
              <a:defRPr/>
            </a:pPr>
            <a:r>
              <a:rPr lang="en-US" sz="2000" dirty="0"/>
              <a:t>Screening for substance use should be part of comprehensive obstetric care and should be done at the first prenatal visit in partnership with the pregnant woman. </a:t>
            </a:r>
          </a:p>
          <a:p>
            <a:pPr>
              <a:buClr>
                <a:srgbClr val="EBA900"/>
              </a:buClr>
              <a:defRPr/>
            </a:pPr>
            <a:r>
              <a:rPr lang="en-US" sz="2000" dirty="0"/>
              <a:t>Early </a:t>
            </a:r>
            <a:r>
              <a:rPr lang="en-US" sz="2000" b="1" dirty="0"/>
              <a:t>universal screening, brief intervention </a:t>
            </a:r>
            <a:r>
              <a:rPr lang="en-US" sz="2000" dirty="0"/>
              <a:t>(such as engaging the patient in a short conversation, providing feedback and advice), and </a:t>
            </a:r>
            <a:r>
              <a:rPr lang="en-US" sz="2000" b="1" dirty="0"/>
              <a:t>referral for treatment (SBIRT) </a:t>
            </a:r>
            <a:r>
              <a:rPr lang="en-US" sz="2000" dirty="0"/>
              <a:t>of pregnant women with OUD improve maternal and infant outcomes and should be incorporated into the maternity care setting. (</a:t>
            </a:r>
            <a:r>
              <a:rPr lang="en-US" sz="2000" i="1" dirty="0"/>
              <a:t>see appendix, </a:t>
            </a:r>
            <a:r>
              <a:rPr lang="en-US" sz="2000" i="1" dirty="0">
                <a:hlinkClick r:id="rId3" action="ppaction://hlinksldjump"/>
              </a:rPr>
              <a:t>slides 65-70 </a:t>
            </a:r>
            <a:r>
              <a:rPr lang="en-US" sz="2000" i="1" dirty="0"/>
              <a:t>for screening tools)</a:t>
            </a:r>
            <a:endParaRPr lang="en-US" sz="2000" dirty="0"/>
          </a:p>
          <a:p>
            <a:pPr lvl="8">
              <a:buClr>
                <a:srgbClr val="EBA900"/>
              </a:buClr>
              <a:defRPr/>
            </a:pPr>
            <a:endParaRPr lang="en-US" dirty="0"/>
          </a:p>
        </p:txBody>
      </p:sp>
      <p:sp>
        <p:nvSpPr>
          <p:cNvPr id="6" name="Rectangle 5"/>
          <p:cNvSpPr/>
          <p:nvPr/>
        </p:nvSpPr>
        <p:spPr>
          <a:xfrm>
            <a:off x="237528" y="1195663"/>
            <a:ext cx="8361363" cy="487506"/>
          </a:xfrm>
          <a:prstGeom prst="rect">
            <a:avLst/>
          </a:prstGeom>
        </p:spPr>
        <p:txBody>
          <a:bodyPr>
            <a:spAutoFit/>
          </a:bodyPr>
          <a:lstStyle/>
          <a:p>
            <a:pPr>
              <a:lnSpc>
                <a:spcPct val="107000"/>
              </a:lnSpc>
              <a:spcBef>
                <a:spcPts val="1200"/>
              </a:spcBef>
              <a:spcAft>
                <a:spcPts val="0"/>
              </a:spcAft>
              <a:defRPr/>
            </a:pPr>
            <a:r>
              <a:rPr lang="en-US" altLang="en-US" sz="2400" b="1" dirty="0">
                <a:latin typeface="+mn-lt"/>
                <a:ea typeface="Calibri" panose="020F0502020204030204" pitchFamily="34" charset="0"/>
                <a:cs typeface="Times New Roman" panose="02020603050405020304" pitchFamily="18" charset="0"/>
              </a:rPr>
              <a:t>Assess </a:t>
            </a:r>
            <a:r>
              <a:rPr lang="en-US" altLang="en-US" sz="2400" b="1" u="sng" dirty="0">
                <a:latin typeface="+mn-lt"/>
                <a:ea typeface="Calibri" panose="020F0502020204030204" pitchFamily="34" charset="0"/>
                <a:cs typeface="Times New Roman" panose="02020603050405020304" pitchFamily="18" charset="0"/>
              </a:rPr>
              <a:t>all</a:t>
            </a:r>
            <a:r>
              <a:rPr lang="en-US" altLang="en-US" sz="2400" b="1" dirty="0">
                <a:latin typeface="+mn-lt"/>
                <a:ea typeface="Calibri" panose="020F0502020204030204" pitchFamily="34" charset="0"/>
                <a:cs typeface="Times New Roman" panose="02020603050405020304" pitchFamily="18" charset="0"/>
              </a:rPr>
              <a:t> pregnant women for SUDs. </a:t>
            </a:r>
            <a:r>
              <a:rPr lang="en-US" sz="2400" b="1" kern="0" dirty="0">
                <a:latin typeface="+mn-lt"/>
                <a:ea typeface="Times New Roman" panose="02020603050405020304" pitchFamily="18" charset="0"/>
                <a:cs typeface="Times New Roman" panose="02020603050405020304" pitchFamily="18" charset="0"/>
              </a:rPr>
              <a:t> </a:t>
            </a:r>
          </a:p>
        </p:txBody>
      </p:sp>
      <p:sp>
        <p:nvSpPr>
          <p:cNvPr id="7" name="TextBox 6"/>
          <p:cNvSpPr txBox="1"/>
          <p:nvPr/>
        </p:nvSpPr>
        <p:spPr>
          <a:xfrm>
            <a:off x="122464" y="4442421"/>
            <a:ext cx="8791654" cy="954107"/>
          </a:xfrm>
          <a:prstGeom prst="rect">
            <a:avLst/>
          </a:prstGeom>
          <a:solidFill>
            <a:srgbClr val="008AAB"/>
          </a:solidFill>
          <a:ln>
            <a:solidFill>
              <a:srgbClr val="1E92A2"/>
            </a:solidFill>
          </a:ln>
        </p:spPr>
        <p:txBody>
          <a:bodyPr wrap="square" rtlCol="0">
            <a:spAutoFit/>
          </a:bodyPr>
          <a:lstStyle/>
          <a:p>
            <a:pPr algn="ctr"/>
            <a:r>
              <a:rPr lang="en-US" sz="2000" b="1" dirty="0">
                <a:solidFill>
                  <a:schemeClr val="bg1"/>
                </a:solidFill>
                <a:latin typeface="+mn-lt"/>
              </a:rPr>
              <a:t>Who can perform SBIRT? </a:t>
            </a:r>
          </a:p>
          <a:p>
            <a:pPr algn="ctr"/>
            <a:r>
              <a:rPr lang="en-US" dirty="0">
                <a:solidFill>
                  <a:schemeClr val="bg1"/>
                </a:solidFill>
                <a:latin typeface="+mn-lt"/>
              </a:rPr>
              <a:t>Physicians, nurse practitioners, licensed midwives, physician assistants, nurses, health or substance use counselors, prevention specialists, and other health or behavioral health staff.</a:t>
            </a:r>
          </a:p>
        </p:txBody>
      </p:sp>
    </p:spTree>
    <p:extLst>
      <p:ext uri="{BB962C8B-B14F-4D97-AF65-F5344CB8AC3E}">
        <p14:creationId xmlns:p14="http://schemas.microsoft.com/office/powerpoint/2010/main" val="1532303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264" y="6611306"/>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
        <p:nvSpPr>
          <p:cNvPr id="7" name="Title 1"/>
          <p:cNvSpPr>
            <a:spLocks noGrp="1"/>
          </p:cNvSpPr>
          <p:nvPr>
            <p:ph type="ctrTitle"/>
          </p:nvPr>
        </p:nvSpPr>
        <p:spPr>
          <a:xfrm>
            <a:off x="352345" y="326172"/>
            <a:ext cx="9144000" cy="709947"/>
          </a:xfrm>
        </p:spPr>
        <p:txBody>
          <a:bodyPr>
            <a:normAutofit/>
          </a:bodyPr>
          <a:lstStyle/>
          <a:p>
            <a:r>
              <a:rPr lang="en-US" sz="3600" dirty="0">
                <a:latin typeface="+mn-lt"/>
              </a:rPr>
              <a:t>ACOG Patient Safety Bundle</a:t>
            </a:r>
          </a:p>
        </p:txBody>
      </p:sp>
      <p:sp>
        <p:nvSpPr>
          <p:cNvPr id="8" name="TextBox 7"/>
          <p:cNvSpPr txBox="1"/>
          <p:nvPr/>
        </p:nvSpPr>
        <p:spPr>
          <a:xfrm>
            <a:off x="186266" y="1236961"/>
            <a:ext cx="7586134" cy="400110"/>
          </a:xfrm>
          <a:prstGeom prst="rect">
            <a:avLst/>
          </a:prstGeom>
          <a:noFill/>
        </p:spPr>
        <p:txBody>
          <a:bodyPr wrap="square" rtlCol="0">
            <a:spAutoFit/>
          </a:bodyPr>
          <a:lstStyle/>
          <a:p>
            <a:r>
              <a:rPr lang="en-US" sz="2000" b="1" dirty="0"/>
              <a:t>Obstetric Care for Women with Opioid Use Disorder</a:t>
            </a:r>
          </a:p>
        </p:txBody>
      </p:sp>
      <p:pic>
        <p:nvPicPr>
          <p:cNvPr id="9" name="Picture 8"/>
          <p:cNvPicPr>
            <a:picLocks noChangeAspect="1"/>
          </p:cNvPicPr>
          <p:nvPr/>
        </p:nvPicPr>
        <p:blipFill>
          <a:blip r:embed="rId3"/>
          <a:stretch>
            <a:fillRect/>
          </a:stretch>
        </p:blipFill>
        <p:spPr>
          <a:xfrm>
            <a:off x="0" y="1736321"/>
            <a:ext cx="9008533" cy="4474083"/>
          </a:xfrm>
          <a:prstGeom prst="rect">
            <a:avLst/>
          </a:prstGeom>
        </p:spPr>
      </p:pic>
    </p:spTree>
    <p:extLst>
      <p:ext uri="{BB962C8B-B14F-4D97-AF65-F5344CB8AC3E}">
        <p14:creationId xmlns:p14="http://schemas.microsoft.com/office/powerpoint/2010/main" val="157990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528661" y="934658"/>
            <a:ext cx="57181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dirty="0">
                <a:solidFill>
                  <a:schemeClr val="bg1"/>
                </a:solidFill>
                <a:latin typeface="+mn-lt"/>
              </a:rPr>
              <a:t>READINESS </a:t>
            </a:r>
          </a:p>
          <a:p>
            <a:pPr algn="ctr" eaLnBrk="1" hangingPunct="1">
              <a:lnSpc>
                <a:spcPct val="100000"/>
              </a:lnSpc>
              <a:spcBef>
                <a:spcPct val="0"/>
              </a:spcBef>
              <a:buFontTx/>
              <a:buNone/>
            </a:pPr>
            <a:r>
              <a:rPr lang="en-US" altLang="en-US" sz="4000" b="1" dirty="0">
                <a:solidFill>
                  <a:schemeClr val="bg1"/>
                </a:solidFill>
                <a:latin typeface="+mn-lt"/>
              </a:rPr>
              <a:t>(Every Patient / Family)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614" y="2410495"/>
            <a:ext cx="4058298" cy="2703143"/>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858" y="2410496"/>
            <a:ext cx="4028721" cy="2683441"/>
          </a:xfrm>
          <a:prstGeom prst="rect">
            <a:avLst/>
          </a:prstGeom>
          <a:ln>
            <a:noFill/>
          </a:ln>
          <a:effectLst>
            <a:softEdge rad="112500"/>
          </a:effectLst>
        </p:spPr>
      </p:pic>
      <p:sp>
        <p:nvSpPr>
          <p:cNvPr id="7" name="Rectangle 6"/>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5368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6" y="326172"/>
            <a:ext cx="8537655" cy="709947"/>
          </a:xfrm>
        </p:spPr>
        <p:txBody>
          <a:bodyPr>
            <a:normAutofit/>
          </a:bodyPr>
          <a:lstStyle/>
          <a:p>
            <a:r>
              <a:rPr lang="en-US" sz="3600" dirty="0">
                <a:latin typeface="+mj-lt"/>
              </a:rPr>
              <a:t>Readiness</a:t>
            </a:r>
          </a:p>
        </p:txBody>
      </p:sp>
      <p:sp>
        <p:nvSpPr>
          <p:cNvPr id="11" name="TextBox 2"/>
          <p:cNvSpPr txBox="1">
            <a:spLocks noChangeArrowheads="1"/>
          </p:cNvSpPr>
          <p:nvPr/>
        </p:nvSpPr>
        <p:spPr bwMode="auto">
          <a:xfrm>
            <a:off x="352345" y="1365749"/>
            <a:ext cx="785008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US" sz="2400" dirty="0">
                <a:latin typeface="+mn-lt"/>
              </a:rPr>
              <a:t>Stigma/bias/discrimination </a:t>
            </a:r>
            <a:endParaRPr lang="en-US" altLang="en-US" sz="1600" dirty="0">
              <a:latin typeface="+mn-lt"/>
            </a:endParaRPr>
          </a:p>
          <a:p>
            <a:pPr>
              <a:buFont typeface="Arial" panose="020B0604020202020204" pitchFamily="34" charset="0"/>
              <a:buChar char="•"/>
            </a:pPr>
            <a:r>
              <a:rPr lang="en-US" altLang="en-US" sz="2400" dirty="0">
                <a:latin typeface="+mn-lt"/>
              </a:rPr>
              <a:t>Chronic disease</a:t>
            </a:r>
          </a:p>
          <a:p>
            <a:pPr>
              <a:buFont typeface="Arial" panose="020B0604020202020204" pitchFamily="34" charset="0"/>
              <a:buChar char="•"/>
            </a:pPr>
            <a:r>
              <a:rPr lang="en-US" altLang="en-US" sz="2400" dirty="0">
                <a:latin typeface="+mn-lt"/>
              </a:rPr>
              <a:t>Treatment</a:t>
            </a:r>
          </a:p>
          <a:p>
            <a:pPr>
              <a:buFont typeface="Arial" panose="020B0604020202020204" pitchFamily="34" charset="0"/>
              <a:buChar char="•"/>
            </a:pPr>
            <a:r>
              <a:rPr lang="en-US" altLang="en-US" sz="2400" dirty="0">
                <a:latin typeface="+mn-lt"/>
              </a:rPr>
              <a:t>Education</a:t>
            </a:r>
          </a:p>
          <a:p>
            <a:pPr>
              <a:buFont typeface="Arial" panose="020B0604020202020204" pitchFamily="34" charset="0"/>
              <a:buChar char="•"/>
            </a:pPr>
            <a:r>
              <a:rPr lang="en-US" altLang="en-US" sz="2400" dirty="0">
                <a:latin typeface="+mn-lt"/>
              </a:rPr>
              <a:t>Family/patient engagement</a:t>
            </a:r>
          </a:p>
          <a:p>
            <a:pPr>
              <a:buFont typeface="Arial" panose="020B0604020202020204" pitchFamily="34" charset="0"/>
              <a:buChar char="•"/>
            </a:pPr>
            <a:r>
              <a:rPr lang="en-US" altLang="en-US" sz="2400" dirty="0">
                <a:latin typeface="+mn-lt"/>
              </a:rPr>
              <a:t>Care coordination</a:t>
            </a:r>
          </a:p>
          <a:p>
            <a:pPr>
              <a:buFont typeface="Arial" panose="020B0604020202020204" pitchFamily="34" charset="0"/>
              <a:buChar char="•"/>
            </a:pPr>
            <a:r>
              <a:rPr lang="en-US" altLang="en-US" sz="2400" dirty="0">
                <a:latin typeface="+mn-lt"/>
              </a:rPr>
              <a:t>Multidisciplinary care coordination</a:t>
            </a:r>
          </a:p>
          <a:p>
            <a:pPr>
              <a:buFont typeface="Arial" panose="020B0604020202020204" pitchFamily="34" charset="0"/>
              <a:buChar char="•"/>
            </a:pPr>
            <a:r>
              <a:rPr lang="en-US" altLang="en-US" sz="2400" dirty="0">
                <a:latin typeface="+mn-lt"/>
              </a:rPr>
              <a:t>Antenatal, intrapartum, postpartum planning</a:t>
            </a:r>
          </a:p>
          <a:p>
            <a:pPr>
              <a:buFont typeface="Arial" panose="020B0604020202020204" pitchFamily="34" charset="0"/>
              <a:buChar char="•"/>
            </a:pPr>
            <a:r>
              <a:rPr lang="en-US" altLang="en-US" sz="2400" dirty="0">
                <a:latin typeface="+mn-lt"/>
              </a:rPr>
              <a:t>Pain control</a:t>
            </a:r>
          </a:p>
          <a:p>
            <a:pPr>
              <a:buFont typeface="Arial" panose="020B0604020202020204" pitchFamily="34" charset="0"/>
              <a:buChar char="•"/>
            </a:pPr>
            <a:r>
              <a:rPr lang="en-US" altLang="en-US" sz="2400" dirty="0">
                <a:latin typeface="+mn-lt"/>
              </a:rPr>
              <a:t>Know guidelines and statutes</a:t>
            </a:r>
          </a:p>
          <a:p>
            <a:pPr>
              <a:buFont typeface="Arial" panose="020B0604020202020204" pitchFamily="34" charset="0"/>
              <a:buChar char="•"/>
            </a:pPr>
            <a:r>
              <a:rPr lang="en-US" altLang="en-US" sz="2400" dirty="0">
                <a:latin typeface="+mn-lt"/>
              </a:rPr>
              <a:t>Know best resources</a:t>
            </a:r>
          </a:p>
        </p:txBody>
      </p:sp>
      <p:pic>
        <p:nvPicPr>
          <p:cNvPr id="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754" y="5844317"/>
            <a:ext cx="2373313"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1081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352345" y="326172"/>
            <a:ext cx="9144000" cy="709947"/>
          </a:xfrm>
        </p:spPr>
        <p:txBody>
          <a:bodyPr>
            <a:normAutofit/>
          </a:bodyPr>
          <a:lstStyle/>
          <a:p>
            <a:r>
              <a:rPr lang="en-US" sz="3600" dirty="0">
                <a:latin typeface="+mn-lt"/>
              </a:rPr>
              <a:t>Enhance Patient &amp; Family Engagement</a:t>
            </a:r>
          </a:p>
        </p:txBody>
      </p:sp>
      <p:sp>
        <p:nvSpPr>
          <p:cNvPr id="4" name="Rectangle 3"/>
          <p:cNvSpPr/>
          <p:nvPr/>
        </p:nvSpPr>
        <p:spPr>
          <a:xfrm>
            <a:off x="274636" y="1247273"/>
            <a:ext cx="8361363" cy="904863"/>
          </a:xfrm>
          <a:prstGeom prst="rect">
            <a:avLst/>
          </a:prstGeom>
        </p:spPr>
        <p:txBody>
          <a:bodyPr>
            <a:spAutoFit/>
          </a:bodyPr>
          <a:lstStyle/>
          <a:p>
            <a:pPr>
              <a:lnSpc>
                <a:spcPct val="107000"/>
              </a:lnSpc>
              <a:spcBef>
                <a:spcPts val="1200"/>
              </a:spcBef>
              <a:spcAft>
                <a:spcPts val="0"/>
              </a:spcAft>
              <a:defRPr/>
            </a:pPr>
            <a:r>
              <a:rPr lang="en-US" altLang="en-US" sz="2000" b="1" dirty="0">
                <a:latin typeface="+mn-lt"/>
                <a:ea typeface="Calibri" panose="020F0502020204030204" pitchFamily="34" charset="0"/>
                <a:cs typeface="Times New Roman" panose="02020603050405020304" pitchFamily="18" charset="0"/>
              </a:rPr>
              <a:t>Provide education to promote understanding of OUD as a chronic disease.</a:t>
            </a:r>
          </a:p>
          <a:p>
            <a:pPr>
              <a:lnSpc>
                <a:spcPct val="107000"/>
              </a:lnSpc>
              <a:spcBef>
                <a:spcPts val="1200"/>
              </a:spcBef>
              <a:spcAft>
                <a:spcPts val="0"/>
              </a:spcAft>
              <a:defRPr/>
            </a:pPr>
            <a:r>
              <a:rPr lang="en-US" sz="2000" b="1" kern="0" dirty="0">
                <a:latin typeface="+mn-lt"/>
                <a:ea typeface="Times New Roman" panose="02020603050405020304" pitchFamily="18" charset="0"/>
                <a:cs typeface="Times New Roman" panose="02020603050405020304" pitchFamily="18" charset="0"/>
              </a:rPr>
              <a:t> </a:t>
            </a:r>
          </a:p>
        </p:txBody>
      </p:sp>
      <p:sp>
        <p:nvSpPr>
          <p:cNvPr id="5" name="Rectangle 4"/>
          <p:cNvSpPr/>
          <p:nvPr/>
        </p:nvSpPr>
        <p:spPr>
          <a:xfrm>
            <a:off x="274636" y="1564234"/>
            <a:ext cx="8666164" cy="5146024"/>
          </a:xfrm>
          <a:prstGeom prst="rect">
            <a:avLst/>
          </a:prstGeom>
          <a:noFill/>
          <a:ln w="38100">
            <a:noFill/>
          </a:ln>
        </p:spPr>
        <p:txBody>
          <a:bodyPr wrap="square">
            <a:spAutoFit/>
          </a:bodyPr>
          <a:lstStyle/>
          <a:p>
            <a:pPr marL="285750" indent="-285750" algn="just">
              <a:lnSpc>
                <a:spcPct val="107000"/>
              </a:lnSpc>
              <a:spcBef>
                <a:spcPts val="0"/>
              </a:spcBef>
              <a:spcAft>
                <a:spcPts val="0"/>
              </a:spcAft>
              <a:buClr>
                <a:srgbClr val="EBA900"/>
              </a:buClr>
              <a:buFont typeface="Arial" panose="020B0604020202020204" pitchFamily="34" charset="0"/>
              <a:buChar char="•"/>
              <a:defRPr/>
            </a:pPr>
            <a:r>
              <a:rPr lang="en-US" sz="2000" dirty="0">
                <a:latin typeface="+mn-lt"/>
                <a:ea typeface="Calibri" panose="020F0502020204030204" pitchFamily="34" charset="0"/>
                <a:cs typeface="Times New Roman" panose="02020603050405020304" pitchFamily="18" charset="0"/>
              </a:rPr>
              <a:t>Engage the patient, her partner, family, or other support (if she desires) early in the process and care plan. </a:t>
            </a:r>
          </a:p>
          <a:p>
            <a:pPr marL="342900" indent="-342900">
              <a:lnSpc>
                <a:spcPct val="107000"/>
              </a:lnSpc>
              <a:spcBef>
                <a:spcPts val="0"/>
              </a:spcBef>
              <a:spcAft>
                <a:spcPts val="0"/>
              </a:spcAft>
              <a:buClr>
                <a:srgbClr val="EBA900"/>
              </a:buClr>
              <a:buSzPts val="1000"/>
              <a:buFont typeface="Symbol" panose="05050102010706020507" pitchFamily="18" charset="2"/>
              <a:buChar char=""/>
              <a:defRPr/>
            </a:pPr>
            <a:r>
              <a:rPr lang="en-US" sz="2000" dirty="0">
                <a:latin typeface="+mn-lt"/>
                <a:ea typeface="Calibri" panose="020F0502020204030204" pitchFamily="34" charset="0"/>
                <a:cs typeface="Times New Roman" panose="02020603050405020304" pitchFamily="18" charset="0"/>
              </a:rPr>
              <a:t>Encourage the patient to describe the dynamics of her support network and identify who she would like to participate in her care. </a:t>
            </a:r>
          </a:p>
          <a:p>
            <a:pPr marL="342900" indent="-342900">
              <a:lnSpc>
                <a:spcPct val="107000"/>
              </a:lnSpc>
              <a:spcBef>
                <a:spcPts val="0"/>
              </a:spcBef>
              <a:spcAft>
                <a:spcPts val="0"/>
              </a:spcAft>
              <a:buClr>
                <a:srgbClr val="EBA900"/>
              </a:buClr>
              <a:buSzPts val="1000"/>
              <a:buFont typeface="Symbol" panose="05050102010706020507" pitchFamily="18" charset="2"/>
              <a:buChar char=""/>
              <a:defRPr/>
            </a:pPr>
            <a:r>
              <a:rPr lang="en-US" sz="2000" dirty="0">
                <a:latin typeface="+mn-lt"/>
                <a:ea typeface="Calibri" panose="020F0502020204030204" pitchFamily="34" charset="0"/>
                <a:cs typeface="Times New Roman" panose="02020603050405020304" pitchFamily="18" charset="0"/>
              </a:rPr>
              <a:t>Create a bundle (toolkit) to assist with patient and family engagement and to help manage the patient’s expectations such as: </a:t>
            </a:r>
          </a:p>
          <a:p>
            <a:pPr marL="800100" lvl="1" indent="-342900">
              <a:spcBef>
                <a:spcPts val="0"/>
              </a:spcBef>
              <a:spcAft>
                <a:spcPts val="0"/>
              </a:spcAft>
              <a:buClr>
                <a:srgbClr val="EBA900"/>
              </a:buClr>
              <a:buSzPts val="1000"/>
              <a:buFont typeface="Courier New" panose="02070309020205020404" pitchFamily="49" charset="0"/>
              <a:buChar char="o"/>
              <a:defRPr/>
            </a:pPr>
            <a:r>
              <a:rPr lang="en-US" sz="2000" dirty="0">
                <a:latin typeface="+mn-lt"/>
                <a:ea typeface="Times New Roman" panose="02020603050405020304" pitchFamily="18" charset="0"/>
                <a:cs typeface="Times New Roman" panose="02020603050405020304" pitchFamily="18" charset="0"/>
              </a:rPr>
              <a:t>Am I hurting my baby? </a:t>
            </a:r>
          </a:p>
          <a:p>
            <a:pPr marL="800100" lvl="1" indent="-342900">
              <a:spcBef>
                <a:spcPts val="0"/>
              </a:spcBef>
              <a:spcAft>
                <a:spcPts val="0"/>
              </a:spcAft>
              <a:buClr>
                <a:srgbClr val="EBA900"/>
              </a:buClr>
              <a:buSzPts val="1000"/>
              <a:buFont typeface="Courier New" panose="02070309020205020404" pitchFamily="49" charset="0"/>
              <a:buChar char="o"/>
              <a:defRPr/>
            </a:pPr>
            <a:r>
              <a:rPr lang="en-US" sz="2000" dirty="0">
                <a:latin typeface="+mn-lt"/>
                <a:ea typeface="Times New Roman" panose="02020603050405020304" pitchFamily="18" charset="0"/>
                <a:cs typeface="Times New Roman" panose="02020603050405020304" pitchFamily="18" charset="0"/>
              </a:rPr>
              <a:t>Is Medication-assisted treatment (MAT) safe for my baby? </a:t>
            </a:r>
          </a:p>
          <a:p>
            <a:pPr marL="800100" lvl="1" indent="-342900">
              <a:spcBef>
                <a:spcPts val="0"/>
              </a:spcBef>
              <a:spcAft>
                <a:spcPts val="0"/>
              </a:spcAft>
              <a:buClr>
                <a:srgbClr val="EBA900"/>
              </a:buClr>
              <a:buSzPts val="1000"/>
              <a:buFont typeface="Courier New" panose="02070309020205020404" pitchFamily="49" charset="0"/>
              <a:buChar char="o"/>
              <a:defRPr/>
            </a:pPr>
            <a:r>
              <a:rPr lang="en-US" sz="2000" dirty="0">
                <a:latin typeface="+mn-lt"/>
                <a:ea typeface="Times New Roman" panose="02020603050405020304" pitchFamily="18" charset="0"/>
                <a:cs typeface="Times New Roman" panose="02020603050405020304" pitchFamily="18" charset="0"/>
              </a:rPr>
              <a:t>Will my baby be taken away from me if I am using?  Are there issues with specific drugs? </a:t>
            </a:r>
          </a:p>
          <a:p>
            <a:pPr marL="800100" lvl="1" indent="-342900">
              <a:spcBef>
                <a:spcPts val="0"/>
              </a:spcBef>
              <a:spcAft>
                <a:spcPts val="0"/>
              </a:spcAft>
              <a:buClr>
                <a:srgbClr val="EBA900"/>
              </a:buClr>
              <a:buSzPts val="1000"/>
              <a:buFont typeface="Courier New" panose="02070309020205020404" pitchFamily="49" charset="0"/>
              <a:buChar char="o"/>
              <a:defRPr/>
            </a:pPr>
            <a:r>
              <a:rPr lang="en-US" sz="2000" dirty="0">
                <a:latin typeface="+mn-lt"/>
                <a:ea typeface="Times New Roman" panose="02020603050405020304" pitchFamily="18" charset="0"/>
                <a:cs typeface="Times New Roman" panose="02020603050405020304" pitchFamily="18" charset="0"/>
              </a:rPr>
              <a:t>Breastfeeding recommendations – refer to ACOG guidelines </a:t>
            </a:r>
          </a:p>
          <a:p>
            <a:pPr marL="800100" lvl="1" indent="-342900">
              <a:spcBef>
                <a:spcPts val="0"/>
              </a:spcBef>
              <a:spcAft>
                <a:spcPts val="0"/>
              </a:spcAft>
              <a:buClr>
                <a:srgbClr val="EBA900"/>
              </a:buClr>
              <a:buSzPts val="1000"/>
              <a:buFont typeface="Courier New" panose="02070309020205020404" pitchFamily="49" charset="0"/>
              <a:buChar char="o"/>
              <a:defRPr/>
            </a:pPr>
            <a:r>
              <a:rPr lang="en-US" sz="2000" dirty="0">
                <a:latin typeface="+mn-lt"/>
                <a:ea typeface="Times New Roman" panose="02020603050405020304" pitchFamily="18" charset="0"/>
                <a:cs typeface="Times New Roman" panose="02020603050405020304" pitchFamily="18" charset="0"/>
              </a:rPr>
              <a:t>What is Neonatal Abstinence Syndrome (NAS) and what are the long-term effects of NAS? (</a:t>
            </a:r>
            <a:r>
              <a:rPr lang="en-US" sz="2000" i="1" dirty="0">
                <a:latin typeface="+mn-lt"/>
                <a:ea typeface="Times New Roman" panose="02020603050405020304" pitchFamily="18" charset="0"/>
                <a:cs typeface="Times New Roman" panose="02020603050405020304" pitchFamily="18" charset="0"/>
              </a:rPr>
              <a:t>see appendix, </a:t>
            </a:r>
            <a:r>
              <a:rPr lang="en-US" sz="2000" i="1" dirty="0">
                <a:latin typeface="+mn-lt"/>
                <a:ea typeface="Times New Roman" panose="02020603050405020304" pitchFamily="18" charset="0"/>
                <a:cs typeface="Times New Roman" panose="02020603050405020304" pitchFamily="18" charset="0"/>
                <a:hlinkClick r:id="rId3" action="ppaction://hlinksldjump"/>
              </a:rPr>
              <a:t>slide 73 </a:t>
            </a:r>
            <a:r>
              <a:rPr lang="en-US" sz="2000" i="1" dirty="0">
                <a:latin typeface="+mn-lt"/>
                <a:ea typeface="Times New Roman" panose="02020603050405020304" pitchFamily="18" charset="0"/>
                <a:cs typeface="Times New Roman" panose="02020603050405020304" pitchFamily="18" charset="0"/>
              </a:rPr>
              <a:t>for NAS resources</a:t>
            </a:r>
            <a:r>
              <a:rPr lang="en-US" sz="2000" dirty="0">
                <a:latin typeface="+mn-lt"/>
                <a:ea typeface="Times New Roman" panose="02020603050405020304" pitchFamily="18" charset="0"/>
                <a:cs typeface="Times New Roman" panose="02020603050405020304" pitchFamily="18" charset="0"/>
              </a:rPr>
              <a:t>)</a:t>
            </a:r>
          </a:p>
          <a:p>
            <a:pPr marL="800100" lvl="1" indent="-342900">
              <a:buClr>
                <a:srgbClr val="EBA900"/>
              </a:buClr>
              <a:buSzPts val="1000"/>
              <a:buFont typeface="Courier New" panose="02070309020205020404" pitchFamily="49" charset="0"/>
              <a:buChar char="o"/>
              <a:defRPr/>
            </a:pPr>
            <a:r>
              <a:rPr lang="en-US" sz="2000" dirty="0">
                <a:ea typeface="Times New Roman" panose="02020603050405020304" pitchFamily="18" charset="0"/>
                <a:cs typeface="Times New Roman" panose="02020603050405020304" pitchFamily="18" charset="0"/>
              </a:rPr>
              <a:t>What is the role of child protective services (CPS) and what requires a notification or a report to CPS? (</a:t>
            </a:r>
            <a:r>
              <a:rPr lang="en-US" sz="2000" i="1" dirty="0">
                <a:ea typeface="Times New Roman" panose="02020603050405020304" pitchFamily="18" charset="0"/>
                <a:cs typeface="Times New Roman" panose="02020603050405020304" pitchFamily="18" charset="0"/>
              </a:rPr>
              <a:t>see appendix, </a:t>
            </a:r>
            <a:r>
              <a:rPr lang="en-US" sz="2000" i="1" dirty="0">
                <a:ea typeface="Times New Roman" panose="02020603050405020304" pitchFamily="18" charset="0"/>
                <a:cs typeface="Times New Roman" panose="02020603050405020304" pitchFamily="18" charset="0"/>
                <a:hlinkClick r:id="rId4" action="ppaction://hlinksldjump"/>
              </a:rPr>
              <a:t>slide 83</a:t>
            </a:r>
            <a:r>
              <a:rPr lang="en-US" sz="2000" i="1" dirty="0">
                <a:ea typeface="Times New Roman" panose="02020603050405020304" pitchFamily="18" charset="0"/>
                <a:cs typeface="Times New Roman" panose="02020603050405020304" pitchFamily="18" charset="0"/>
              </a:rPr>
              <a:t>- CAPTA flowchart</a:t>
            </a:r>
            <a:r>
              <a:rPr lang="en-US" sz="2000" dirty="0">
                <a:ea typeface="Times New Roman" panose="02020603050405020304" pitchFamily="18" charset="0"/>
                <a:cs typeface="Times New Roman" panose="02020603050405020304" pitchFamily="18" charset="0"/>
              </a:rPr>
              <a:t>)</a:t>
            </a:r>
          </a:p>
          <a:p>
            <a:pPr marL="800100" lvl="1" indent="-342900">
              <a:spcBef>
                <a:spcPts val="0"/>
              </a:spcBef>
              <a:spcAft>
                <a:spcPts val="0"/>
              </a:spcAft>
              <a:buClr>
                <a:srgbClr val="EBA900"/>
              </a:buClr>
              <a:buSzPts val="1000"/>
              <a:buFont typeface="Courier New" panose="02070309020205020404" pitchFamily="49" charset="0"/>
              <a:buChar char="o"/>
              <a:defRPr/>
            </a:pPr>
            <a:endParaRPr lang="en-US" sz="2000" dirty="0">
              <a:latin typeface="+mn-lt"/>
              <a:ea typeface="Times New Roman" panose="02020603050405020304" pitchFamily="18" charset="0"/>
              <a:cs typeface="Times New Roman" panose="02020603050405020304" pitchFamily="18" charset="0"/>
            </a:endParaRPr>
          </a:p>
        </p:txBody>
      </p:sp>
      <p:sp>
        <p:nvSpPr>
          <p:cNvPr id="6" name="Rectangle 5"/>
          <p:cNvSpPr/>
          <p:nvPr/>
        </p:nvSpPr>
        <p:spPr>
          <a:xfrm>
            <a:off x="107264" y="6611306"/>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4360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352345" y="326172"/>
            <a:ext cx="9144000" cy="709947"/>
          </a:xfrm>
        </p:spPr>
        <p:txBody>
          <a:bodyPr>
            <a:normAutofit/>
          </a:bodyPr>
          <a:lstStyle/>
          <a:p>
            <a:r>
              <a:rPr lang="en-US" sz="3600" dirty="0">
                <a:latin typeface="+mn-lt"/>
              </a:rPr>
              <a:t>Enhance Patient &amp; Family Engagement</a:t>
            </a:r>
          </a:p>
        </p:txBody>
      </p:sp>
      <p:sp>
        <p:nvSpPr>
          <p:cNvPr id="6" name="Rectangle 5"/>
          <p:cNvSpPr/>
          <p:nvPr/>
        </p:nvSpPr>
        <p:spPr>
          <a:xfrm>
            <a:off x="107264" y="6611306"/>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
        <p:nvSpPr>
          <p:cNvPr id="7" name="Content Placeholder 2"/>
          <p:cNvSpPr txBox="1">
            <a:spLocks/>
          </p:cNvSpPr>
          <p:nvPr/>
        </p:nvSpPr>
        <p:spPr>
          <a:xfrm>
            <a:off x="233812" y="1460297"/>
            <a:ext cx="8585200" cy="4991305"/>
          </a:xfrm>
          <a:prstGeom prst="rect">
            <a:avLst/>
          </a:prstGeom>
          <a:solidFill>
            <a:schemeClr val="bg1"/>
          </a:solidFill>
          <a:ln w="38100">
            <a:noFill/>
          </a:ln>
        </p:spPr>
        <p:txBody>
          <a:bodyPr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7000"/>
              </a:lnSpc>
              <a:spcBef>
                <a:spcPts val="0"/>
              </a:spcBef>
              <a:buClr>
                <a:srgbClr val="EBA900"/>
              </a:buClr>
              <a:buSzPts val="1000"/>
              <a:buFont typeface="Symbol" panose="05050102010706020507" pitchFamily="18" charset="2"/>
              <a:buChar char=""/>
              <a:tabLst>
                <a:tab pos="457200" algn="l"/>
              </a:tabLst>
              <a:defRPr/>
            </a:pPr>
            <a:r>
              <a:rPr lang="en-US" sz="2000" dirty="0">
                <a:ea typeface="Calibri" panose="020F0502020204030204" pitchFamily="34" charset="0"/>
                <a:cs typeface="Times New Roman" panose="02020603050405020304" pitchFamily="18" charset="0"/>
              </a:rPr>
              <a:t>Utilize motivational interviewing techniques, include trauma-informed care, and  communicate positive stories of people with OUD to engage the patient in her care (</a:t>
            </a:r>
            <a:r>
              <a:rPr lang="en-US" sz="2000" i="1" dirty="0">
                <a:ea typeface="Calibri" panose="020F0502020204030204" pitchFamily="34" charset="0"/>
                <a:cs typeface="Times New Roman" panose="02020603050405020304" pitchFamily="18" charset="0"/>
              </a:rPr>
              <a:t>see appendix, </a:t>
            </a:r>
            <a:r>
              <a:rPr lang="en-US" sz="2000" i="1" dirty="0">
                <a:ea typeface="Calibri" panose="020F0502020204030204" pitchFamily="34" charset="0"/>
                <a:cs typeface="Times New Roman" panose="02020603050405020304" pitchFamily="18" charset="0"/>
                <a:hlinkClick r:id="rId3" action="ppaction://hlinksldjump"/>
              </a:rPr>
              <a:t>slide 75 </a:t>
            </a:r>
            <a:r>
              <a:rPr lang="en-US" sz="2000" i="1" dirty="0">
                <a:ea typeface="Calibri" panose="020F0502020204030204" pitchFamily="34" charset="0"/>
                <a:cs typeface="Times New Roman" panose="02020603050405020304" pitchFamily="18" charset="0"/>
              </a:rPr>
              <a:t>for SAMHSA resource</a:t>
            </a:r>
            <a:r>
              <a:rPr lang="en-US" sz="2000" dirty="0">
                <a:ea typeface="Calibri" panose="020F0502020204030204" pitchFamily="34" charset="0"/>
                <a:cs typeface="Times New Roman" panose="02020603050405020304" pitchFamily="18" charset="0"/>
              </a:rPr>
              <a:t>)</a:t>
            </a:r>
          </a:p>
          <a:p>
            <a:pPr>
              <a:lnSpc>
                <a:spcPct val="107000"/>
              </a:lnSpc>
              <a:spcBef>
                <a:spcPts val="0"/>
              </a:spcBef>
              <a:buClr>
                <a:srgbClr val="EBA900"/>
              </a:buClr>
              <a:buSzPts val="1000"/>
              <a:buFont typeface="Symbol" panose="05050102010706020507" pitchFamily="18" charset="2"/>
              <a:buChar char=""/>
              <a:tabLst>
                <a:tab pos="457200" algn="l"/>
              </a:tabLst>
              <a:defRPr/>
            </a:pPr>
            <a:r>
              <a:rPr lang="en-US" sz="2000" dirty="0">
                <a:ea typeface="Calibri" panose="020F0502020204030204" pitchFamily="34" charset="0"/>
                <a:cs typeface="Times New Roman" panose="02020603050405020304" pitchFamily="18" charset="0"/>
              </a:rPr>
              <a:t>Provide written information for the patient and her family that addresses her key concerns (assess patient health literacy to improve comprehension)</a:t>
            </a:r>
          </a:p>
          <a:p>
            <a:pPr>
              <a:lnSpc>
                <a:spcPct val="107000"/>
              </a:lnSpc>
              <a:spcBef>
                <a:spcPts val="0"/>
              </a:spcBef>
              <a:buClr>
                <a:srgbClr val="EBA900"/>
              </a:buClr>
              <a:buSzPts val="1000"/>
              <a:buFont typeface="Symbol" panose="05050102010706020507" pitchFamily="18" charset="2"/>
              <a:buChar char=""/>
              <a:tabLst>
                <a:tab pos="457200" algn="l"/>
              </a:tabLst>
              <a:defRPr/>
            </a:pPr>
            <a:r>
              <a:rPr lang="en-US" sz="2000" dirty="0">
                <a:ea typeface="Calibri" panose="020F0502020204030204" pitchFamily="34" charset="0"/>
                <a:cs typeface="Times New Roman" panose="02020603050405020304" pitchFamily="18" charset="0"/>
              </a:rPr>
              <a:t>Schedule a prenatal consultation with a neonatologist, NNP, MFM, or social worker to provide the patient facts about what happens at the particular institution or with the NICU to educate the patient and her family on the care of the baby following delivery, including discussion of: </a:t>
            </a:r>
          </a:p>
          <a:p>
            <a:pPr lvl="1">
              <a:lnSpc>
                <a:spcPct val="107000"/>
              </a:lnSpc>
              <a:spcBef>
                <a:spcPts val="0"/>
              </a:spcBef>
              <a:buClr>
                <a:srgbClr val="EBA900"/>
              </a:buClr>
              <a:buSzPts val="1000"/>
              <a:buFont typeface="Courier New" panose="02070309020205020404" pitchFamily="49" charset="0"/>
              <a:buChar char="o"/>
              <a:tabLst>
                <a:tab pos="914400" algn="l"/>
              </a:tabLst>
              <a:defRPr/>
            </a:pPr>
            <a:r>
              <a:rPr lang="en-US" sz="2000" dirty="0">
                <a:ea typeface="Calibri" panose="020F0502020204030204" pitchFamily="34" charset="0"/>
                <a:cs typeface="Times New Roman" panose="02020603050405020304" pitchFamily="18" charset="0"/>
              </a:rPr>
              <a:t>Neonatal Assessment</a:t>
            </a:r>
          </a:p>
          <a:p>
            <a:pPr lvl="1">
              <a:lnSpc>
                <a:spcPct val="107000"/>
              </a:lnSpc>
              <a:spcBef>
                <a:spcPts val="0"/>
              </a:spcBef>
              <a:buClr>
                <a:srgbClr val="EBA900"/>
              </a:buClr>
              <a:buSzPts val="1000"/>
              <a:buFont typeface="Courier New" panose="02070309020205020404" pitchFamily="49" charset="0"/>
              <a:buChar char="o"/>
              <a:tabLst>
                <a:tab pos="914400" algn="l"/>
              </a:tabLst>
              <a:defRPr/>
            </a:pPr>
            <a:r>
              <a:rPr lang="en-US" sz="2000" dirty="0">
                <a:ea typeface="Calibri" panose="020F0502020204030204" pitchFamily="34" charset="0"/>
                <a:cs typeface="Times New Roman" panose="02020603050405020304" pitchFamily="18" charset="0"/>
              </a:rPr>
              <a:t>Breastfeeding recommendations</a:t>
            </a:r>
          </a:p>
          <a:p>
            <a:pPr lvl="1">
              <a:lnSpc>
                <a:spcPct val="107000"/>
              </a:lnSpc>
              <a:spcBef>
                <a:spcPts val="0"/>
              </a:spcBef>
              <a:buClr>
                <a:srgbClr val="EBA900"/>
              </a:buClr>
              <a:buSzPts val="1000"/>
              <a:buFont typeface="Courier New" panose="02070309020205020404" pitchFamily="49" charset="0"/>
              <a:buChar char="o"/>
              <a:tabLst>
                <a:tab pos="914400" algn="l"/>
              </a:tabLst>
              <a:defRPr/>
            </a:pPr>
            <a:r>
              <a:rPr lang="en-US" sz="2000" dirty="0">
                <a:ea typeface="Calibri" panose="020F0502020204030204" pitchFamily="34" charset="0"/>
                <a:cs typeface="Times New Roman" panose="02020603050405020304" pitchFamily="18" charset="0"/>
              </a:rPr>
              <a:t>The NAS scoring system tool – empower patient by reviewing components of assessment systems, discuss the limitations of the tool and strategies for engaging mother in the process</a:t>
            </a:r>
          </a:p>
          <a:p>
            <a:pPr lvl="1">
              <a:lnSpc>
                <a:spcPct val="107000"/>
              </a:lnSpc>
              <a:spcBef>
                <a:spcPts val="0"/>
              </a:spcBef>
              <a:buClr>
                <a:srgbClr val="EBA900"/>
              </a:buClr>
              <a:buSzPts val="1000"/>
              <a:buFont typeface="Courier New" panose="02070309020205020404" pitchFamily="49" charset="0"/>
              <a:buChar char="o"/>
              <a:tabLst>
                <a:tab pos="914400" algn="l"/>
              </a:tabLst>
              <a:defRPr/>
            </a:pPr>
            <a:endParaRPr lang="en-US" sz="2000" dirty="0">
              <a:ea typeface="Calibri" panose="020F0502020204030204" pitchFamily="34" charset="0"/>
              <a:cs typeface="Times New Roman" panose="02020603050405020304" pitchFamily="18" charset="0"/>
            </a:endParaRPr>
          </a:p>
          <a:p>
            <a:pPr marL="0" indent="0">
              <a:lnSpc>
                <a:spcPct val="107000"/>
              </a:lnSpc>
              <a:spcAft>
                <a:spcPts val="800"/>
              </a:spcAft>
              <a:buClr>
                <a:srgbClr val="EBA900"/>
              </a:buClr>
              <a:buFont typeface="Arial" panose="020B0604020202020204" pitchFamily="34" charset="0"/>
              <a:buNone/>
              <a:defRPr/>
            </a:pPr>
            <a:endParaRPr lang="en-US" altLang="en-US" sz="2000" i="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1883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Reduce Stigma</a:t>
            </a:r>
          </a:p>
        </p:txBody>
      </p:sp>
      <p:sp>
        <p:nvSpPr>
          <p:cNvPr id="5" name="Rectangle 5"/>
          <p:cNvSpPr>
            <a:spLocks noChangeArrowheads="1"/>
          </p:cNvSpPr>
          <p:nvPr/>
        </p:nvSpPr>
        <p:spPr bwMode="auto">
          <a:xfrm>
            <a:off x="223014" y="2093962"/>
            <a:ext cx="8934452" cy="37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750"/>
              </a:spcBef>
              <a:buFont typeface="Arial" panose="020B0604020202020204" pitchFamily="34" charset="0"/>
              <a:buChar char="•"/>
              <a:tabLst>
                <a:tab pos="457200" algn="l"/>
              </a:tabLst>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tabLst>
                <a:tab pos="457200" algn="l"/>
              </a:tabLst>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tabLst>
                <a:tab pos="457200" algn="l"/>
              </a:tabLst>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tabLst>
                <a:tab pos="457200" algn="l"/>
              </a:tabLst>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tabLst>
                <a:tab pos="457200" algn="l"/>
              </a:tabLst>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tabLst>
                <a:tab pos="457200" algn="l"/>
              </a:tabLst>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tabLst>
                <a:tab pos="457200" algn="l"/>
              </a:tabLst>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tabLst>
                <a:tab pos="457200" algn="l"/>
              </a:tabLst>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tabLst>
                <a:tab pos="457200" algn="l"/>
              </a:tabLst>
              <a:defRPr sz="1300">
                <a:solidFill>
                  <a:schemeClr val="tx1"/>
                </a:solidFill>
                <a:latin typeface="Calibri" panose="020F0502020204030204" pitchFamily="34" charset="0"/>
              </a:defRPr>
            </a:lvl9pPr>
          </a:lstStyle>
          <a:p>
            <a:pPr eaLnBrk="0" fontAlgn="base" hangingPunct="0">
              <a:lnSpc>
                <a:spcPct val="107000"/>
              </a:lnSpc>
              <a:spcBef>
                <a:spcPct val="0"/>
              </a:spcBef>
              <a:spcAft>
                <a:spcPct val="0"/>
              </a:spcAft>
              <a:buClr>
                <a:srgbClr val="EBA900"/>
              </a:buClr>
              <a:buSzPts val="1000"/>
            </a:pPr>
            <a:r>
              <a:rPr lang="en-US" altLang="en-US" sz="2000" dirty="0">
                <a:solidFill>
                  <a:prstClr val="black"/>
                </a:solidFill>
                <a:ea typeface="Calibri" panose="020F0502020204030204" pitchFamily="34" charset="0"/>
                <a:cs typeface="Times New Roman" panose="02020603050405020304" pitchFamily="18" charset="0"/>
              </a:rPr>
              <a:t>Stigma, bias, and discrimination negatively impact pregnant women with OUD and their ability to receive high quality care.</a:t>
            </a:r>
          </a:p>
          <a:p>
            <a:pPr eaLnBrk="0" fontAlgn="base" hangingPunct="0">
              <a:lnSpc>
                <a:spcPct val="107000"/>
              </a:lnSpc>
              <a:spcBef>
                <a:spcPct val="0"/>
              </a:spcBef>
              <a:spcAft>
                <a:spcPct val="0"/>
              </a:spcAft>
              <a:buClr>
                <a:srgbClr val="EBA900"/>
              </a:buClr>
              <a:buSzPts val="1000"/>
            </a:pPr>
            <a:r>
              <a:rPr lang="en-US" altLang="en-US" sz="2000" dirty="0">
                <a:solidFill>
                  <a:prstClr val="black"/>
                </a:solidFill>
                <a:latin typeface="+mn-lt"/>
                <a:ea typeface="Calibri" panose="020F0502020204030204" pitchFamily="34" charset="0"/>
                <a:cs typeface="Times New Roman" panose="02020603050405020304" pitchFamily="18" charset="0"/>
              </a:rPr>
              <a:t>Strive to use language that helps reduce stigma, accurately reflects science, promotes evidence-based treatment, and demonstrates respect for patients. For example, replace “drug abuser” with “person with a substance use disorder” or “in recovery” rather than being “clean.”</a:t>
            </a:r>
          </a:p>
          <a:p>
            <a:pPr eaLnBrk="0" fontAlgn="base" hangingPunct="0">
              <a:lnSpc>
                <a:spcPct val="107000"/>
              </a:lnSpc>
              <a:spcBef>
                <a:spcPct val="0"/>
              </a:spcBef>
              <a:spcAft>
                <a:spcPct val="0"/>
              </a:spcAft>
              <a:buClr>
                <a:srgbClr val="EBA900"/>
              </a:buClr>
              <a:buSzPts val="1000"/>
            </a:pPr>
            <a:r>
              <a:rPr lang="en-US" altLang="en-US" sz="2000" dirty="0">
                <a:solidFill>
                  <a:prstClr val="black"/>
                </a:solidFill>
                <a:latin typeface="+mn-lt"/>
                <a:ea typeface="Calibri" panose="020F0502020204030204" pitchFamily="34" charset="0"/>
                <a:cs typeface="Times New Roman" panose="02020603050405020304" pitchFamily="18" charset="0"/>
              </a:rPr>
              <a:t>Develop tools to educate multidisciplinary teams of providers on the use of non-judgmental and harm-reduction focused language and learn how to acknowledge and change implicit biases of providers.  </a:t>
            </a:r>
          </a:p>
          <a:p>
            <a:pPr marL="0" indent="0" eaLnBrk="0" fontAlgn="base" hangingPunct="0">
              <a:lnSpc>
                <a:spcPct val="107000"/>
              </a:lnSpc>
              <a:spcBef>
                <a:spcPct val="0"/>
              </a:spcBef>
              <a:spcAft>
                <a:spcPct val="0"/>
              </a:spcAft>
              <a:buClr>
                <a:srgbClr val="EBA900"/>
              </a:buClr>
              <a:buSzPts val="1000"/>
              <a:buNone/>
            </a:pPr>
            <a:r>
              <a:rPr lang="en-US" altLang="en-US" sz="2000" dirty="0">
                <a:solidFill>
                  <a:prstClr val="black"/>
                </a:solidFill>
                <a:latin typeface="+mn-lt"/>
                <a:ea typeface="Calibri" panose="020F0502020204030204" pitchFamily="34" charset="0"/>
                <a:cs typeface="Times New Roman" panose="02020603050405020304" pitchFamily="18" charset="0"/>
              </a:rPr>
              <a:t>     </a:t>
            </a:r>
            <a:r>
              <a:rPr lang="en-US" altLang="en-US" sz="2000" u="sng" dirty="0">
                <a:solidFill>
                  <a:prstClr val="black"/>
                </a:solidFill>
                <a:latin typeface="+mn-lt"/>
                <a:ea typeface="Calibri" panose="020F0502020204030204" pitchFamily="34" charset="0"/>
                <a:cs typeface="Times New Roman" panose="02020603050405020304" pitchFamily="18" charset="0"/>
              </a:rPr>
              <a:t> Engage all staff in training</a:t>
            </a:r>
            <a:r>
              <a:rPr lang="en-US" altLang="en-US" sz="2000" dirty="0">
                <a:solidFill>
                  <a:prstClr val="black"/>
                </a:solidFill>
                <a:latin typeface="+mn-lt"/>
                <a:ea typeface="Calibri" panose="020F0502020204030204" pitchFamily="34" charset="0"/>
                <a:cs typeface="Times New Roman" panose="02020603050405020304" pitchFamily="18" charset="0"/>
              </a:rPr>
              <a:t>, including clinical, administrative, and all other        </a:t>
            </a:r>
          </a:p>
          <a:p>
            <a:pPr marL="0" indent="0" eaLnBrk="0" fontAlgn="base" hangingPunct="0">
              <a:lnSpc>
                <a:spcPct val="107000"/>
              </a:lnSpc>
              <a:spcBef>
                <a:spcPct val="0"/>
              </a:spcBef>
              <a:spcAft>
                <a:spcPct val="0"/>
              </a:spcAft>
              <a:buClr>
                <a:srgbClr val="EBA900"/>
              </a:buClr>
              <a:buSzPts val="1000"/>
              <a:buNone/>
            </a:pPr>
            <a:r>
              <a:rPr lang="en-US" altLang="en-US" sz="2000" dirty="0">
                <a:solidFill>
                  <a:prstClr val="black"/>
                </a:solidFill>
                <a:latin typeface="+mn-lt"/>
                <a:ea typeface="Calibri" panose="020F0502020204030204" pitchFamily="34" charset="0"/>
                <a:cs typeface="Times New Roman" panose="02020603050405020304" pitchFamily="18" charset="0"/>
              </a:rPr>
              <a:t>     office personnel.  </a:t>
            </a:r>
          </a:p>
        </p:txBody>
      </p:sp>
      <p:sp>
        <p:nvSpPr>
          <p:cNvPr id="6" name="Rectangle 5"/>
          <p:cNvSpPr/>
          <p:nvPr/>
        </p:nvSpPr>
        <p:spPr>
          <a:xfrm>
            <a:off x="114985" y="6562094"/>
            <a:ext cx="4572000" cy="261610"/>
          </a:xfrm>
          <a:prstGeom prst="rect">
            <a:avLst/>
          </a:prstGeom>
        </p:spPr>
        <p:txBody>
          <a:bodyPr>
            <a:spAutoFit/>
          </a:bodyPr>
          <a:lstStyle/>
          <a:p>
            <a:pPr marL="0" marR="0">
              <a:spcBef>
                <a:spcPts val="0"/>
              </a:spcBef>
              <a:spcAft>
                <a:spcPts val="0"/>
              </a:spcAft>
            </a:pPr>
            <a:r>
              <a:rPr lang="en-US" sz="1100" dirty="0">
                <a:solidFill>
                  <a:srgbClr val="1F497D"/>
                </a:solidFill>
                <a:latin typeface="+mj-lt"/>
                <a:ea typeface="Calibri" panose="020F0502020204030204" pitchFamily="34" charset="0"/>
                <a:cs typeface="Times New Roman" panose="02020603050405020304" pitchFamily="18" charset="0"/>
              </a:rPr>
              <a:t>Created by ACOG District II in 2018</a:t>
            </a:r>
            <a:endParaRPr lang="en-US" sz="1100" dirty="0">
              <a:latin typeface="+mj-lt"/>
              <a:ea typeface="Calibri" panose="020F0502020204030204" pitchFamily="34" charset="0"/>
              <a:cs typeface="Times New Roman" panose="02020603050405020304" pitchFamily="18" charset="0"/>
            </a:endParaRPr>
          </a:p>
        </p:txBody>
      </p:sp>
      <p:sp>
        <p:nvSpPr>
          <p:cNvPr id="7" name="Rectangle 6"/>
          <p:cNvSpPr/>
          <p:nvPr/>
        </p:nvSpPr>
        <p:spPr>
          <a:xfrm>
            <a:off x="118240" y="6223426"/>
            <a:ext cx="4572000" cy="261610"/>
          </a:xfrm>
          <a:prstGeom prst="rect">
            <a:avLst/>
          </a:prstGeom>
        </p:spPr>
        <p:txBody>
          <a:bodyPr>
            <a:spAutoFit/>
          </a:bodyPr>
          <a:lstStyle/>
          <a:p>
            <a:r>
              <a:rPr lang="en-US" sz="1100" dirty="0">
                <a:solidFill>
                  <a:srgbClr val="EBA900"/>
                </a:solidFill>
                <a:latin typeface="+mn-lt"/>
              </a:rPr>
              <a:t>Source: Drug Policy Alliance</a:t>
            </a:r>
          </a:p>
        </p:txBody>
      </p:sp>
      <p:sp>
        <p:nvSpPr>
          <p:cNvPr id="4" name="Rectangle 3"/>
          <p:cNvSpPr/>
          <p:nvPr/>
        </p:nvSpPr>
        <p:spPr>
          <a:xfrm>
            <a:off x="352345" y="1295939"/>
            <a:ext cx="8351388" cy="750975"/>
          </a:xfrm>
          <a:prstGeom prst="rect">
            <a:avLst/>
          </a:prstGeom>
        </p:spPr>
        <p:txBody>
          <a:bodyPr wrap="square">
            <a:spAutoFit/>
          </a:bodyPr>
          <a:lstStyle/>
          <a:p>
            <a:pPr fontAlgn="base">
              <a:lnSpc>
                <a:spcPct val="107000"/>
              </a:lnSpc>
              <a:spcBef>
                <a:spcPct val="0"/>
              </a:spcBef>
              <a:spcAft>
                <a:spcPts val="800"/>
              </a:spcAft>
              <a:buFontTx/>
              <a:buNone/>
              <a:defRPr/>
            </a:pPr>
            <a:r>
              <a:rPr lang="en-US" sz="2000" b="1" kern="0" dirty="0">
                <a:solidFill>
                  <a:prstClr val="black"/>
                </a:solidFill>
                <a:ea typeface="Times New Roman" panose="02020603050405020304" pitchFamily="18" charset="0"/>
                <a:cs typeface="Times New Roman" panose="02020603050405020304" pitchFamily="18" charset="0"/>
              </a:rPr>
              <a:t>Change perceptions of OUD through the use of a common language and e</a:t>
            </a:r>
            <a:r>
              <a:rPr lang="en-US" altLang="en-US" sz="2000" b="1" dirty="0">
                <a:solidFill>
                  <a:prstClr val="black"/>
                </a:solidFill>
                <a:ea typeface="Calibri" panose="020F0502020204030204" pitchFamily="34" charset="0"/>
                <a:cs typeface="Times New Roman" panose="02020603050405020304" pitchFamily="18" charset="0"/>
              </a:rPr>
              <a:t>mphasize that SUDs are chronic medical conditions that can be treated.</a:t>
            </a:r>
            <a:endParaRPr lang="en-US" altLang="en-US" b="1"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402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Words Matter</a:t>
            </a:r>
          </a:p>
        </p:txBody>
      </p:sp>
      <p:sp>
        <p:nvSpPr>
          <p:cNvPr id="3" name="TextBox 2"/>
          <p:cNvSpPr txBox="1"/>
          <p:nvPr/>
        </p:nvSpPr>
        <p:spPr>
          <a:xfrm>
            <a:off x="5738829" y="1206633"/>
            <a:ext cx="1043334" cy="400110"/>
          </a:xfrm>
          <a:prstGeom prst="rect">
            <a:avLst/>
          </a:prstGeom>
          <a:noFill/>
        </p:spPr>
        <p:txBody>
          <a:bodyPr wrap="square" rtlCol="0">
            <a:spAutoFit/>
          </a:bodyPr>
          <a:lstStyle/>
          <a:p>
            <a:pPr marL="285750" indent="-285750">
              <a:buFont typeface="Wingdings" panose="05000000000000000000" pitchFamily="2" charset="2"/>
              <a:buChar char="ü"/>
            </a:pPr>
            <a:r>
              <a:rPr lang="en-US" sz="2000" b="1" dirty="0">
                <a:solidFill>
                  <a:srgbClr val="00B050"/>
                </a:solidFill>
                <a:latin typeface="+mn-lt"/>
              </a:rPr>
              <a:t>Use </a:t>
            </a:r>
          </a:p>
        </p:txBody>
      </p:sp>
      <p:sp>
        <p:nvSpPr>
          <p:cNvPr id="4" name="TextBox 3"/>
          <p:cNvSpPr txBox="1"/>
          <p:nvPr/>
        </p:nvSpPr>
        <p:spPr>
          <a:xfrm>
            <a:off x="1083454" y="1200372"/>
            <a:ext cx="1519083" cy="400110"/>
          </a:xfrm>
          <a:prstGeom prst="rect">
            <a:avLst/>
          </a:prstGeom>
          <a:noFill/>
        </p:spPr>
        <p:txBody>
          <a:bodyPr wrap="square" rtlCol="0">
            <a:spAutoFit/>
          </a:bodyPr>
          <a:lstStyle/>
          <a:p>
            <a:r>
              <a:rPr lang="en-US" sz="2000" b="1" dirty="0">
                <a:solidFill>
                  <a:srgbClr val="FF0000"/>
                </a:solidFill>
                <a:latin typeface="+mn-lt"/>
              </a:rPr>
              <a:t>X Don’t Use</a:t>
            </a:r>
          </a:p>
        </p:txBody>
      </p:sp>
      <p:cxnSp>
        <p:nvCxnSpPr>
          <p:cNvPr id="5" name="Straight Connector 4"/>
          <p:cNvCxnSpPr/>
          <p:nvPr/>
        </p:nvCxnSpPr>
        <p:spPr>
          <a:xfrm>
            <a:off x="3551867" y="2009488"/>
            <a:ext cx="14639" cy="4086512"/>
          </a:xfrm>
          <a:prstGeom prst="line">
            <a:avLst/>
          </a:prstGeom>
          <a:ln>
            <a:solidFill>
              <a:srgbClr val="1E92A2"/>
            </a:solidFill>
          </a:ln>
        </p:spPr>
        <p:style>
          <a:lnRef idx="1">
            <a:schemeClr val="accent4"/>
          </a:lnRef>
          <a:fillRef idx="0">
            <a:schemeClr val="accent4"/>
          </a:fillRef>
          <a:effectRef idx="0">
            <a:schemeClr val="accent4"/>
          </a:effectRef>
          <a:fontRef idx="minor">
            <a:schemeClr val="tx1"/>
          </a:fontRef>
        </p:style>
      </p:cxnSp>
      <p:sp>
        <p:nvSpPr>
          <p:cNvPr id="6" name="TextBox 5"/>
          <p:cNvSpPr txBox="1"/>
          <p:nvPr/>
        </p:nvSpPr>
        <p:spPr>
          <a:xfrm>
            <a:off x="3604483" y="1525483"/>
            <a:ext cx="5142863" cy="369332"/>
          </a:xfrm>
          <a:prstGeom prst="rect">
            <a:avLst/>
          </a:prstGeom>
          <a:noFill/>
        </p:spPr>
        <p:txBody>
          <a:bodyPr wrap="square" rtlCol="0">
            <a:spAutoFit/>
          </a:bodyPr>
          <a:lstStyle/>
          <a:p>
            <a:r>
              <a:rPr lang="en-US" dirty="0">
                <a:latin typeface="+mn-lt"/>
              </a:rPr>
              <a:t>People-first language that confers respect, such as:</a:t>
            </a:r>
          </a:p>
        </p:txBody>
      </p:sp>
      <p:sp>
        <p:nvSpPr>
          <p:cNvPr id="7" name="TextBox 6"/>
          <p:cNvSpPr txBox="1"/>
          <p:nvPr/>
        </p:nvSpPr>
        <p:spPr>
          <a:xfrm>
            <a:off x="207353" y="1464731"/>
            <a:ext cx="3527577" cy="646331"/>
          </a:xfrm>
          <a:prstGeom prst="rect">
            <a:avLst/>
          </a:prstGeom>
          <a:noFill/>
        </p:spPr>
        <p:txBody>
          <a:bodyPr wrap="square" rtlCol="0">
            <a:spAutoFit/>
          </a:bodyPr>
          <a:lstStyle/>
          <a:p>
            <a:r>
              <a:rPr lang="en-US" dirty="0">
                <a:latin typeface="+mn-lt"/>
              </a:rPr>
              <a:t>Dehumanizing, demeaning, demoralizing, language, such as:</a:t>
            </a:r>
          </a:p>
        </p:txBody>
      </p:sp>
      <p:sp>
        <p:nvSpPr>
          <p:cNvPr id="8" name="TextBox 7"/>
          <p:cNvSpPr txBox="1"/>
          <p:nvPr/>
        </p:nvSpPr>
        <p:spPr>
          <a:xfrm>
            <a:off x="3551862" y="2032345"/>
            <a:ext cx="5417268" cy="1323439"/>
          </a:xfrm>
          <a:prstGeom prst="rect">
            <a:avLst/>
          </a:prstGeom>
          <a:noFill/>
        </p:spPr>
        <p:txBody>
          <a:bodyPr wrap="square" rtlCol="0">
            <a:spAutoFit/>
          </a:bodyPr>
          <a:lstStyle/>
          <a:p>
            <a:r>
              <a:rPr lang="en-US" sz="1600" i="1" dirty="0">
                <a:latin typeface="+mn-lt"/>
              </a:rPr>
              <a:t>When speaking generally, say: person who uses drugs. When talking about a specific issue, say: person who has a problematic relationship with drugs.</a:t>
            </a:r>
          </a:p>
          <a:p>
            <a:r>
              <a:rPr lang="en-US" sz="1600" i="1" dirty="0"/>
              <a:t>When referring to the newborn, they are not born addicted rather they have prenatal substance exposure </a:t>
            </a:r>
          </a:p>
        </p:txBody>
      </p:sp>
      <p:sp>
        <p:nvSpPr>
          <p:cNvPr id="9" name="TextBox 8"/>
          <p:cNvSpPr txBox="1"/>
          <p:nvPr/>
        </p:nvSpPr>
        <p:spPr>
          <a:xfrm>
            <a:off x="463609" y="2157328"/>
            <a:ext cx="3073617" cy="338554"/>
          </a:xfrm>
          <a:prstGeom prst="rect">
            <a:avLst/>
          </a:prstGeom>
          <a:noFill/>
        </p:spPr>
        <p:txBody>
          <a:bodyPr wrap="square" rtlCol="0">
            <a:spAutoFit/>
          </a:bodyPr>
          <a:lstStyle/>
          <a:p>
            <a:pPr algn="r"/>
            <a:r>
              <a:rPr lang="en-US" sz="1600" dirty="0">
                <a:latin typeface="+mn-lt"/>
              </a:rPr>
              <a:t>Addict</a:t>
            </a:r>
          </a:p>
        </p:txBody>
      </p:sp>
      <p:sp>
        <p:nvSpPr>
          <p:cNvPr id="10" name="TextBox 9"/>
          <p:cNvSpPr txBox="1"/>
          <p:nvPr/>
        </p:nvSpPr>
        <p:spPr>
          <a:xfrm>
            <a:off x="434334" y="3591067"/>
            <a:ext cx="3073617" cy="338554"/>
          </a:xfrm>
          <a:prstGeom prst="rect">
            <a:avLst/>
          </a:prstGeom>
          <a:noFill/>
        </p:spPr>
        <p:txBody>
          <a:bodyPr wrap="square" rtlCol="0">
            <a:spAutoFit/>
          </a:bodyPr>
          <a:lstStyle/>
          <a:p>
            <a:pPr algn="r"/>
            <a:r>
              <a:rPr lang="en-US" sz="1600" dirty="0">
                <a:latin typeface="+mn-lt"/>
              </a:rPr>
              <a:t>Get clean, Clean drug test</a:t>
            </a:r>
          </a:p>
        </p:txBody>
      </p:sp>
      <p:sp>
        <p:nvSpPr>
          <p:cNvPr id="11" name="TextBox 10"/>
          <p:cNvSpPr txBox="1"/>
          <p:nvPr/>
        </p:nvSpPr>
        <p:spPr>
          <a:xfrm>
            <a:off x="3566504" y="3457324"/>
            <a:ext cx="5195483" cy="1323439"/>
          </a:xfrm>
          <a:prstGeom prst="rect">
            <a:avLst/>
          </a:prstGeom>
          <a:noFill/>
        </p:spPr>
        <p:txBody>
          <a:bodyPr wrap="square" rtlCol="0">
            <a:spAutoFit/>
          </a:bodyPr>
          <a:lstStyle/>
          <a:p>
            <a:r>
              <a:rPr lang="en-US" sz="1600" dirty="0">
                <a:latin typeface="+mn-lt"/>
              </a:rPr>
              <a:t>Stay away from this term, which implies that a person was previously “dirty.” </a:t>
            </a:r>
            <a:r>
              <a:rPr lang="en-US" sz="1600" i="1" dirty="0">
                <a:latin typeface="+mn-lt"/>
              </a:rPr>
              <a:t>Instead say: a person who formerly used drugs. When possible, ask the person directly how they refer to themselves and their journey. If referring to a test, say: test was negative, test was not positive for substance</a:t>
            </a:r>
          </a:p>
        </p:txBody>
      </p:sp>
      <p:sp>
        <p:nvSpPr>
          <p:cNvPr id="12" name="TextBox 11"/>
          <p:cNvSpPr txBox="1"/>
          <p:nvPr/>
        </p:nvSpPr>
        <p:spPr>
          <a:xfrm>
            <a:off x="478247" y="5033354"/>
            <a:ext cx="3073617" cy="338554"/>
          </a:xfrm>
          <a:prstGeom prst="rect">
            <a:avLst/>
          </a:prstGeom>
          <a:noFill/>
        </p:spPr>
        <p:txBody>
          <a:bodyPr wrap="square" rtlCol="0">
            <a:spAutoFit/>
          </a:bodyPr>
          <a:lstStyle/>
          <a:p>
            <a:pPr algn="r"/>
            <a:r>
              <a:rPr lang="en-US" sz="1600" dirty="0">
                <a:latin typeface="+mn-lt"/>
              </a:rPr>
              <a:t>Crazy vs. “normal” </a:t>
            </a:r>
          </a:p>
        </p:txBody>
      </p:sp>
      <p:sp>
        <p:nvSpPr>
          <p:cNvPr id="13" name="TextBox 12"/>
          <p:cNvSpPr txBox="1"/>
          <p:nvPr/>
        </p:nvSpPr>
        <p:spPr>
          <a:xfrm>
            <a:off x="3566504" y="4904828"/>
            <a:ext cx="3329875" cy="1323439"/>
          </a:xfrm>
          <a:prstGeom prst="rect">
            <a:avLst/>
          </a:prstGeom>
          <a:noFill/>
        </p:spPr>
        <p:txBody>
          <a:bodyPr wrap="square" rtlCol="0">
            <a:spAutoFit/>
          </a:bodyPr>
          <a:lstStyle/>
          <a:p>
            <a:r>
              <a:rPr lang="en-US" sz="1600" dirty="0">
                <a:latin typeface="+mn-lt"/>
              </a:rPr>
              <a:t>Avoid using terms that refer to mental illness – unless that’s truly what's being discussed. </a:t>
            </a:r>
            <a:r>
              <a:rPr lang="en-US" sz="1600" i="1" dirty="0">
                <a:latin typeface="+mn-lt"/>
              </a:rPr>
              <a:t>Instead: celebrate difference and diversity of experiences and approaches.</a:t>
            </a:r>
          </a:p>
        </p:txBody>
      </p:sp>
      <p:sp>
        <p:nvSpPr>
          <p:cNvPr id="14" name="Rectangle 13"/>
          <p:cNvSpPr/>
          <p:nvPr/>
        </p:nvSpPr>
        <p:spPr>
          <a:xfrm>
            <a:off x="151698" y="5796913"/>
            <a:ext cx="3452785" cy="600164"/>
          </a:xfrm>
          <a:prstGeom prst="rect">
            <a:avLst/>
          </a:prstGeom>
        </p:spPr>
        <p:txBody>
          <a:bodyPr wrap="square">
            <a:spAutoFit/>
          </a:bodyPr>
          <a:lstStyle/>
          <a:p>
            <a:r>
              <a:rPr lang="en-US" sz="1100" dirty="0">
                <a:solidFill>
                  <a:srgbClr val="EBA900"/>
                </a:solidFill>
                <a:latin typeface="+mn-lt"/>
              </a:rPr>
              <a:t>Source: Drug Policy Alliancehttp://www.drugpolicy.org/sites/default/files/documents/Drug-Use-Glossary-for-Elected-Officials.pdf  </a:t>
            </a:r>
          </a:p>
        </p:txBody>
      </p:sp>
      <p:sp>
        <p:nvSpPr>
          <p:cNvPr id="16" name="Rectangle 15"/>
          <p:cNvSpPr/>
          <p:nvPr/>
        </p:nvSpPr>
        <p:spPr>
          <a:xfrm>
            <a:off x="114985" y="6562094"/>
            <a:ext cx="4572000" cy="261610"/>
          </a:xfrm>
          <a:prstGeom prst="rect">
            <a:avLst/>
          </a:prstGeom>
        </p:spPr>
        <p:txBody>
          <a:bodyPr>
            <a:spAutoFit/>
          </a:bodyPr>
          <a:lstStyle/>
          <a:p>
            <a:pPr marL="0" marR="0">
              <a:spcBef>
                <a:spcPts val="0"/>
              </a:spcBef>
              <a:spcAft>
                <a:spcPts val="0"/>
              </a:spcAft>
            </a:pPr>
            <a:r>
              <a:rPr lang="en-US" sz="1100" dirty="0">
                <a:solidFill>
                  <a:srgbClr val="1F497D"/>
                </a:solidFill>
                <a:latin typeface="+mj-lt"/>
                <a:ea typeface="Calibri" panose="020F0502020204030204" pitchFamily="34" charset="0"/>
                <a:cs typeface="Times New Roman" panose="02020603050405020304" pitchFamily="18" charset="0"/>
              </a:rPr>
              <a:t>Created by ACOG District II in 2018</a:t>
            </a:r>
            <a:endParaRPr lang="en-US" sz="11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9255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Words Matter</a:t>
            </a:r>
          </a:p>
        </p:txBody>
      </p:sp>
      <p:sp>
        <p:nvSpPr>
          <p:cNvPr id="3" name="TextBox 2"/>
          <p:cNvSpPr txBox="1"/>
          <p:nvPr/>
        </p:nvSpPr>
        <p:spPr>
          <a:xfrm>
            <a:off x="5687153" y="1167352"/>
            <a:ext cx="1043334" cy="400110"/>
          </a:xfrm>
          <a:prstGeom prst="rect">
            <a:avLst/>
          </a:prstGeom>
          <a:noFill/>
        </p:spPr>
        <p:txBody>
          <a:bodyPr wrap="square" rtlCol="0">
            <a:spAutoFit/>
          </a:bodyPr>
          <a:lstStyle/>
          <a:p>
            <a:pPr marL="285750" indent="-285750">
              <a:buFont typeface="Wingdings" panose="05000000000000000000" pitchFamily="2" charset="2"/>
              <a:buChar char="ü"/>
            </a:pPr>
            <a:r>
              <a:rPr lang="en-US" sz="2000" b="1" dirty="0">
                <a:solidFill>
                  <a:srgbClr val="00B050"/>
                </a:solidFill>
                <a:latin typeface="+mn-lt"/>
              </a:rPr>
              <a:t>Use </a:t>
            </a:r>
          </a:p>
        </p:txBody>
      </p:sp>
      <p:sp>
        <p:nvSpPr>
          <p:cNvPr id="4" name="TextBox 3"/>
          <p:cNvSpPr txBox="1"/>
          <p:nvPr/>
        </p:nvSpPr>
        <p:spPr>
          <a:xfrm>
            <a:off x="1231736" y="1143159"/>
            <a:ext cx="1519083" cy="400110"/>
          </a:xfrm>
          <a:prstGeom prst="rect">
            <a:avLst/>
          </a:prstGeom>
          <a:noFill/>
        </p:spPr>
        <p:txBody>
          <a:bodyPr wrap="square" rtlCol="0">
            <a:spAutoFit/>
          </a:bodyPr>
          <a:lstStyle/>
          <a:p>
            <a:r>
              <a:rPr lang="en-US" sz="2000" b="1" dirty="0">
                <a:solidFill>
                  <a:srgbClr val="FF0000"/>
                </a:solidFill>
                <a:latin typeface="+mn-lt"/>
              </a:rPr>
              <a:t>X Don’t Use</a:t>
            </a:r>
          </a:p>
        </p:txBody>
      </p:sp>
      <p:sp>
        <p:nvSpPr>
          <p:cNvPr id="5" name="TextBox 4"/>
          <p:cNvSpPr txBox="1"/>
          <p:nvPr/>
        </p:nvSpPr>
        <p:spPr>
          <a:xfrm>
            <a:off x="3756463" y="1495607"/>
            <a:ext cx="5960380" cy="369332"/>
          </a:xfrm>
          <a:prstGeom prst="rect">
            <a:avLst/>
          </a:prstGeom>
          <a:noFill/>
        </p:spPr>
        <p:txBody>
          <a:bodyPr wrap="square" rtlCol="0">
            <a:spAutoFit/>
          </a:bodyPr>
          <a:lstStyle/>
          <a:p>
            <a:r>
              <a:rPr lang="en-US" dirty="0">
                <a:latin typeface="+mn-lt"/>
              </a:rPr>
              <a:t>People-first language that confers respect, such as:</a:t>
            </a:r>
          </a:p>
        </p:txBody>
      </p:sp>
      <p:sp>
        <p:nvSpPr>
          <p:cNvPr id="6" name="TextBox 5"/>
          <p:cNvSpPr txBox="1"/>
          <p:nvPr/>
        </p:nvSpPr>
        <p:spPr>
          <a:xfrm>
            <a:off x="221112" y="1479856"/>
            <a:ext cx="3482731" cy="646331"/>
          </a:xfrm>
          <a:prstGeom prst="rect">
            <a:avLst/>
          </a:prstGeom>
          <a:noFill/>
        </p:spPr>
        <p:txBody>
          <a:bodyPr wrap="square" rtlCol="0">
            <a:spAutoFit/>
          </a:bodyPr>
          <a:lstStyle/>
          <a:p>
            <a:r>
              <a:rPr lang="en-US" dirty="0">
                <a:latin typeface="+mn-lt"/>
              </a:rPr>
              <a:t>Dehumanizing, demeaning, demoralizing, language, such as:</a:t>
            </a:r>
          </a:p>
        </p:txBody>
      </p:sp>
      <p:sp>
        <p:nvSpPr>
          <p:cNvPr id="7" name="TextBox 6"/>
          <p:cNvSpPr txBox="1"/>
          <p:nvPr/>
        </p:nvSpPr>
        <p:spPr>
          <a:xfrm>
            <a:off x="3703843" y="2112204"/>
            <a:ext cx="5417268" cy="1323439"/>
          </a:xfrm>
          <a:prstGeom prst="rect">
            <a:avLst/>
          </a:prstGeom>
          <a:noFill/>
        </p:spPr>
        <p:txBody>
          <a:bodyPr wrap="square" rtlCol="0">
            <a:spAutoFit/>
          </a:bodyPr>
          <a:lstStyle/>
          <a:p>
            <a:r>
              <a:rPr lang="en-US" sz="1600" dirty="0">
                <a:latin typeface="+mn-lt"/>
              </a:rPr>
              <a:t>Do  not use dehumanizing terms for people who use various substances – that contributes to the othering, stigmatizing, and discrimination of people who have needs. </a:t>
            </a:r>
            <a:r>
              <a:rPr lang="en-US" sz="1600" i="1" dirty="0">
                <a:latin typeface="+mn-lt"/>
              </a:rPr>
              <a:t>Instead say: person who uses injection drugs/crack cocaine/synthetic cannabinoids, if in fact it’s necessary to specify. </a:t>
            </a:r>
          </a:p>
        </p:txBody>
      </p:sp>
      <p:sp>
        <p:nvSpPr>
          <p:cNvPr id="8" name="TextBox 7"/>
          <p:cNvSpPr txBox="1"/>
          <p:nvPr/>
        </p:nvSpPr>
        <p:spPr>
          <a:xfrm>
            <a:off x="250652" y="2264419"/>
            <a:ext cx="3464929" cy="338554"/>
          </a:xfrm>
          <a:prstGeom prst="rect">
            <a:avLst/>
          </a:prstGeom>
          <a:noFill/>
        </p:spPr>
        <p:txBody>
          <a:bodyPr wrap="square" rtlCol="0">
            <a:spAutoFit/>
          </a:bodyPr>
          <a:lstStyle/>
          <a:p>
            <a:pPr algn="r"/>
            <a:r>
              <a:rPr lang="en-US" sz="1600" dirty="0">
                <a:latin typeface="+mn-lt"/>
              </a:rPr>
              <a:t>Junkie, Crackhead, Zombie, Tweaker</a:t>
            </a:r>
          </a:p>
        </p:txBody>
      </p:sp>
      <p:sp>
        <p:nvSpPr>
          <p:cNvPr id="9" name="TextBox 8"/>
          <p:cNvSpPr txBox="1"/>
          <p:nvPr/>
        </p:nvSpPr>
        <p:spPr>
          <a:xfrm>
            <a:off x="630227" y="3722658"/>
            <a:ext cx="3073617" cy="338554"/>
          </a:xfrm>
          <a:prstGeom prst="rect">
            <a:avLst/>
          </a:prstGeom>
          <a:noFill/>
        </p:spPr>
        <p:txBody>
          <a:bodyPr wrap="square" rtlCol="0">
            <a:spAutoFit/>
          </a:bodyPr>
          <a:lstStyle/>
          <a:p>
            <a:pPr algn="r"/>
            <a:r>
              <a:rPr lang="en-US" sz="1600" dirty="0">
                <a:latin typeface="+mn-lt"/>
              </a:rPr>
              <a:t>“Those” people</a:t>
            </a:r>
          </a:p>
        </p:txBody>
      </p:sp>
      <p:sp>
        <p:nvSpPr>
          <p:cNvPr id="10" name="TextBox 9"/>
          <p:cNvSpPr txBox="1"/>
          <p:nvPr/>
        </p:nvSpPr>
        <p:spPr>
          <a:xfrm>
            <a:off x="3703843" y="3624326"/>
            <a:ext cx="5195483" cy="830997"/>
          </a:xfrm>
          <a:prstGeom prst="rect">
            <a:avLst/>
          </a:prstGeom>
          <a:noFill/>
        </p:spPr>
        <p:txBody>
          <a:bodyPr wrap="square" rtlCol="0">
            <a:spAutoFit/>
          </a:bodyPr>
          <a:lstStyle/>
          <a:p>
            <a:r>
              <a:rPr lang="en-US" sz="1600" dirty="0">
                <a:latin typeface="+mn-lt"/>
              </a:rPr>
              <a:t>Don’t use </a:t>
            </a:r>
            <a:r>
              <a:rPr lang="en-US" sz="1600" dirty="0"/>
              <a:t>“</a:t>
            </a:r>
            <a:r>
              <a:rPr lang="en-US" sz="1600" dirty="0">
                <a:latin typeface="+mn-lt"/>
              </a:rPr>
              <a:t>othering” language that draws false distinctions among people. </a:t>
            </a:r>
            <a:r>
              <a:rPr lang="en-US" sz="1600" i="1" dirty="0">
                <a:latin typeface="+mn-lt"/>
              </a:rPr>
              <a:t>Instead: use inclusive language and describe the group or individual using people –first language.</a:t>
            </a:r>
          </a:p>
        </p:txBody>
      </p:sp>
      <p:sp>
        <p:nvSpPr>
          <p:cNvPr id="11" name="TextBox 10"/>
          <p:cNvSpPr txBox="1"/>
          <p:nvPr/>
        </p:nvSpPr>
        <p:spPr>
          <a:xfrm>
            <a:off x="653701" y="4842343"/>
            <a:ext cx="3073617" cy="338554"/>
          </a:xfrm>
          <a:prstGeom prst="rect">
            <a:avLst/>
          </a:prstGeom>
          <a:noFill/>
        </p:spPr>
        <p:txBody>
          <a:bodyPr wrap="square" rtlCol="0">
            <a:spAutoFit/>
          </a:bodyPr>
          <a:lstStyle/>
          <a:p>
            <a:pPr algn="r"/>
            <a:r>
              <a:rPr lang="en-US" sz="1600" dirty="0">
                <a:latin typeface="+mn-lt"/>
              </a:rPr>
              <a:t>Crack baby</a:t>
            </a:r>
          </a:p>
        </p:txBody>
      </p:sp>
      <p:sp>
        <p:nvSpPr>
          <p:cNvPr id="12" name="TextBox 11"/>
          <p:cNvSpPr txBox="1"/>
          <p:nvPr/>
        </p:nvSpPr>
        <p:spPr>
          <a:xfrm>
            <a:off x="3703843" y="4790175"/>
            <a:ext cx="3526691" cy="1569660"/>
          </a:xfrm>
          <a:prstGeom prst="rect">
            <a:avLst/>
          </a:prstGeom>
          <a:noFill/>
        </p:spPr>
        <p:txBody>
          <a:bodyPr wrap="square" rtlCol="0">
            <a:spAutoFit/>
          </a:bodyPr>
          <a:lstStyle/>
          <a:p>
            <a:r>
              <a:rPr lang="en-US" sz="1600" dirty="0">
                <a:latin typeface="+mn-lt"/>
              </a:rPr>
              <a:t>This label is not scientifically supported and leads to damaging stereotyping. Poverty - not drugs - was found to pose a much higher danger to children’s outcomes. </a:t>
            </a:r>
            <a:r>
              <a:rPr lang="en-US" sz="1600" i="1" dirty="0">
                <a:latin typeface="+mn-lt"/>
              </a:rPr>
              <a:t>Instead say: prenatal exposure to a controlled substance.</a:t>
            </a:r>
          </a:p>
        </p:txBody>
      </p:sp>
      <p:cxnSp>
        <p:nvCxnSpPr>
          <p:cNvPr id="13" name="Straight Connector 12"/>
          <p:cNvCxnSpPr/>
          <p:nvPr/>
        </p:nvCxnSpPr>
        <p:spPr>
          <a:xfrm>
            <a:off x="3727320" y="2094498"/>
            <a:ext cx="1" cy="4211500"/>
          </a:xfrm>
          <a:prstGeom prst="line">
            <a:avLst/>
          </a:prstGeom>
          <a:ln>
            <a:solidFill>
              <a:srgbClr val="1E92A2"/>
            </a:solidFill>
          </a:ln>
        </p:spPr>
        <p:style>
          <a:lnRef idx="1">
            <a:schemeClr val="accent4"/>
          </a:lnRef>
          <a:fillRef idx="0">
            <a:schemeClr val="accent4"/>
          </a:fillRef>
          <a:effectRef idx="0">
            <a:schemeClr val="accent4"/>
          </a:effectRef>
          <a:fontRef idx="minor">
            <a:schemeClr val="tx1"/>
          </a:fontRef>
        </p:style>
      </p:cxnSp>
      <p:sp>
        <p:nvSpPr>
          <p:cNvPr id="14" name="Rectangle 13"/>
          <p:cNvSpPr/>
          <p:nvPr/>
        </p:nvSpPr>
        <p:spPr>
          <a:xfrm>
            <a:off x="142475" y="5757191"/>
            <a:ext cx="3596579" cy="600164"/>
          </a:xfrm>
          <a:prstGeom prst="rect">
            <a:avLst/>
          </a:prstGeom>
        </p:spPr>
        <p:txBody>
          <a:bodyPr wrap="square">
            <a:spAutoFit/>
          </a:bodyPr>
          <a:lstStyle/>
          <a:p>
            <a:r>
              <a:rPr lang="en-US" sz="1100" dirty="0">
                <a:solidFill>
                  <a:srgbClr val="EBA900"/>
                </a:solidFill>
                <a:latin typeface="+mn-lt"/>
              </a:rPr>
              <a:t>Source: Drug Policy Alliancehttp://www.drugpolicy.org/sites/default/files/documents/Drug-Use-Glossary-for-Elected-Officials.pdf  </a:t>
            </a:r>
          </a:p>
        </p:txBody>
      </p:sp>
      <p:sp>
        <p:nvSpPr>
          <p:cNvPr id="15" name="Rectangle 14"/>
          <p:cNvSpPr/>
          <p:nvPr/>
        </p:nvSpPr>
        <p:spPr>
          <a:xfrm>
            <a:off x="114985" y="6562094"/>
            <a:ext cx="4572000" cy="261610"/>
          </a:xfrm>
          <a:prstGeom prst="rect">
            <a:avLst/>
          </a:prstGeom>
        </p:spPr>
        <p:txBody>
          <a:bodyPr>
            <a:spAutoFit/>
          </a:bodyPr>
          <a:lstStyle/>
          <a:p>
            <a:pPr marL="0" marR="0">
              <a:spcBef>
                <a:spcPts val="0"/>
              </a:spcBef>
              <a:spcAft>
                <a:spcPts val="0"/>
              </a:spcAft>
            </a:pPr>
            <a:r>
              <a:rPr lang="en-US" sz="1100" dirty="0">
                <a:solidFill>
                  <a:srgbClr val="1F497D"/>
                </a:solidFill>
                <a:latin typeface="+mj-lt"/>
                <a:ea typeface="Calibri" panose="020F0502020204030204" pitchFamily="34" charset="0"/>
                <a:cs typeface="Times New Roman" panose="02020603050405020304" pitchFamily="18" charset="0"/>
              </a:rPr>
              <a:t>Created by ACOG District II in 2018</a:t>
            </a:r>
            <a:endParaRPr lang="en-US" sz="11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7335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Neonatal Abstinence Syndrome (NAS)</a:t>
            </a:r>
          </a:p>
        </p:txBody>
      </p:sp>
      <p:sp>
        <p:nvSpPr>
          <p:cNvPr id="3" name="Rectangle 4"/>
          <p:cNvSpPr>
            <a:spLocks noChangeArrowheads="1"/>
          </p:cNvSpPr>
          <p:nvPr/>
        </p:nvSpPr>
        <p:spPr bwMode="auto">
          <a:xfrm>
            <a:off x="187872" y="2215757"/>
            <a:ext cx="8803728" cy="3337709"/>
          </a:xfrm>
          <a:prstGeom prst="rect">
            <a:avLst/>
          </a:prstGeom>
          <a:solidFill>
            <a:schemeClr val="bg1"/>
          </a:solidFill>
          <a:ln w="38100">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buClr>
                <a:srgbClr val="EBA900"/>
              </a:buClr>
              <a:defRPr/>
            </a:pPr>
            <a:r>
              <a:rPr lang="en-US" sz="2400" dirty="0">
                <a:latin typeface="+mn-lt"/>
              </a:rPr>
              <a:t>Infants born to women who used opioids during pregnancy should be monitored by a pediatric care provider for neonatal abstinence syndrome (NAS), a drug withdrawal syndrome that opioid-exposed neonates may experience shortly after birth.</a:t>
            </a:r>
          </a:p>
          <a:p>
            <a:pPr marL="1085850" lvl="1" indent="-342900">
              <a:buClr>
                <a:srgbClr val="EBA900"/>
              </a:buClr>
              <a:defRPr/>
            </a:pPr>
            <a:r>
              <a:rPr lang="en-US" altLang="en-US" dirty="0">
                <a:latin typeface="+mn-lt"/>
                <a:ea typeface="Calibri" panose="020F0502020204030204" pitchFamily="34" charset="0"/>
                <a:cs typeface="Times New Roman" panose="02020603050405020304" pitchFamily="18" charset="0"/>
              </a:rPr>
              <a:t>Engage patients early on in care and offer a consultation with MFM or pediatrics in their third trimester</a:t>
            </a:r>
          </a:p>
          <a:p>
            <a:pPr marL="1085850" lvl="1" indent="-342900">
              <a:buClr>
                <a:srgbClr val="EBA900"/>
              </a:buClr>
              <a:defRPr/>
            </a:pPr>
            <a:r>
              <a:rPr lang="en-US" altLang="en-US" dirty="0">
                <a:latin typeface="+mn-lt"/>
                <a:ea typeface="Calibri" panose="020F0502020204030204" pitchFamily="34" charset="0"/>
                <a:cs typeface="Times New Roman" panose="02020603050405020304" pitchFamily="18" charset="0"/>
              </a:rPr>
              <a:t>Ensure awareness of the signs and symptoms of NAS </a:t>
            </a:r>
          </a:p>
          <a:p>
            <a:pPr marL="285750" indent="-285750" eaLnBrk="1" hangingPunct="1">
              <a:lnSpc>
                <a:spcPct val="107000"/>
              </a:lnSpc>
              <a:spcBef>
                <a:spcPct val="0"/>
              </a:spcBef>
              <a:spcAft>
                <a:spcPts val="800"/>
              </a:spcAft>
              <a:buClr>
                <a:srgbClr val="EBA900"/>
              </a:buClr>
              <a:defRPr/>
            </a:pPr>
            <a:r>
              <a:rPr lang="en-US" altLang="en-US" sz="2400" dirty="0">
                <a:latin typeface="+mn-lt"/>
                <a:ea typeface="Calibri" panose="020F0502020204030204" pitchFamily="34" charset="0"/>
                <a:cs typeface="Times New Roman" panose="02020603050405020304" pitchFamily="18" charset="0"/>
              </a:rPr>
              <a:t>Include interventions to decrease NAS severity (eg, maternal-infant bonding and breastfeeding, and smoking cessation)</a:t>
            </a:r>
          </a:p>
        </p:txBody>
      </p:sp>
      <p:sp>
        <p:nvSpPr>
          <p:cNvPr id="4" name="Rectangle 1"/>
          <p:cNvSpPr>
            <a:spLocks noChangeArrowheads="1"/>
          </p:cNvSpPr>
          <p:nvPr/>
        </p:nvSpPr>
        <p:spPr bwMode="auto">
          <a:xfrm>
            <a:off x="169176" y="1213205"/>
            <a:ext cx="9020175" cy="88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07000"/>
              </a:lnSpc>
              <a:spcAft>
                <a:spcPts val="800"/>
              </a:spcAft>
            </a:pPr>
            <a:r>
              <a:rPr lang="en-US" altLang="en-US" sz="2400" b="1" dirty="0">
                <a:latin typeface="+mn-lt"/>
                <a:ea typeface="Calibri" panose="020F0502020204030204" pitchFamily="34" charset="0"/>
                <a:cs typeface="Times New Roman" panose="02020603050405020304" pitchFamily="18" charset="0"/>
              </a:rPr>
              <a:t>Provide education regarding neonatal abstinence syndrome (NAS) and newborn care.</a:t>
            </a:r>
          </a:p>
        </p:txBody>
      </p:sp>
      <p:sp>
        <p:nvSpPr>
          <p:cNvPr id="5" name="Rectangle 4"/>
          <p:cNvSpPr/>
          <p:nvPr/>
        </p:nvSpPr>
        <p:spPr>
          <a:xfrm>
            <a:off x="107264" y="6579942"/>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2385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94723" y="1971678"/>
            <a:ext cx="756886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000" b="1" dirty="0">
                <a:solidFill>
                  <a:schemeClr val="bg1"/>
                </a:solidFill>
                <a:latin typeface="+mn-lt"/>
              </a:rPr>
              <a:t>Opioid Use Disorder in Pregnancy: </a:t>
            </a:r>
          </a:p>
          <a:p>
            <a:pPr algn="ctr"/>
            <a:r>
              <a:rPr lang="en-US" altLang="en-US" sz="4000" b="1" dirty="0">
                <a:solidFill>
                  <a:schemeClr val="bg1"/>
                </a:solidFill>
                <a:latin typeface="+mn-lt"/>
              </a:rPr>
              <a:t>Know the Basics</a:t>
            </a:r>
          </a:p>
        </p:txBody>
      </p:sp>
      <p:sp>
        <p:nvSpPr>
          <p:cNvPr id="5" name="Right Arrow 4"/>
          <p:cNvSpPr/>
          <p:nvPr/>
        </p:nvSpPr>
        <p:spPr>
          <a:xfrm>
            <a:off x="1591469" y="3494546"/>
            <a:ext cx="6175375" cy="111601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First Steps</a:t>
            </a:r>
          </a:p>
        </p:txBody>
      </p:sp>
      <p:sp>
        <p:nvSpPr>
          <p:cNvPr id="7" name="Rectangle 6"/>
          <p:cNvSpPr/>
          <p:nvPr/>
        </p:nvSpPr>
        <p:spPr>
          <a:xfrm>
            <a:off x="107264" y="6609760"/>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7736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345729" y="310786"/>
            <a:ext cx="9144000" cy="709947"/>
          </a:xfrm>
        </p:spPr>
        <p:txBody>
          <a:bodyPr>
            <a:normAutofit/>
          </a:bodyPr>
          <a:lstStyle/>
          <a:p>
            <a:r>
              <a:rPr lang="en-US" dirty="0">
                <a:latin typeface="+mn-lt"/>
              </a:rPr>
              <a:t>NYS Neonatal Abstinence Syndrome Rate</a:t>
            </a:r>
          </a:p>
        </p:txBody>
      </p:sp>
      <p:sp>
        <p:nvSpPr>
          <p:cNvPr id="5" name="Rectangle 2"/>
          <p:cNvSpPr>
            <a:spLocks noChangeArrowheads="1"/>
          </p:cNvSpPr>
          <p:nvPr/>
        </p:nvSpPr>
        <p:spPr bwMode="auto">
          <a:xfrm>
            <a:off x="152299" y="1180059"/>
            <a:ext cx="88562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000" dirty="0">
                <a:solidFill>
                  <a:srgbClr val="000000"/>
                </a:solidFill>
                <a:latin typeface="+mn-lt"/>
                <a:ea typeface="Calibri" panose="020F0502020204030204" pitchFamily="34" charset="0"/>
                <a:cs typeface="Times New Roman" panose="02020603050405020304" pitchFamily="18" charset="0"/>
              </a:rPr>
              <a:t>New York State neonatal abstinence syndrome (NAS) crude rate per 1,000 newborn discharges (any diagnosis) </a:t>
            </a:r>
          </a:p>
          <a:p>
            <a:endParaRPr lang="en-US" altLang="en-US" sz="1600" dirty="0">
              <a:solidFill>
                <a:srgbClr val="000000"/>
              </a:solidFill>
              <a:latin typeface="+mn-lt"/>
              <a:ea typeface="Calibri" panose="020F0502020204030204" pitchFamily="34" charset="0"/>
              <a:cs typeface="Times New Roman" panose="02020603050405020304" pitchFamily="18" charset="0"/>
            </a:endParaRPr>
          </a:p>
        </p:txBody>
      </p:sp>
      <p:pic>
        <p:nvPicPr>
          <p:cNvPr id="6" name="Picture 5" descr="New York State  Neonatal abstinence syndrome crude rate per 1,000 newborn discharges (any diagnosis)                                                                                                                    "/>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11149" y="1945204"/>
            <a:ext cx="5794455" cy="4218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152298" y="6163878"/>
            <a:ext cx="44618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100" u="sng" dirty="0">
                <a:solidFill>
                  <a:srgbClr val="000000"/>
                </a:solidFill>
                <a:latin typeface="+mn-lt"/>
                <a:ea typeface="Calibri" panose="020F0502020204030204" pitchFamily="34" charset="0"/>
                <a:cs typeface="Times New Roman" panose="02020603050405020304" pitchFamily="18" charset="0"/>
                <a:hlinkClick r:id="rId5"/>
              </a:rPr>
              <a:t>Source: https://www.health.ny.gov/statistics/opioid/</a:t>
            </a:r>
            <a:endParaRPr lang="en-US" altLang="en-US" sz="1100" dirty="0">
              <a:solidFill>
                <a:srgbClr val="000000"/>
              </a:solidFill>
              <a:latin typeface="+mn-lt"/>
              <a:ea typeface="Calibri" panose="020F0502020204030204" pitchFamily="34" charset="0"/>
              <a:cs typeface="Times New Roman" panose="02020603050405020304" pitchFamily="18" charset="0"/>
            </a:endParaRPr>
          </a:p>
        </p:txBody>
      </p:sp>
      <p:sp>
        <p:nvSpPr>
          <p:cNvPr id="8" name="Rectangle 8"/>
          <p:cNvSpPr>
            <a:spLocks noChangeArrowheads="1"/>
          </p:cNvSpPr>
          <p:nvPr/>
        </p:nvSpPr>
        <p:spPr bwMode="auto">
          <a:xfrm>
            <a:off x="152299" y="6584814"/>
            <a:ext cx="3429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100" dirty="0">
                <a:solidFill>
                  <a:srgbClr val="1F497D"/>
                </a:solidFill>
                <a:latin typeface="+mn-lt"/>
                <a:ea typeface="Calibri" panose="020F0502020204030204" pitchFamily="34" charset="0"/>
                <a:cs typeface="Times New Roman" panose="02020603050405020304" pitchFamily="18" charset="0"/>
              </a:rPr>
              <a:t>Created by ACOG District II in 2018</a:t>
            </a:r>
            <a:endParaRPr lang="en-US" altLang="en-US" sz="1100" dirty="0">
              <a:solidFill>
                <a:srgbClr val="000000"/>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1228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New York State NAS by county</a:t>
            </a:r>
          </a:p>
        </p:txBody>
      </p:sp>
      <p:pic>
        <p:nvPicPr>
          <p:cNvPr id="3" name="Picture 2"/>
          <p:cNvPicPr>
            <a:picLocks noChangeAspect="1"/>
          </p:cNvPicPr>
          <p:nvPr/>
        </p:nvPicPr>
        <p:blipFill>
          <a:blip r:embed="rId3"/>
          <a:stretch>
            <a:fillRect/>
          </a:stretch>
        </p:blipFill>
        <p:spPr>
          <a:xfrm>
            <a:off x="4297615" y="1475021"/>
            <a:ext cx="4534089" cy="3965935"/>
          </a:xfrm>
          <a:prstGeom prst="rect">
            <a:avLst/>
          </a:prstGeom>
          <a:ln>
            <a:solidFill>
              <a:schemeClr val="accent4">
                <a:lumMod val="60000"/>
                <a:lumOff val="40000"/>
              </a:schemeClr>
            </a:solidFill>
          </a:ln>
          <a:effectLst>
            <a:outerShdw blurRad="292100" dist="139700" dir="2700000" algn="tl" rotWithShape="0">
              <a:srgbClr val="333333">
                <a:alpha val="65000"/>
              </a:srgbClr>
            </a:outerShdw>
          </a:effectLst>
        </p:spPr>
      </p:pic>
      <p:sp>
        <p:nvSpPr>
          <p:cNvPr id="4" name="Rectangle 3"/>
          <p:cNvSpPr/>
          <p:nvPr/>
        </p:nvSpPr>
        <p:spPr>
          <a:xfrm>
            <a:off x="235226" y="1124534"/>
            <a:ext cx="8124771" cy="646331"/>
          </a:xfrm>
          <a:prstGeom prst="rect">
            <a:avLst/>
          </a:prstGeom>
        </p:spPr>
        <p:txBody>
          <a:bodyPr wrap="square">
            <a:spAutoFit/>
          </a:bodyPr>
          <a:lstStyle/>
          <a:p>
            <a:r>
              <a:rPr lang="en-US" altLang="en-US" dirty="0">
                <a:solidFill>
                  <a:srgbClr val="000000"/>
                </a:solidFill>
                <a:ea typeface="Calibri" panose="020F0502020204030204" pitchFamily="34" charset="0"/>
                <a:cs typeface="Times New Roman" panose="02020603050405020304" pitchFamily="18" charset="0"/>
              </a:rPr>
              <a:t>New York State neonatal abstinence syndrome crude rate per 1,000 newborn </a:t>
            </a:r>
          </a:p>
          <a:p>
            <a:r>
              <a:rPr lang="en-US" altLang="en-US" dirty="0">
                <a:solidFill>
                  <a:srgbClr val="000000"/>
                </a:solidFill>
                <a:ea typeface="Calibri" panose="020F0502020204030204" pitchFamily="34" charset="0"/>
                <a:cs typeface="Times New Roman" panose="02020603050405020304" pitchFamily="18" charset="0"/>
              </a:rPr>
              <a:t>discharges (any diagnosis) </a:t>
            </a:r>
          </a:p>
        </p:txBody>
      </p:sp>
      <p:pic>
        <p:nvPicPr>
          <p:cNvPr id="5" name="Picture 4"/>
          <p:cNvPicPr>
            <a:picLocks noChangeAspect="1"/>
          </p:cNvPicPr>
          <p:nvPr/>
        </p:nvPicPr>
        <p:blipFill>
          <a:blip r:embed="rId4"/>
          <a:stretch>
            <a:fillRect/>
          </a:stretch>
        </p:blipFill>
        <p:spPr>
          <a:xfrm>
            <a:off x="505772" y="1871732"/>
            <a:ext cx="2698012" cy="1241699"/>
          </a:xfrm>
          <a:prstGeom prst="rect">
            <a:avLst/>
          </a:prstGeom>
          <a:ln>
            <a:solidFill>
              <a:srgbClr val="1E92A2"/>
            </a:solidFill>
          </a:ln>
          <a:effectLst>
            <a:outerShdw blurRad="292100" dist="139700" dir="2700000" algn="tl" rotWithShape="0">
              <a:srgbClr val="333333">
                <a:alpha val="65000"/>
              </a:srgbClr>
            </a:outerShdw>
          </a:effectLst>
        </p:spPr>
      </p:pic>
      <p:sp>
        <p:nvSpPr>
          <p:cNvPr id="6" name="Rectangle 5"/>
          <p:cNvSpPr/>
          <p:nvPr/>
        </p:nvSpPr>
        <p:spPr>
          <a:xfrm>
            <a:off x="446087" y="3214299"/>
            <a:ext cx="3851528" cy="1754326"/>
          </a:xfrm>
          <a:prstGeom prst="rect">
            <a:avLst/>
          </a:prstGeom>
        </p:spPr>
        <p:txBody>
          <a:bodyPr wrap="square">
            <a:spAutoFit/>
          </a:bodyPr>
          <a:lstStyle/>
          <a:p>
            <a:r>
              <a:rPr lang="en-US" dirty="0">
                <a:latin typeface="+mn-lt"/>
              </a:rPr>
              <a:t>Crude hospital discharge rate</a:t>
            </a:r>
          </a:p>
          <a:p>
            <a:r>
              <a:rPr lang="en-US" dirty="0">
                <a:latin typeface="+mn-lt"/>
              </a:rPr>
              <a:t>Counties are shaded based on quartile distribution</a:t>
            </a:r>
          </a:p>
          <a:p>
            <a:r>
              <a:rPr lang="en-US" dirty="0">
                <a:latin typeface="+mn-lt"/>
              </a:rPr>
              <a:t>(* Fewer than 10 events in the numerator, therefore the rate is unstable)</a:t>
            </a:r>
          </a:p>
        </p:txBody>
      </p:sp>
      <p:sp>
        <p:nvSpPr>
          <p:cNvPr id="7" name="Rectangle 6"/>
          <p:cNvSpPr/>
          <p:nvPr/>
        </p:nvSpPr>
        <p:spPr>
          <a:xfrm>
            <a:off x="158620" y="5639926"/>
            <a:ext cx="8985380" cy="769441"/>
          </a:xfrm>
          <a:prstGeom prst="rect">
            <a:avLst/>
          </a:prstGeom>
        </p:spPr>
        <p:txBody>
          <a:bodyPr wrap="square">
            <a:spAutoFit/>
          </a:bodyPr>
          <a:lstStyle/>
          <a:p>
            <a:r>
              <a:rPr lang="en-US" sz="1100" dirty="0">
                <a:solidFill>
                  <a:srgbClr val="EBA900"/>
                </a:solidFill>
                <a:latin typeface="+mn-lt"/>
              </a:rPr>
              <a:t>Source: 2012-2014 SPARCS Data as of September 2016</a:t>
            </a:r>
          </a:p>
          <a:p>
            <a:r>
              <a:rPr lang="en-US" sz="1100" dirty="0">
                <a:solidFill>
                  <a:srgbClr val="EBA900"/>
                </a:solidFill>
                <a:latin typeface="+mn-lt"/>
              </a:rPr>
              <a:t>~ The SPARCS data do not include visits/discharges by people who sought care from hospitals </a:t>
            </a:r>
          </a:p>
          <a:p>
            <a:r>
              <a:rPr lang="en-US" sz="1100" dirty="0">
                <a:solidFill>
                  <a:srgbClr val="EBA900"/>
                </a:solidFill>
                <a:latin typeface="+mn-lt"/>
              </a:rPr>
              <a:t>outside of NYS, which may lower numbers and rates for some counties, care from hospitals </a:t>
            </a:r>
          </a:p>
          <a:p>
            <a:r>
              <a:rPr lang="en-US" sz="1100" dirty="0">
                <a:solidFill>
                  <a:srgbClr val="EBA900"/>
                </a:solidFill>
                <a:latin typeface="+mn-lt"/>
              </a:rPr>
              <a:t>especially those which border other states. </a:t>
            </a:r>
          </a:p>
        </p:txBody>
      </p:sp>
      <p:sp>
        <p:nvSpPr>
          <p:cNvPr id="8" name="Rectangle 7"/>
          <p:cNvSpPr/>
          <p:nvPr/>
        </p:nvSpPr>
        <p:spPr>
          <a:xfrm>
            <a:off x="235226" y="4959036"/>
            <a:ext cx="3448578" cy="738664"/>
          </a:xfrm>
          <a:prstGeom prst="rect">
            <a:avLst/>
          </a:prstGeom>
        </p:spPr>
        <p:txBody>
          <a:bodyPr wrap="square">
            <a:spAutoFit/>
          </a:bodyPr>
          <a:lstStyle/>
          <a:p>
            <a:r>
              <a:rPr lang="en-US" sz="1400" dirty="0">
                <a:latin typeface="+mn-lt"/>
              </a:rPr>
              <a:t>Definition: Newborn with withdrawal syndrome or affected by narcotics via placenta or breast milk.</a:t>
            </a:r>
          </a:p>
        </p:txBody>
      </p:sp>
    </p:spTree>
    <p:extLst>
      <p:ext uri="{BB962C8B-B14F-4D97-AF65-F5344CB8AC3E}">
        <p14:creationId xmlns:p14="http://schemas.microsoft.com/office/powerpoint/2010/main" val="1090078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1894" y="1412284"/>
            <a:ext cx="8808909" cy="5293757"/>
          </a:xfrm>
          <a:prstGeom prst="rect">
            <a:avLst/>
          </a:prstGeom>
          <a:solidFill>
            <a:sysClr val="window" lastClr="FFFFFF"/>
          </a:solidFill>
          <a:ln w="12700" cap="flat" cmpd="sng" algn="ctr">
            <a:noFill/>
            <a:prstDash val="solid"/>
            <a:miter lim="800000"/>
          </a:ln>
          <a:effectLst/>
        </p:spPr>
        <p:txBody>
          <a:bodyPr wrap="square" numCol="2">
            <a:spAutoFit/>
          </a:bodyPr>
          <a:lstStyle/>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r>
              <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rPr>
              <a:t>Increased muscle tone “tightness”</a:t>
            </a: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r>
              <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rPr>
              <a:t>Poor eating or vomiting. Often, babies look like they want to eat, but they are not able to suck and swallow at the same time</a:t>
            </a: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r>
              <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rPr>
              <a:t>High pitched or long periods of crying or fussiness</a:t>
            </a: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r>
              <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rPr>
              <a:t>Trouble sleeping. Without enough sleep, they are not able to eat properly.</a:t>
            </a: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endPar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endParaRP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endParaRPr lang="en-US" sz="2100" kern="0" dirty="0" smtClean="0">
              <a:solidFill>
                <a:srgbClr val="221E1F"/>
              </a:solidFill>
              <a:latin typeface="Calibri" panose="020F0502020204030204"/>
            </a:endParaRP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endParaRPr lang="en-US" sz="2100" kern="0" dirty="0">
              <a:solidFill>
                <a:srgbClr val="221E1F"/>
              </a:solidFill>
              <a:latin typeface="Calibri" panose="020F0502020204030204"/>
            </a:endParaRP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endParaRPr lang="en-US" sz="2100" kern="0" dirty="0" smtClean="0">
              <a:solidFill>
                <a:srgbClr val="221E1F"/>
              </a:solidFill>
              <a:latin typeface="Calibri" panose="020F0502020204030204"/>
            </a:endParaRPr>
          </a:p>
          <a:p>
            <a:pPr marR="0" lvl="0" defTabSz="914400" eaLnBrk="0" fontAlgn="base" latinLnBrk="0" hangingPunct="0">
              <a:lnSpc>
                <a:spcPct val="100000"/>
              </a:lnSpc>
              <a:spcBef>
                <a:spcPct val="0"/>
              </a:spcBef>
              <a:spcAft>
                <a:spcPct val="0"/>
              </a:spcAft>
              <a:buClr>
                <a:srgbClr val="EBA900"/>
              </a:buClr>
              <a:buSzTx/>
              <a:tabLst/>
              <a:defRPr/>
            </a:pPr>
            <a:endParaRPr lang="en-US" sz="2100" kern="0" dirty="0">
              <a:solidFill>
                <a:srgbClr val="221E1F"/>
              </a:solidFill>
              <a:latin typeface="Calibri" panose="020F0502020204030204"/>
            </a:endParaRP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endParaRPr lang="en-US" sz="2100" kern="0" dirty="0" smtClean="0">
              <a:solidFill>
                <a:srgbClr val="221E1F"/>
              </a:solidFill>
              <a:latin typeface="Calibri" panose="020F0502020204030204"/>
            </a:endParaRP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r>
              <a:rPr kumimoji="0" lang="en-US" sz="2100" b="0" i="0" u="none" strike="noStrike" kern="0" cap="none" spc="0" normalizeH="0" baseline="0" noProof="0" dirty="0" smtClean="0">
                <a:ln>
                  <a:noFill/>
                </a:ln>
                <a:solidFill>
                  <a:srgbClr val="221E1F"/>
                </a:solidFill>
                <a:effectLst/>
                <a:uLnTx/>
                <a:uFillTx/>
                <a:latin typeface="Calibri" panose="020F0502020204030204"/>
                <a:ea typeface="+mn-ea"/>
                <a:cs typeface="+mn-cs"/>
              </a:rPr>
              <a:t>Tremors </a:t>
            </a:r>
            <a:r>
              <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rPr>
              <a:t>or shaking</a:t>
            </a: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r>
              <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rPr>
              <a:t>Diarrhea. This may cause the baby to lose weight. </a:t>
            </a: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r>
              <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rPr>
              <a:t>Fever or sweating</a:t>
            </a: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r>
              <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rPr>
              <a:t>Frequent yawning or sneezing</a:t>
            </a: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r>
              <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rPr>
              <a:t>Difficulty breathing because of a stuffy nose, fast breathing, or forgetting to breathe</a:t>
            </a: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r>
              <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rPr>
              <a:t>Breakdown of skin on face or knees because of rubbing on the linen</a:t>
            </a:r>
          </a:p>
          <a:p>
            <a:pPr marL="285750" marR="0" lvl="0" indent="-285750" defTabSz="914400" eaLnBrk="0" fontAlgn="base" latinLnBrk="0" hangingPunct="0">
              <a:lnSpc>
                <a:spcPct val="100000"/>
              </a:lnSpc>
              <a:spcBef>
                <a:spcPct val="0"/>
              </a:spcBef>
              <a:spcAft>
                <a:spcPct val="0"/>
              </a:spcAft>
              <a:buClr>
                <a:srgbClr val="EBA900"/>
              </a:buClr>
              <a:buSzTx/>
              <a:buFont typeface="Arial" panose="020B0604020202020204" pitchFamily="34" charset="0"/>
              <a:buChar char="•"/>
              <a:tabLst/>
              <a:defRPr/>
            </a:pPr>
            <a:r>
              <a:rPr kumimoji="0" lang="en-US" sz="2100" b="0" i="0" u="none" strike="noStrike" kern="0" cap="none" spc="0" normalizeH="0" baseline="0" noProof="0" dirty="0">
                <a:ln>
                  <a:noFill/>
                </a:ln>
                <a:solidFill>
                  <a:srgbClr val="221E1F"/>
                </a:solidFill>
                <a:effectLst/>
                <a:uLnTx/>
                <a:uFillTx/>
                <a:latin typeface="Calibri" panose="020F0502020204030204"/>
                <a:ea typeface="+mn-ea"/>
                <a:cs typeface="+mn-cs"/>
              </a:rPr>
              <a:t>Possible seizures</a:t>
            </a:r>
          </a:p>
        </p:txBody>
      </p:sp>
      <p:sp>
        <p:nvSpPr>
          <p:cNvPr id="2" name="Title 1"/>
          <p:cNvSpPr>
            <a:spLocks noGrp="1"/>
          </p:cNvSpPr>
          <p:nvPr>
            <p:ph type="ctrTitle"/>
          </p:nvPr>
        </p:nvSpPr>
        <p:spPr/>
        <p:txBody>
          <a:bodyPr>
            <a:normAutofit/>
          </a:bodyPr>
          <a:lstStyle/>
          <a:p>
            <a:r>
              <a:rPr lang="en-US" sz="3600" dirty="0">
                <a:latin typeface="+mj-lt"/>
              </a:rPr>
              <a:t>NAS: Signs to Watch For</a:t>
            </a:r>
          </a:p>
        </p:txBody>
      </p:sp>
      <p:sp>
        <p:nvSpPr>
          <p:cNvPr id="6" name="Rectangle 5"/>
          <p:cNvSpPr/>
          <p:nvPr/>
        </p:nvSpPr>
        <p:spPr>
          <a:xfrm>
            <a:off x="131892" y="6217850"/>
            <a:ext cx="6397087" cy="261610"/>
          </a:xfrm>
          <a:prstGeom prst="rect">
            <a:avLst/>
          </a:prstGeom>
        </p:spPr>
        <p:txBody>
          <a:bodyPr wrap="square">
            <a:spAutoFit/>
          </a:bodyPr>
          <a:lstStyle/>
          <a:p>
            <a:pPr lvl="0" eaLnBrk="1" hangingPunct="1">
              <a:spcBef>
                <a:spcPct val="30000"/>
              </a:spcBef>
              <a:defRPr/>
            </a:pPr>
            <a:r>
              <a:rPr lang="en-US" sz="1100" dirty="0">
                <a:solidFill>
                  <a:srgbClr val="EBA900"/>
                </a:solidFill>
                <a:latin typeface="+mn-lt"/>
              </a:rPr>
              <a:t>Source: Catholic Health Women Care NAS Pamphlet</a:t>
            </a:r>
          </a:p>
        </p:txBody>
      </p:sp>
      <p:sp>
        <p:nvSpPr>
          <p:cNvPr id="7" name="Rectangle 6"/>
          <p:cNvSpPr/>
          <p:nvPr/>
        </p:nvSpPr>
        <p:spPr>
          <a:xfrm>
            <a:off x="131894" y="5270493"/>
            <a:ext cx="5929922" cy="369332"/>
          </a:xfrm>
          <a:prstGeom prst="rect">
            <a:avLst/>
          </a:prstGeom>
        </p:spPr>
        <p:txBody>
          <a:bodyPr wrap="square">
            <a:spAutoFit/>
          </a:bodyPr>
          <a:lstStyle/>
          <a:p>
            <a:pPr lvl="0" eaLnBrk="1" hangingPunct="1">
              <a:spcBef>
                <a:spcPct val="30000"/>
              </a:spcBef>
              <a:defRPr/>
            </a:pPr>
            <a:r>
              <a:rPr lang="en-US" i="1" dirty="0">
                <a:solidFill>
                  <a:srgbClr val="000000"/>
                </a:solidFill>
              </a:rPr>
              <a:t>*Use a modified NAS scoring system (eg, Finnegan’s)</a:t>
            </a:r>
          </a:p>
        </p:txBody>
      </p:sp>
      <p:sp>
        <p:nvSpPr>
          <p:cNvPr id="8" name="Rectangle 7"/>
          <p:cNvSpPr/>
          <p:nvPr/>
        </p:nvSpPr>
        <p:spPr>
          <a:xfrm>
            <a:off x="114985" y="6562094"/>
            <a:ext cx="4572000" cy="261610"/>
          </a:xfrm>
          <a:prstGeom prst="rect">
            <a:avLst/>
          </a:prstGeom>
        </p:spPr>
        <p:txBody>
          <a:bodyPr>
            <a:spAutoFit/>
          </a:bodyPr>
          <a:lstStyle/>
          <a:p>
            <a:pPr marL="0" marR="0">
              <a:spcBef>
                <a:spcPts val="0"/>
              </a:spcBef>
              <a:spcAft>
                <a:spcPts val="0"/>
              </a:spcAft>
            </a:pPr>
            <a:r>
              <a:rPr lang="en-US" sz="1100" dirty="0">
                <a:solidFill>
                  <a:srgbClr val="1F497D"/>
                </a:solidFill>
                <a:latin typeface="+mj-lt"/>
                <a:ea typeface="Calibri" panose="020F0502020204030204" pitchFamily="34" charset="0"/>
                <a:cs typeface="Times New Roman" panose="02020603050405020304" pitchFamily="18" charset="0"/>
              </a:rPr>
              <a:t>Created by ACOG District II in 2018</a:t>
            </a:r>
            <a:endParaRPr lang="en-US" sz="11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0374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5" y="310831"/>
            <a:ext cx="9144000" cy="709947"/>
          </a:xfrm>
        </p:spPr>
        <p:txBody>
          <a:bodyPr>
            <a:normAutofit/>
          </a:bodyPr>
          <a:lstStyle/>
          <a:p>
            <a:r>
              <a:rPr lang="en-US" sz="3600" dirty="0" smtClean="0">
                <a:latin typeface="+mn-lt"/>
              </a:rPr>
              <a:t>Assessment Tools</a:t>
            </a:r>
            <a:endParaRPr lang="en-US" sz="3600" dirty="0">
              <a:latin typeface="+mn-lt"/>
            </a:endParaRPr>
          </a:p>
        </p:txBody>
      </p:sp>
      <p:sp>
        <p:nvSpPr>
          <p:cNvPr id="3" name="Text Placeholder 6"/>
          <p:cNvSpPr txBox="1">
            <a:spLocks/>
          </p:cNvSpPr>
          <p:nvPr/>
        </p:nvSpPr>
        <p:spPr>
          <a:xfrm>
            <a:off x="-348722" y="1046178"/>
            <a:ext cx="4040188" cy="7620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smtClean="0"/>
              <a:t>Current tool:</a:t>
            </a:r>
          </a:p>
          <a:p>
            <a:pPr algn="ctr"/>
            <a:r>
              <a:rPr lang="en-US" sz="2400" dirty="0" smtClean="0"/>
              <a:t> Finnegan</a:t>
            </a:r>
            <a:endParaRPr lang="en-US" sz="2400" dirty="0"/>
          </a:p>
        </p:txBody>
      </p:sp>
      <p:sp>
        <p:nvSpPr>
          <p:cNvPr id="4" name="Text Placeholder 7"/>
          <p:cNvSpPr txBox="1">
            <a:spLocks/>
          </p:cNvSpPr>
          <p:nvPr/>
        </p:nvSpPr>
        <p:spPr>
          <a:xfrm>
            <a:off x="4648204" y="1180053"/>
            <a:ext cx="4041775" cy="9144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smtClean="0"/>
              <a:t>New tool:</a:t>
            </a:r>
          </a:p>
          <a:p>
            <a:pPr algn="ctr"/>
            <a:r>
              <a:rPr lang="en-US" sz="2400" dirty="0" smtClean="0"/>
              <a:t>Eat Sleep Console (ESC)</a:t>
            </a:r>
            <a:endParaRPr lang="en-US" sz="2400" dirty="0"/>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45" y="1930400"/>
            <a:ext cx="3466719" cy="4756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415" y="2201334"/>
            <a:ext cx="4011652" cy="4460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917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Why Change???</a:t>
            </a:r>
            <a:endParaRPr lang="en-US" sz="3600" dirty="0">
              <a:latin typeface="+mn-lt"/>
            </a:endParaRPr>
          </a:p>
        </p:txBody>
      </p:sp>
      <p:pic>
        <p:nvPicPr>
          <p:cNvPr id="7" name="Picture 6"/>
          <p:cNvPicPr>
            <a:picLocks noChangeAspect="1"/>
          </p:cNvPicPr>
          <p:nvPr/>
        </p:nvPicPr>
        <p:blipFill>
          <a:blip r:embed="rId2"/>
          <a:stretch>
            <a:fillRect/>
          </a:stretch>
        </p:blipFill>
        <p:spPr>
          <a:xfrm>
            <a:off x="352345" y="1169176"/>
            <a:ext cx="8358340" cy="5535648"/>
          </a:xfrm>
          <a:prstGeom prst="rect">
            <a:avLst/>
          </a:prstGeom>
        </p:spPr>
      </p:pic>
    </p:spTree>
    <p:extLst>
      <p:ext uri="{BB962C8B-B14F-4D97-AF65-F5344CB8AC3E}">
        <p14:creationId xmlns:p14="http://schemas.microsoft.com/office/powerpoint/2010/main" val="2720813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New Tool: Eat Sleep Console</a:t>
            </a:r>
            <a:endParaRPr lang="en-US" sz="3600" dirty="0">
              <a:latin typeface="+mn-lt"/>
            </a:endParaRPr>
          </a:p>
        </p:txBody>
      </p:sp>
      <p:sp>
        <p:nvSpPr>
          <p:cNvPr id="3" name="Content Placeholder 7"/>
          <p:cNvSpPr txBox="1">
            <a:spLocks/>
          </p:cNvSpPr>
          <p:nvPr/>
        </p:nvSpPr>
        <p:spPr>
          <a:xfrm>
            <a:off x="352345" y="1363134"/>
            <a:ext cx="8229600" cy="4525963"/>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Ask 3 questions:</a:t>
            </a:r>
          </a:p>
          <a:p>
            <a:endParaRPr lang="en-US" dirty="0" smtClean="0"/>
          </a:p>
          <a:p>
            <a:pPr lvl="1"/>
            <a:r>
              <a:rPr lang="en-US" dirty="0" smtClean="0"/>
              <a:t>Does the baby EAT appropriately for the age?</a:t>
            </a:r>
          </a:p>
          <a:p>
            <a:pPr lvl="1"/>
            <a:endParaRPr lang="en-US" dirty="0" smtClean="0"/>
          </a:p>
          <a:p>
            <a:pPr lvl="1"/>
            <a:r>
              <a:rPr lang="en-US" dirty="0" smtClean="0"/>
              <a:t>Does the baby SLEEP undisturbed &gt;1 hour?</a:t>
            </a:r>
          </a:p>
          <a:p>
            <a:pPr lvl="1"/>
            <a:endParaRPr lang="en-US" dirty="0" smtClean="0"/>
          </a:p>
          <a:p>
            <a:pPr lvl="1"/>
            <a:r>
              <a:rPr lang="en-US" dirty="0" smtClean="0"/>
              <a:t>If crying, is the baby CONSOLED within 10 minutes?</a:t>
            </a:r>
          </a:p>
          <a:p>
            <a:pPr lvl="1"/>
            <a:endParaRPr lang="en-US" dirty="0" smtClean="0"/>
          </a:p>
          <a:p>
            <a:pPr marL="585216" lvl="1" indent="0" algn="ctr">
              <a:buFont typeface="Arial"/>
              <a:buNone/>
            </a:pPr>
            <a:r>
              <a:rPr lang="en-US" sz="3900" b="1" dirty="0" smtClean="0"/>
              <a:t>***Utilize all interventions prior to scoring***</a:t>
            </a:r>
            <a:endParaRPr lang="en-US" sz="3900" b="1" dirty="0"/>
          </a:p>
        </p:txBody>
      </p:sp>
    </p:spTree>
    <p:extLst>
      <p:ext uri="{BB962C8B-B14F-4D97-AF65-F5344CB8AC3E}">
        <p14:creationId xmlns:p14="http://schemas.microsoft.com/office/powerpoint/2010/main" val="2048692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Finnegan Scores              ESC Scores</a:t>
            </a:r>
            <a:endParaRPr lang="en-US" dirty="0"/>
          </a:p>
        </p:txBody>
      </p:sp>
      <p:sp>
        <p:nvSpPr>
          <p:cNvPr id="3" name="Content Placeholder 4"/>
          <p:cNvSpPr txBox="1">
            <a:spLocks/>
          </p:cNvSpPr>
          <p:nvPr/>
        </p:nvSpPr>
        <p:spPr>
          <a:xfrm>
            <a:off x="352345" y="1770804"/>
            <a:ext cx="4066793" cy="3633047"/>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HIGH scores are BAD</a:t>
            </a:r>
          </a:p>
          <a:p>
            <a:pPr lvl="1"/>
            <a:r>
              <a:rPr lang="en-US" dirty="0" smtClean="0"/>
              <a:t>Finnegan scores increase when the infant’s symptoms are worsening</a:t>
            </a:r>
            <a:br>
              <a:rPr lang="en-US" dirty="0" smtClean="0"/>
            </a:br>
            <a:endParaRPr lang="en-US" dirty="0" smtClean="0"/>
          </a:p>
          <a:p>
            <a:r>
              <a:rPr lang="en-US" dirty="0" smtClean="0"/>
              <a:t>LOW scores are GOOD</a:t>
            </a:r>
            <a:endParaRPr lang="en-US" dirty="0"/>
          </a:p>
        </p:txBody>
      </p:sp>
      <p:sp>
        <p:nvSpPr>
          <p:cNvPr id="4" name="Content Placeholder 5"/>
          <p:cNvSpPr txBox="1">
            <a:spLocks/>
          </p:cNvSpPr>
          <p:nvPr/>
        </p:nvSpPr>
        <p:spPr>
          <a:xfrm>
            <a:off x="4557763" y="1770804"/>
            <a:ext cx="4066794" cy="3633047"/>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HIGH scores are GOOD</a:t>
            </a:r>
          </a:p>
          <a:p>
            <a:pPr lvl="1"/>
            <a:r>
              <a:rPr lang="en-US" dirty="0" smtClean="0"/>
              <a:t>ESC scores decrease when the infant’s symptoms are worsening </a:t>
            </a:r>
          </a:p>
          <a:p>
            <a:endParaRPr lang="en-US" dirty="0" smtClean="0"/>
          </a:p>
          <a:p>
            <a:r>
              <a:rPr lang="en-US" dirty="0" smtClean="0"/>
              <a:t>LOW scores are BAD</a:t>
            </a:r>
            <a:endParaRPr lang="en-US" dirty="0"/>
          </a:p>
        </p:txBody>
      </p:sp>
    </p:spTree>
    <p:extLst>
      <p:ext uri="{BB962C8B-B14F-4D97-AF65-F5344CB8AC3E}">
        <p14:creationId xmlns:p14="http://schemas.microsoft.com/office/powerpoint/2010/main" val="2728433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Eat</a:t>
            </a:r>
            <a:endParaRPr lang="en-US" sz="3600" dirty="0">
              <a:latin typeface="+mn-lt"/>
            </a:endParaRPr>
          </a:p>
        </p:txBody>
      </p:sp>
      <p:sp>
        <p:nvSpPr>
          <p:cNvPr id="3" name="Content Placeholder 2"/>
          <p:cNvSpPr txBox="1">
            <a:spLocks/>
          </p:cNvSpPr>
          <p:nvPr/>
        </p:nvSpPr>
        <p:spPr>
          <a:xfrm>
            <a:off x="457200" y="1219200"/>
            <a:ext cx="8229600" cy="5090160"/>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r>
              <a:rPr lang="en-US" dirty="0" smtClean="0"/>
              <a:t>Feed effectively based on age</a:t>
            </a:r>
          </a:p>
          <a:p>
            <a:pPr lvl="1"/>
            <a:r>
              <a:rPr lang="en-US" dirty="0" smtClean="0"/>
              <a:t>1= yes</a:t>
            </a:r>
          </a:p>
          <a:p>
            <a:pPr lvl="1"/>
            <a:r>
              <a:rPr lang="en-US" dirty="0" smtClean="0"/>
              <a:t>0= no</a:t>
            </a:r>
          </a:p>
          <a:p>
            <a:pPr lvl="1"/>
            <a:endParaRPr lang="en-US" dirty="0" smtClean="0"/>
          </a:p>
          <a:p>
            <a:pPr lvl="1"/>
            <a:endParaRPr lang="en-US" dirty="0" smtClean="0"/>
          </a:p>
          <a:p>
            <a:r>
              <a:rPr lang="en-US" dirty="0" smtClean="0"/>
              <a:t>Interventions</a:t>
            </a:r>
          </a:p>
          <a:p>
            <a:pPr lvl="1"/>
            <a:r>
              <a:rPr lang="en-US" dirty="0" smtClean="0"/>
              <a:t>Infant Fed</a:t>
            </a:r>
          </a:p>
          <a:p>
            <a:pPr lvl="1"/>
            <a:r>
              <a:rPr lang="en-US" dirty="0" smtClean="0"/>
              <a:t>Slow Flow Nipples</a:t>
            </a:r>
          </a:p>
          <a:p>
            <a:pPr lvl="1"/>
            <a:r>
              <a:rPr lang="en-US" dirty="0" smtClean="0"/>
              <a:t>No scheduled feedings, </a:t>
            </a:r>
          </a:p>
          <a:p>
            <a:pPr marL="585216" lvl="1" indent="0">
              <a:buFont typeface="Arial"/>
              <a:buNone/>
            </a:pPr>
            <a:r>
              <a:rPr lang="en-US" dirty="0" smtClean="0"/>
              <a:t>	Feed on Demand (whether </a:t>
            </a:r>
          </a:p>
          <a:p>
            <a:pPr marL="585216" lvl="1" indent="0">
              <a:buFont typeface="Arial"/>
              <a:buNone/>
            </a:pPr>
            <a:r>
              <a:rPr lang="en-US" dirty="0" smtClean="0"/>
              <a:t>	Human milk or Formula fed)</a:t>
            </a:r>
          </a:p>
          <a:p>
            <a:pPr lvl="1"/>
            <a:r>
              <a:rPr lang="en-US" dirty="0" smtClean="0"/>
              <a:t>Skin to skin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24" y="4288444"/>
            <a:ext cx="3461910" cy="234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1733" y="425202"/>
            <a:ext cx="3150734" cy="3680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3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Sleep</a:t>
            </a:r>
            <a:endParaRPr lang="en-US" sz="3600" dirty="0">
              <a:latin typeface="+mn-lt"/>
            </a:endParaRPr>
          </a:p>
        </p:txBody>
      </p:sp>
      <p:sp>
        <p:nvSpPr>
          <p:cNvPr id="3" name="Content Placeholder 2"/>
          <p:cNvSpPr txBox="1">
            <a:spLocks/>
          </p:cNvSpPr>
          <p:nvPr/>
        </p:nvSpPr>
        <p:spPr>
          <a:xfrm>
            <a:off x="677333" y="1600201"/>
            <a:ext cx="8229600" cy="4525963"/>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Undisturbed for &gt;1 hour</a:t>
            </a:r>
          </a:p>
          <a:p>
            <a:pPr lvl="1"/>
            <a:r>
              <a:rPr lang="en-US" dirty="0" smtClean="0"/>
              <a:t>1=yes</a:t>
            </a:r>
          </a:p>
          <a:p>
            <a:pPr lvl="1"/>
            <a:r>
              <a:rPr lang="en-US" dirty="0" smtClean="0"/>
              <a:t>0=no</a:t>
            </a:r>
          </a:p>
          <a:p>
            <a:pPr lvl="1"/>
            <a:endParaRPr lang="en-US" dirty="0" smtClean="0"/>
          </a:p>
          <a:p>
            <a:r>
              <a:rPr lang="en-US" dirty="0" smtClean="0"/>
              <a:t>Interventions</a:t>
            </a:r>
          </a:p>
          <a:p>
            <a:pPr lvl="1"/>
            <a:r>
              <a:rPr lang="en-US" dirty="0" smtClean="0"/>
              <a:t>Held</a:t>
            </a:r>
          </a:p>
          <a:p>
            <a:pPr lvl="1"/>
            <a:r>
              <a:rPr lang="en-US" dirty="0" smtClean="0"/>
              <a:t>Swaddled in flexion with </a:t>
            </a:r>
          </a:p>
          <a:p>
            <a:pPr marL="585216" lvl="1" indent="0">
              <a:buFont typeface="Arial"/>
              <a:buNone/>
            </a:pPr>
            <a:r>
              <a:rPr lang="en-US" dirty="0" smtClean="0"/>
              <a:t>	light weight blanket </a:t>
            </a:r>
          </a:p>
          <a:p>
            <a:pPr marL="585216" lvl="1" indent="0">
              <a:buFont typeface="Arial"/>
              <a:buNone/>
            </a:pPr>
            <a:r>
              <a:rPr lang="en-US" dirty="0" smtClean="0"/>
              <a:t>	(hands in or out)</a:t>
            </a:r>
          </a:p>
          <a:p>
            <a:pPr lvl="1"/>
            <a:r>
              <a:rPr lang="en-US" dirty="0" smtClean="0"/>
              <a:t>Repositioned</a:t>
            </a:r>
          </a:p>
          <a:p>
            <a:pPr lvl="1"/>
            <a:r>
              <a:rPr lang="en-US" dirty="0" smtClean="0"/>
              <a:t>Diaper changed, butt care </a:t>
            </a:r>
          </a:p>
          <a:p>
            <a:pPr lvl="1"/>
            <a:endParaRPr lang="en-US" dirty="0" smtClean="0"/>
          </a:p>
          <a:p>
            <a:pPr marL="914400" lvl="2" indent="0">
              <a:buFont typeface="Arial"/>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843" y="1676400"/>
            <a:ext cx="2781300"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733" y="4312106"/>
            <a:ext cx="3483520" cy="2399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9686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Console</a:t>
            </a:r>
            <a:endParaRPr lang="en-US" sz="3600" dirty="0">
              <a:latin typeface="+mn-lt"/>
            </a:endParaRPr>
          </a:p>
        </p:txBody>
      </p:sp>
      <p:sp>
        <p:nvSpPr>
          <p:cNvPr id="3" name="Content Placeholder 2"/>
          <p:cNvSpPr txBox="1">
            <a:spLocks/>
          </p:cNvSpPr>
          <p:nvPr/>
        </p:nvSpPr>
        <p:spPr>
          <a:xfrm>
            <a:off x="457200" y="1219200"/>
            <a:ext cx="8229600" cy="5090160"/>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If crying, be consoled within 10 minutes</a:t>
            </a:r>
          </a:p>
          <a:p>
            <a:pPr lvl="1"/>
            <a:r>
              <a:rPr lang="en-US" dirty="0" smtClean="0"/>
              <a:t>1=yes</a:t>
            </a:r>
          </a:p>
          <a:p>
            <a:pPr lvl="1"/>
            <a:r>
              <a:rPr lang="en-US" dirty="0" smtClean="0"/>
              <a:t>0=no</a:t>
            </a:r>
          </a:p>
          <a:p>
            <a:pPr lvl="1"/>
            <a:endParaRPr lang="en-US" dirty="0" smtClean="0"/>
          </a:p>
          <a:p>
            <a:r>
              <a:rPr lang="en-US" dirty="0" smtClean="0"/>
              <a:t>Interventions</a:t>
            </a:r>
          </a:p>
          <a:p>
            <a:pPr lvl="2"/>
            <a:r>
              <a:rPr lang="en-US" dirty="0" smtClean="0"/>
              <a:t>Best done in parent room</a:t>
            </a:r>
          </a:p>
          <a:p>
            <a:pPr lvl="2"/>
            <a:r>
              <a:rPr lang="en-US" dirty="0" smtClean="0"/>
              <a:t>Held or rocked (If no support system use </a:t>
            </a:r>
          </a:p>
          <a:p>
            <a:pPr marL="905256" lvl="2" indent="0">
              <a:buFont typeface="Arial"/>
              <a:buNone/>
            </a:pPr>
            <a:r>
              <a:rPr lang="en-US" dirty="0" smtClean="0"/>
              <a:t>	   volunteer list)</a:t>
            </a:r>
          </a:p>
          <a:p>
            <a:pPr lvl="2"/>
            <a:r>
              <a:rPr lang="en-US" dirty="0" smtClean="0"/>
              <a:t>Skin to skin</a:t>
            </a:r>
          </a:p>
          <a:p>
            <a:pPr lvl="2"/>
            <a:r>
              <a:rPr lang="en-US" dirty="0" smtClean="0"/>
              <a:t>Slow swing </a:t>
            </a:r>
          </a:p>
          <a:p>
            <a:pPr lvl="2"/>
            <a:r>
              <a:rPr lang="en-US" dirty="0" smtClean="0"/>
              <a:t>Environment – decreased stimuli,</a:t>
            </a:r>
          </a:p>
          <a:p>
            <a:pPr marL="905256" lvl="2" indent="0">
              <a:buFont typeface="Arial"/>
              <a:buNone/>
            </a:pPr>
            <a:r>
              <a:rPr lang="en-US" dirty="0" smtClean="0"/>
              <a:t>    noise, and light</a:t>
            </a:r>
          </a:p>
          <a:p>
            <a:pPr lvl="2"/>
            <a:r>
              <a:rPr lang="en-US" dirty="0" smtClean="0"/>
              <a:t>Pacifier offered </a:t>
            </a:r>
          </a:p>
          <a:p>
            <a:pPr lvl="2"/>
            <a:r>
              <a:rPr lang="en-US" dirty="0" smtClean="0"/>
              <a:t>Swaddle Bath</a:t>
            </a:r>
          </a:p>
          <a:p>
            <a:pPr lvl="2"/>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8667" y="3278345"/>
            <a:ext cx="2293409" cy="340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58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Physical Opioid Dependence</a:t>
            </a:r>
          </a:p>
        </p:txBody>
      </p:sp>
      <p:sp>
        <p:nvSpPr>
          <p:cNvPr id="3" name="Rectangle 2"/>
          <p:cNvSpPr/>
          <p:nvPr/>
        </p:nvSpPr>
        <p:spPr>
          <a:xfrm>
            <a:off x="107264" y="6549638"/>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
        <p:nvSpPr>
          <p:cNvPr id="4" name="Rectangle 3"/>
          <p:cNvSpPr/>
          <p:nvPr/>
        </p:nvSpPr>
        <p:spPr>
          <a:xfrm>
            <a:off x="283436" y="1556805"/>
            <a:ext cx="8791656" cy="3539430"/>
          </a:xfrm>
          <a:prstGeom prst="rect">
            <a:avLst/>
          </a:prstGeom>
        </p:spPr>
        <p:txBody>
          <a:bodyPr wrap="square">
            <a:spAutoFit/>
          </a:bodyPr>
          <a:lstStyle/>
          <a:p>
            <a:pPr>
              <a:defRPr/>
            </a:pPr>
            <a:r>
              <a:rPr lang="en-US" altLang="en-US" sz="3200" dirty="0">
                <a:cs typeface="Segoe UI" panose="020B0502040204020203" pitchFamily="34" charset="0"/>
              </a:rPr>
              <a:t>“Physical dependence is the physiological adaptation of the body to the presence of an opioid. It is defined by the development of withdrawal symptoms when opioids are discontinued, when the dose is reduced abruptly or when an antagonist (eg, naloxone) or an agonist-antagonist (eg, pentazocine) is administered.”</a:t>
            </a:r>
          </a:p>
        </p:txBody>
      </p:sp>
      <p:sp>
        <p:nvSpPr>
          <p:cNvPr id="5" name="Text Box 4"/>
          <p:cNvSpPr txBox="1">
            <a:spLocks noChangeArrowheads="1"/>
          </p:cNvSpPr>
          <p:nvPr/>
        </p:nvSpPr>
        <p:spPr bwMode="auto">
          <a:xfrm>
            <a:off x="107266" y="5962234"/>
            <a:ext cx="6530603" cy="430887"/>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100" dirty="0">
                <a:solidFill>
                  <a:srgbClr val="EBA900"/>
                </a:solidFill>
                <a:latin typeface="+mn-lt"/>
                <a:cs typeface="Arial" pitchFamily="34" charset="0"/>
              </a:rPr>
              <a:t>Source: O'Brien CP. Drug addiction and drug abuse. In: </a:t>
            </a:r>
            <a:r>
              <a:rPr lang="en-US" sz="1100" i="1" dirty="0">
                <a:solidFill>
                  <a:srgbClr val="EBA900"/>
                </a:solidFill>
                <a:latin typeface="+mn-lt"/>
                <a:cs typeface="Arial" pitchFamily="34" charset="0"/>
              </a:rPr>
              <a:t>Goodman and Gilman's The pharmacological basis of therapeutics. 9th edition</a:t>
            </a:r>
            <a:r>
              <a:rPr lang="en-US" sz="1100" dirty="0">
                <a:solidFill>
                  <a:srgbClr val="EBA900"/>
                </a:solidFill>
                <a:latin typeface="+mn-lt"/>
                <a:cs typeface="Arial" pitchFamily="34" charset="0"/>
              </a:rPr>
              <a:t>. </a:t>
            </a:r>
          </a:p>
        </p:txBody>
      </p:sp>
    </p:spTree>
    <p:extLst>
      <p:ext uri="{BB962C8B-B14F-4D97-AF65-F5344CB8AC3E}">
        <p14:creationId xmlns:p14="http://schemas.microsoft.com/office/powerpoint/2010/main" val="542199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Plan of Safe Care</a:t>
            </a:r>
          </a:p>
        </p:txBody>
      </p:sp>
      <p:sp>
        <p:nvSpPr>
          <p:cNvPr id="3" name="Rectangle 2"/>
          <p:cNvSpPr/>
          <p:nvPr/>
        </p:nvSpPr>
        <p:spPr>
          <a:xfrm>
            <a:off x="135467" y="1955861"/>
            <a:ext cx="8822266" cy="3631763"/>
          </a:xfrm>
          <a:prstGeom prst="rect">
            <a:avLst/>
          </a:prstGeom>
        </p:spPr>
        <p:txBody>
          <a:bodyPr wrap="square">
            <a:spAutoFit/>
          </a:bodyPr>
          <a:lstStyle/>
          <a:p>
            <a:pPr marL="401638" indent="-285750">
              <a:buClr>
                <a:srgbClr val="EBA900"/>
              </a:buClr>
              <a:buFont typeface="Arial" panose="020B0604020202020204" pitchFamily="34" charset="0"/>
              <a:buChar char="•"/>
            </a:pPr>
            <a:r>
              <a:rPr lang="en-US" sz="2000" dirty="0">
                <a:cs typeface="Arial"/>
              </a:rPr>
              <a:t>Child Abuse Prevention and Treatment Act (CAPTA) </a:t>
            </a:r>
            <a:r>
              <a:rPr lang="en-US" sz="2000" i="1" dirty="0">
                <a:cs typeface="Arial"/>
              </a:rPr>
              <a:t>(see appendix, </a:t>
            </a:r>
            <a:r>
              <a:rPr lang="en-US" sz="2000" i="1" dirty="0">
                <a:cs typeface="Arial"/>
                <a:hlinkClick r:id="rId3" action="ppaction://hlinksldjump"/>
              </a:rPr>
              <a:t>slide 83 </a:t>
            </a:r>
            <a:r>
              <a:rPr lang="en-US" sz="2000" i="1" dirty="0">
                <a:cs typeface="Arial"/>
              </a:rPr>
              <a:t>for resources</a:t>
            </a:r>
            <a:r>
              <a:rPr lang="en-US" sz="2000" dirty="0">
                <a:cs typeface="Arial"/>
              </a:rPr>
              <a:t>)</a:t>
            </a:r>
          </a:p>
          <a:p>
            <a:pPr marL="401638" indent="-285750">
              <a:buClr>
                <a:srgbClr val="EBA900"/>
              </a:buClr>
              <a:buFont typeface="Arial" panose="020B0604020202020204" pitchFamily="34" charset="0"/>
              <a:buChar char="•"/>
            </a:pPr>
            <a:r>
              <a:rPr lang="en-US" sz="2000" dirty="0">
                <a:cs typeface="Arial"/>
              </a:rPr>
              <a:t>Talk with mom to ensure she has thought about safe care for herself and her baby after delivery</a:t>
            </a:r>
          </a:p>
          <a:p>
            <a:pPr marL="573088" lvl="1">
              <a:spcAft>
                <a:spcPts val="1200"/>
              </a:spcAft>
              <a:buClr>
                <a:srgbClr val="EBA900"/>
              </a:buClr>
            </a:pPr>
            <a:r>
              <a:rPr lang="en-US" sz="2000" dirty="0">
                <a:cs typeface="Arial"/>
              </a:rPr>
              <a:t>- Ensure access and referral to support in the community for breastfeeding, postpartum care (including depression screening and family planning), and social services following release from health care providers</a:t>
            </a:r>
          </a:p>
          <a:p>
            <a:pPr marL="401638" indent="-285750">
              <a:buClr>
                <a:srgbClr val="EBA900"/>
              </a:buClr>
              <a:buFont typeface="Arial" panose="020B0604020202020204" pitchFamily="34" charset="0"/>
              <a:buChar char="•"/>
            </a:pPr>
            <a:r>
              <a:rPr lang="en-US" sz="2000" dirty="0">
                <a:cs typeface="Arial"/>
              </a:rPr>
              <a:t>Address the health and substance use disorder treatment needs of the baby and family</a:t>
            </a:r>
          </a:p>
          <a:p>
            <a:pPr marL="401638" indent="-285750">
              <a:buClr>
                <a:srgbClr val="EBA900"/>
              </a:buClr>
              <a:buFont typeface="Arial" panose="020B0604020202020204" pitchFamily="34" charset="0"/>
              <a:buChar char="•"/>
            </a:pPr>
            <a:r>
              <a:rPr lang="en-US" sz="2000" dirty="0">
                <a:cs typeface="Arial"/>
              </a:rPr>
              <a:t>Ensure mom has a plan for continuity of care post-delivery – a safe house to care for her baby, MAT, crib, car seat, etc. </a:t>
            </a:r>
          </a:p>
        </p:txBody>
      </p:sp>
      <p:sp>
        <p:nvSpPr>
          <p:cNvPr id="4" name="Rectangle 3"/>
          <p:cNvSpPr/>
          <p:nvPr/>
        </p:nvSpPr>
        <p:spPr>
          <a:xfrm>
            <a:off x="135467" y="1394039"/>
            <a:ext cx="5247527" cy="400110"/>
          </a:xfrm>
          <a:prstGeom prst="rect">
            <a:avLst/>
          </a:prstGeom>
        </p:spPr>
        <p:txBody>
          <a:bodyPr wrap="none">
            <a:spAutoFit/>
          </a:bodyPr>
          <a:lstStyle/>
          <a:p>
            <a:pPr marL="115888" indent="0">
              <a:buFont typeface="Arial"/>
              <a:buNone/>
            </a:pPr>
            <a:r>
              <a:rPr lang="en-US" sz="2000" b="1" dirty="0">
                <a:cs typeface="Arial"/>
              </a:rPr>
              <a:t>Understand “Plan of Safe Care” requirements. </a:t>
            </a:r>
          </a:p>
        </p:txBody>
      </p:sp>
      <p:sp>
        <p:nvSpPr>
          <p:cNvPr id="5" name="Rectangle 4"/>
          <p:cNvSpPr/>
          <p:nvPr/>
        </p:nvSpPr>
        <p:spPr>
          <a:xfrm>
            <a:off x="135467" y="6581002"/>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9644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07264" y="277569"/>
            <a:ext cx="89069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dirty="0">
                <a:solidFill>
                  <a:schemeClr val="bg1"/>
                </a:solidFill>
                <a:latin typeface="+mn-lt"/>
              </a:rPr>
              <a:t>READINESS </a:t>
            </a:r>
          </a:p>
          <a:p>
            <a:pPr algn="ctr" eaLnBrk="1" hangingPunct="1">
              <a:lnSpc>
                <a:spcPct val="100000"/>
              </a:lnSpc>
              <a:spcBef>
                <a:spcPct val="0"/>
              </a:spcBef>
              <a:buFontTx/>
              <a:buNone/>
            </a:pPr>
            <a:r>
              <a:rPr lang="en-US" altLang="en-US" sz="4000" b="1" dirty="0">
                <a:solidFill>
                  <a:schemeClr val="bg1"/>
                </a:solidFill>
                <a:latin typeface="+mn-lt"/>
              </a:rPr>
              <a:t>(Every Outpatient </a:t>
            </a:r>
          </a:p>
          <a:p>
            <a:pPr algn="ctr" eaLnBrk="1" hangingPunct="1">
              <a:lnSpc>
                <a:spcPct val="100000"/>
              </a:lnSpc>
              <a:spcBef>
                <a:spcPct val="0"/>
              </a:spcBef>
              <a:buFontTx/>
              <a:buNone/>
            </a:pPr>
            <a:r>
              <a:rPr lang="en-US" altLang="en-US" sz="4000" b="1" dirty="0">
                <a:solidFill>
                  <a:schemeClr val="bg1"/>
                </a:solidFill>
                <a:latin typeface="+mn-lt"/>
              </a:rPr>
              <a:t>Clinical Setting/Health System)</a:t>
            </a:r>
          </a:p>
        </p:txBody>
      </p:sp>
      <p:sp>
        <p:nvSpPr>
          <p:cNvPr id="7" name="Rectangle 6"/>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2810934" y="2216563"/>
            <a:ext cx="3478728" cy="2844735"/>
          </a:xfrm>
          <a:prstGeom prst="rect">
            <a:avLst/>
          </a:prstGeom>
          <a:ln>
            <a:noFill/>
          </a:ln>
          <a:effectLst>
            <a:softEdge rad="112500"/>
          </a:effectLst>
        </p:spPr>
      </p:pic>
    </p:spTree>
    <p:extLst>
      <p:ext uri="{BB962C8B-B14F-4D97-AF65-F5344CB8AC3E}">
        <p14:creationId xmlns:p14="http://schemas.microsoft.com/office/powerpoint/2010/main" val="4235921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6" y="326172"/>
            <a:ext cx="8537655" cy="709947"/>
          </a:xfrm>
          <a:ln>
            <a:noFill/>
          </a:ln>
        </p:spPr>
        <p:txBody>
          <a:bodyPr>
            <a:normAutofit/>
          </a:bodyPr>
          <a:lstStyle/>
          <a:p>
            <a:r>
              <a:rPr lang="en-US" sz="3600" dirty="0">
                <a:latin typeface="+mn-lt"/>
              </a:rPr>
              <a:t>Practice Approach</a:t>
            </a:r>
          </a:p>
        </p:txBody>
      </p:sp>
      <p:sp>
        <p:nvSpPr>
          <p:cNvPr id="3" name="Content Placeholder 2"/>
          <p:cNvSpPr txBox="1">
            <a:spLocks/>
          </p:cNvSpPr>
          <p:nvPr/>
        </p:nvSpPr>
        <p:spPr>
          <a:xfrm>
            <a:off x="211138" y="1374945"/>
            <a:ext cx="8678862"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indent="0">
              <a:buFont typeface="Arial"/>
              <a:buNone/>
            </a:pPr>
            <a:r>
              <a:rPr lang="en-US" sz="2300" dirty="0">
                <a:solidFill>
                  <a:srgbClr val="008AAB"/>
                </a:solidFill>
                <a:cs typeface="Arial"/>
              </a:rPr>
              <a:t>Practices should </a:t>
            </a:r>
            <a:r>
              <a:rPr lang="en-US" sz="2300" b="1" u="sng" dirty="0">
                <a:solidFill>
                  <a:srgbClr val="008AAB"/>
                </a:solidFill>
                <a:cs typeface="Arial"/>
              </a:rPr>
              <a:t>clearly define </a:t>
            </a:r>
            <a:r>
              <a:rPr lang="en-US" sz="2300" dirty="0">
                <a:solidFill>
                  <a:srgbClr val="008AAB"/>
                </a:solidFill>
                <a:cs typeface="Arial"/>
              </a:rPr>
              <a:t>the approach to screening and testing pregnant patients for opioid use based on what best aligns with their resources, expertise, and capacity.</a:t>
            </a:r>
          </a:p>
          <a:p>
            <a:pPr marL="284163" indent="-168275">
              <a:buClr>
                <a:srgbClr val="EBA900"/>
              </a:buClr>
            </a:pPr>
            <a:r>
              <a:rPr lang="en-US" sz="2300" dirty="0">
                <a:cs typeface="Arial"/>
              </a:rPr>
              <a:t>An important first step all practices should initiate is mapping of local resources such as identifying available treatment centers for pregnant women and locating buprenorphine prescribing providers.</a:t>
            </a:r>
          </a:p>
          <a:p>
            <a:pPr marL="684213" lvl="1" indent="-168275">
              <a:buClr>
                <a:srgbClr val="EBA900"/>
              </a:buClr>
            </a:pPr>
            <a:r>
              <a:rPr lang="en-US" sz="2300" dirty="0">
                <a:cs typeface="Arial"/>
              </a:rPr>
              <a:t>Educate </a:t>
            </a:r>
            <a:r>
              <a:rPr lang="en-US" sz="2300" b="1" u="sng" dirty="0">
                <a:cs typeface="Arial"/>
              </a:rPr>
              <a:t>ALL </a:t>
            </a:r>
            <a:r>
              <a:rPr lang="en-US" sz="2300" dirty="0">
                <a:cs typeface="Arial"/>
              </a:rPr>
              <a:t>staff on the practice approach and why you are screening, explain the reasons (eg, identify patients early on for care, next steps, NICU stay, etc.)</a:t>
            </a:r>
          </a:p>
          <a:p>
            <a:pPr marL="684213" lvl="1" indent="-168275">
              <a:spcAft>
                <a:spcPts val="1200"/>
              </a:spcAft>
              <a:buClr>
                <a:srgbClr val="EBA900"/>
              </a:buClr>
            </a:pPr>
            <a:r>
              <a:rPr lang="en-US" sz="2300" dirty="0">
                <a:cs typeface="Arial"/>
              </a:rPr>
              <a:t>Explain to staff why withdrawing a mom while pregnant is not optimal</a:t>
            </a:r>
          </a:p>
          <a:p>
            <a:pPr marL="0" indent="0">
              <a:buClr>
                <a:srgbClr val="4BACC6"/>
              </a:buClr>
              <a:buFont typeface="Arial"/>
              <a:buNone/>
            </a:pPr>
            <a:endParaRPr lang="en-US" sz="2300" b="1" dirty="0">
              <a:solidFill>
                <a:srgbClr val="4BACC6"/>
              </a:solidFill>
              <a:cs typeface="Arial"/>
            </a:endParaRPr>
          </a:p>
          <a:p>
            <a:endParaRPr lang="en-US" sz="2300" dirty="0">
              <a:solidFill>
                <a:srgbClr val="7F7F7F"/>
              </a:solidFill>
              <a:cs typeface="Arial"/>
            </a:endParaRPr>
          </a:p>
        </p:txBody>
      </p:sp>
      <p:sp>
        <p:nvSpPr>
          <p:cNvPr id="4" name="Rectangle 3"/>
          <p:cNvSpPr/>
          <p:nvPr/>
        </p:nvSpPr>
        <p:spPr>
          <a:xfrm>
            <a:off x="107264" y="6596390"/>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0780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2345" y="326172"/>
            <a:ext cx="9144000" cy="7099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bg1"/>
                </a:solidFill>
                <a:latin typeface="Arial"/>
                <a:ea typeface="+mj-ea"/>
                <a:cs typeface="Arial"/>
              </a:defRPr>
            </a:lvl1pPr>
          </a:lstStyle>
          <a:p>
            <a:r>
              <a:rPr lang="en-US" sz="3600" dirty="0">
                <a:latin typeface="+mn-lt"/>
              </a:rPr>
              <a:t>Practice Approach Algorithm</a:t>
            </a:r>
          </a:p>
        </p:txBody>
      </p:sp>
      <p:sp>
        <p:nvSpPr>
          <p:cNvPr id="26" name="TextBox 5"/>
          <p:cNvSpPr txBox="1">
            <a:spLocks noChangeArrowheads="1"/>
          </p:cNvSpPr>
          <p:nvPr/>
        </p:nvSpPr>
        <p:spPr bwMode="auto">
          <a:xfrm>
            <a:off x="6211633" y="3172383"/>
            <a:ext cx="2679554" cy="830997"/>
          </a:xfrm>
          <a:prstGeom prst="rect">
            <a:avLst/>
          </a:prstGeom>
          <a:solidFill>
            <a:srgbClr val="008AAB"/>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en-US" sz="1600" b="1" dirty="0">
                <a:solidFill>
                  <a:schemeClr val="bg1"/>
                </a:solidFill>
                <a:latin typeface="+mn-lt"/>
              </a:rPr>
              <a:t>Refer patient out for all needed services </a:t>
            </a:r>
          </a:p>
          <a:p>
            <a:pPr algn="ctr" eaLnBrk="0" fontAlgn="base" hangingPunct="0">
              <a:spcBef>
                <a:spcPct val="0"/>
              </a:spcBef>
              <a:spcAft>
                <a:spcPct val="0"/>
              </a:spcAft>
            </a:pPr>
            <a:r>
              <a:rPr lang="en-US" altLang="en-US" sz="1600" b="1" dirty="0">
                <a:solidFill>
                  <a:schemeClr val="bg1"/>
                </a:solidFill>
                <a:latin typeface="+mn-lt"/>
              </a:rPr>
              <a:t>(patient discharged)</a:t>
            </a:r>
          </a:p>
        </p:txBody>
      </p:sp>
      <p:sp>
        <p:nvSpPr>
          <p:cNvPr id="27" name="TextBox 6"/>
          <p:cNvSpPr txBox="1">
            <a:spLocks noChangeArrowheads="1"/>
          </p:cNvSpPr>
          <p:nvPr/>
        </p:nvSpPr>
        <p:spPr bwMode="auto">
          <a:xfrm>
            <a:off x="3295380" y="3310749"/>
            <a:ext cx="2470662" cy="584775"/>
          </a:xfrm>
          <a:prstGeom prst="rect">
            <a:avLst/>
          </a:prstGeom>
          <a:solidFill>
            <a:srgbClr val="008AAB"/>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en-US" sz="1600" b="1" dirty="0">
                <a:solidFill>
                  <a:schemeClr val="bg1"/>
                </a:solidFill>
                <a:latin typeface="+mn-lt"/>
              </a:rPr>
              <a:t>Prenatal care only referred out co-managed for MAT</a:t>
            </a:r>
          </a:p>
        </p:txBody>
      </p:sp>
      <p:sp>
        <p:nvSpPr>
          <p:cNvPr id="28" name="TextBox 7"/>
          <p:cNvSpPr txBox="1">
            <a:spLocks noChangeArrowheads="1"/>
          </p:cNvSpPr>
          <p:nvPr/>
        </p:nvSpPr>
        <p:spPr bwMode="auto">
          <a:xfrm>
            <a:off x="113833" y="3154914"/>
            <a:ext cx="2735956" cy="830997"/>
          </a:xfrm>
          <a:prstGeom prst="rect">
            <a:avLst/>
          </a:prstGeom>
          <a:solidFill>
            <a:srgbClr val="008AAB"/>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en-US" sz="1600" b="1" dirty="0">
                <a:solidFill>
                  <a:schemeClr val="bg1"/>
                </a:solidFill>
                <a:latin typeface="+mn-lt"/>
              </a:rPr>
              <a:t>Full range of patient care offered at practice (prenatal care and MAT)</a:t>
            </a:r>
          </a:p>
        </p:txBody>
      </p:sp>
      <p:sp>
        <p:nvSpPr>
          <p:cNvPr id="29" name="Rectangle 28"/>
          <p:cNvSpPr/>
          <p:nvPr/>
        </p:nvSpPr>
        <p:spPr>
          <a:xfrm>
            <a:off x="1795925" y="1756236"/>
            <a:ext cx="5492199" cy="338554"/>
          </a:xfrm>
          <a:prstGeom prst="rect">
            <a:avLst/>
          </a:prstGeom>
          <a:solidFill>
            <a:srgbClr val="008AAB"/>
          </a:solidFill>
        </p:spPr>
        <p:txBody>
          <a:bodyPr wrap="square">
            <a:spAutoFit/>
          </a:bodyPr>
          <a:lstStyle/>
          <a:p>
            <a:pPr algn="ctr" eaLnBrk="0" fontAlgn="base" hangingPunct="0">
              <a:spcBef>
                <a:spcPct val="0"/>
              </a:spcBef>
              <a:spcAft>
                <a:spcPct val="0"/>
              </a:spcAft>
            </a:pPr>
            <a:r>
              <a:rPr lang="en-US" altLang="en-US" sz="1600" b="1" dirty="0">
                <a:solidFill>
                  <a:schemeClr val="bg1"/>
                </a:solidFill>
                <a:latin typeface="+mn-lt"/>
              </a:rPr>
              <a:t>Following a positive screen or disclosure of probable OUD</a:t>
            </a:r>
            <a:endParaRPr lang="en-US" sz="1600" b="1" dirty="0">
              <a:solidFill>
                <a:schemeClr val="bg1"/>
              </a:solidFill>
              <a:latin typeface="+mn-lt"/>
            </a:endParaRPr>
          </a:p>
        </p:txBody>
      </p:sp>
      <p:sp>
        <p:nvSpPr>
          <p:cNvPr id="30" name="Rectangle 29"/>
          <p:cNvSpPr/>
          <p:nvPr/>
        </p:nvSpPr>
        <p:spPr>
          <a:xfrm>
            <a:off x="784712" y="1161025"/>
            <a:ext cx="7699636" cy="369332"/>
          </a:xfrm>
          <a:prstGeom prst="rect">
            <a:avLst/>
          </a:prstGeom>
          <a:solidFill>
            <a:srgbClr val="EBA900"/>
          </a:solidFill>
        </p:spPr>
        <p:txBody>
          <a:bodyPr wrap="square">
            <a:spAutoFit/>
          </a:bodyPr>
          <a:lstStyle/>
          <a:p>
            <a:pPr algn="ctr" eaLnBrk="0" fontAlgn="base" hangingPunct="0">
              <a:spcBef>
                <a:spcPct val="0"/>
              </a:spcBef>
              <a:spcAft>
                <a:spcPct val="0"/>
              </a:spcAft>
            </a:pPr>
            <a:r>
              <a:rPr lang="en-US" altLang="en-US" b="1" dirty="0">
                <a:solidFill>
                  <a:schemeClr val="bg1"/>
                </a:solidFill>
                <a:latin typeface="+mn-lt"/>
              </a:rPr>
              <a:t>What is our philosophy of caring for and treating pregnant patients with OUD?</a:t>
            </a:r>
            <a:endParaRPr lang="en-US" b="1" dirty="0">
              <a:solidFill>
                <a:schemeClr val="bg1"/>
              </a:solidFill>
              <a:latin typeface="+mn-lt"/>
            </a:endParaRPr>
          </a:p>
        </p:txBody>
      </p:sp>
      <p:sp>
        <p:nvSpPr>
          <p:cNvPr id="31" name="TextBox 7"/>
          <p:cNvSpPr txBox="1">
            <a:spLocks noChangeArrowheads="1"/>
          </p:cNvSpPr>
          <p:nvPr/>
        </p:nvSpPr>
        <p:spPr bwMode="auto">
          <a:xfrm>
            <a:off x="113833" y="2332466"/>
            <a:ext cx="8833756" cy="584775"/>
          </a:xfrm>
          <a:prstGeom prst="rect">
            <a:avLst/>
          </a:prstGeom>
          <a:solidFill>
            <a:srgbClr val="008AAB"/>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en-US" sz="1600" b="1" dirty="0">
                <a:solidFill>
                  <a:schemeClr val="bg1"/>
                </a:solidFill>
                <a:latin typeface="+mn-lt"/>
              </a:rPr>
              <a:t>Patient readiness to engage in treatment (if not ready initially, provide relevant, non-judgmental educational materials and/or schedule another appointment in a short interval to develop trust)</a:t>
            </a:r>
          </a:p>
        </p:txBody>
      </p:sp>
      <p:sp>
        <p:nvSpPr>
          <p:cNvPr id="32" name="TextBox 6"/>
          <p:cNvSpPr txBox="1">
            <a:spLocks noChangeArrowheads="1"/>
          </p:cNvSpPr>
          <p:nvPr/>
        </p:nvSpPr>
        <p:spPr bwMode="auto">
          <a:xfrm>
            <a:off x="5230891" y="4455142"/>
            <a:ext cx="3750373" cy="1323439"/>
          </a:xfrm>
          <a:prstGeom prst="rect">
            <a:avLst/>
          </a:prstGeom>
          <a:solidFill>
            <a:srgbClr val="008AAB"/>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85750" indent="-285750" eaLnBrk="0" fontAlgn="base" hangingPunct="0">
              <a:spcBef>
                <a:spcPct val="0"/>
              </a:spcBef>
              <a:spcAft>
                <a:spcPct val="0"/>
              </a:spcAft>
              <a:buFont typeface="Arial" panose="020B0604020202020204" pitchFamily="34" charset="0"/>
              <a:buChar char="•"/>
            </a:pPr>
            <a:r>
              <a:rPr lang="en-US" altLang="en-US" sz="1600" b="1" dirty="0">
                <a:solidFill>
                  <a:schemeClr val="bg1"/>
                </a:solidFill>
                <a:latin typeface="+mn-lt"/>
              </a:rPr>
              <a:t>Referral to experienced MAT provider (office-based buprenorphine or opioid treatment program (OTP)) </a:t>
            </a:r>
          </a:p>
          <a:p>
            <a:pPr marL="285750" indent="-285750" eaLnBrk="0" fontAlgn="base" hangingPunct="0">
              <a:spcBef>
                <a:spcPct val="0"/>
              </a:spcBef>
              <a:spcAft>
                <a:spcPct val="0"/>
              </a:spcAft>
              <a:buFont typeface="Arial" panose="020B0604020202020204" pitchFamily="34" charset="0"/>
              <a:buChar char="•"/>
            </a:pPr>
            <a:r>
              <a:rPr lang="en-US" altLang="en-US" sz="1600" b="1" dirty="0">
                <a:solidFill>
                  <a:schemeClr val="bg1"/>
                </a:solidFill>
                <a:latin typeface="+mn-lt"/>
              </a:rPr>
              <a:t>Patient consents to coordinate treatment plans</a:t>
            </a:r>
          </a:p>
        </p:txBody>
      </p:sp>
      <p:cxnSp>
        <p:nvCxnSpPr>
          <p:cNvPr id="34" name="Straight Arrow Connector 33"/>
          <p:cNvCxnSpPr>
            <a:stCxn id="31" idx="2"/>
          </p:cNvCxnSpPr>
          <p:nvPr/>
        </p:nvCxnSpPr>
        <p:spPr>
          <a:xfrm flipH="1">
            <a:off x="2856219" y="2917241"/>
            <a:ext cx="1674492" cy="347510"/>
          </a:xfrm>
          <a:prstGeom prst="straightConnector1">
            <a:avLst/>
          </a:prstGeom>
          <a:ln w="57150">
            <a:solidFill>
              <a:srgbClr val="EBA9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530711" y="1481921"/>
            <a:ext cx="0" cy="307459"/>
          </a:xfrm>
          <a:prstGeom prst="straightConnector1">
            <a:avLst/>
          </a:prstGeom>
          <a:ln w="57150">
            <a:solidFill>
              <a:srgbClr val="EBA9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2"/>
          </p:cNvCxnSpPr>
          <p:nvPr/>
        </p:nvCxnSpPr>
        <p:spPr>
          <a:xfrm>
            <a:off x="4530711" y="2917241"/>
            <a:ext cx="1674492" cy="347510"/>
          </a:xfrm>
          <a:prstGeom prst="straightConnector1">
            <a:avLst/>
          </a:prstGeom>
          <a:ln w="57150">
            <a:solidFill>
              <a:srgbClr val="EBA9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6"/>
          <p:cNvSpPr txBox="1">
            <a:spLocks noChangeArrowheads="1"/>
          </p:cNvSpPr>
          <p:nvPr/>
        </p:nvSpPr>
        <p:spPr bwMode="auto">
          <a:xfrm>
            <a:off x="113833" y="6284803"/>
            <a:ext cx="8708434" cy="584775"/>
          </a:xfrm>
          <a:prstGeom prst="rect">
            <a:avLst/>
          </a:prstGeom>
          <a:solidFill>
            <a:srgbClr val="008AAB"/>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en-US" sz="1600" b="1" dirty="0">
                <a:solidFill>
                  <a:schemeClr val="bg1"/>
                </a:solidFill>
                <a:latin typeface="+mn-lt"/>
              </a:rPr>
              <a:t>Patient linked to mental health, chemical dependency  and social </a:t>
            </a:r>
          </a:p>
          <a:p>
            <a:pPr algn="ctr" eaLnBrk="0" fontAlgn="base" hangingPunct="0">
              <a:spcBef>
                <a:spcPct val="0"/>
              </a:spcBef>
              <a:spcAft>
                <a:spcPct val="0"/>
              </a:spcAft>
            </a:pPr>
            <a:r>
              <a:rPr lang="en-US" altLang="en-US" sz="1600" b="1" dirty="0">
                <a:solidFill>
                  <a:schemeClr val="bg1"/>
                </a:solidFill>
                <a:latin typeface="+mn-lt"/>
              </a:rPr>
              <a:t>(eg, housing , transportation, WIC etc.) services.</a:t>
            </a:r>
          </a:p>
        </p:txBody>
      </p:sp>
      <p:sp>
        <p:nvSpPr>
          <p:cNvPr id="38" name="TextBox 7"/>
          <p:cNvSpPr txBox="1">
            <a:spLocks noChangeArrowheads="1"/>
          </p:cNvSpPr>
          <p:nvPr/>
        </p:nvSpPr>
        <p:spPr bwMode="auto">
          <a:xfrm>
            <a:off x="1416638" y="4456079"/>
            <a:ext cx="2653352" cy="338554"/>
          </a:xfrm>
          <a:prstGeom prst="rect">
            <a:avLst/>
          </a:prstGeom>
          <a:solidFill>
            <a:schemeClr val="accent4">
              <a:lumMod val="20000"/>
              <a:lumOff val="80000"/>
            </a:schemeClr>
          </a:solidFill>
          <a:ln>
            <a:solidFill>
              <a:srgbClr val="1E92A2"/>
            </a:solid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en-US" sz="1600" b="1" dirty="0">
                <a:solidFill>
                  <a:prstClr val="black"/>
                </a:solidFill>
                <a:latin typeface="+mn-lt"/>
              </a:rPr>
              <a:t>Signs of acute withdrawal?</a:t>
            </a:r>
          </a:p>
        </p:txBody>
      </p:sp>
      <p:cxnSp>
        <p:nvCxnSpPr>
          <p:cNvPr id="39" name="Straight Arrow Connector 38"/>
          <p:cNvCxnSpPr>
            <a:stCxn id="38" idx="2"/>
          </p:cNvCxnSpPr>
          <p:nvPr/>
        </p:nvCxnSpPr>
        <p:spPr>
          <a:xfrm>
            <a:off x="2743314" y="4794633"/>
            <a:ext cx="10454" cy="364934"/>
          </a:xfrm>
          <a:prstGeom prst="straightConnector1">
            <a:avLst/>
          </a:prstGeom>
          <a:ln w="57150">
            <a:solidFill>
              <a:srgbClr val="EBA9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530711" y="2905548"/>
            <a:ext cx="0" cy="359203"/>
          </a:xfrm>
          <a:prstGeom prst="straightConnector1">
            <a:avLst/>
          </a:prstGeom>
          <a:ln w="57150">
            <a:solidFill>
              <a:srgbClr val="EBA9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7"/>
          <p:cNvSpPr txBox="1">
            <a:spLocks noChangeArrowheads="1"/>
          </p:cNvSpPr>
          <p:nvPr/>
        </p:nvSpPr>
        <p:spPr bwMode="auto">
          <a:xfrm>
            <a:off x="681596" y="5159569"/>
            <a:ext cx="4022772" cy="584775"/>
          </a:xfrm>
          <a:prstGeom prst="rect">
            <a:avLst/>
          </a:prstGeom>
          <a:solidFill>
            <a:srgbClr val="008AAB"/>
          </a:solidFill>
          <a:ln>
            <a:noFill/>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spcBef>
                <a:spcPct val="0"/>
              </a:spcBef>
              <a:spcAft>
                <a:spcPct val="0"/>
              </a:spcAft>
            </a:pPr>
            <a:r>
              <a:rPr lang="en-US" altLang="en-US" sz="1600" b="1" dirty="0">
                <a:solidFill>
                  <a:schemeClr val="bg1"/>
                </a:solidFill>
                <a:latin typeface="+mn-lt"/>
              </a:rPr>
              <a:t>Go to ER, consider in-patient stabilization or referral to experienced addiction provider</a:t>
            </a:r>
          </a:p>
        </p:txBody>
      </p:sp>
      <p:cxnSp>
        <p:nvCxnSpPr>
          <p:cNvPr id="42" name="Straight Arrow Connector 41"/>
          <p:cNvCxnSpPr/>
          <p:nvPr/>
        </p:nvCxnSpPr>
        <p:spPr>
          <a:xfrm flipH="1">
            <a:off x="2708395" y="5744343"/>
            <a:ext cx="1" cy="518015"/>
          </a:xfrm>
          <a:prstGeom prst="straightConnector1">
            <a:avLst/>
          </a:prstGeom>
          <a:ln w="57150">
            <a:solidFill>
              <a:srgbClr val="EBA9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462546" y="3964273"/>
            <a:ext cx="786701" cy="400217"/>
          </a:xfrm>
          <a:prstGeom prst="straightConnector1">
            <a:avLst/>
          </a:prstGeom>
          <a:ln w="57150">
            <a:solidFill>
              <a:srgbClr val="EBA9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7" idx="2"/>
          </p:cNvCxnSpPr>
          <p:nvPr/>
        </p:nvCxnSpPr>
        <p:spPr>
          <a:xfrm flipH="1">
            <a:off x="3262831" y="3895524"/>
            <a:ext cx="1267880" cy="454633"/>
          </a:xfrm>
          <a:prstGeom prst="straightConnector1">
            <a:avLst/>
          </a:prstGeom>
          <a:ln w="57150">
            <a:solidFill>
              <a:srgbClr val="EBA9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544716" y="4021155"/>
            <a:ext cx="6694" cy="468228"/>
          </a:xfrm>
          <a:prstGeom prst="straightConnector1">
            <a:avLst/>
          </a:prstGeom>
          <a:ln w="57150">
            <a:solidFill>
              <a:srgbClr val="EBA9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7099383" y="5767131"/>
            <a:ext cx="6694" cy="468228"/>
          </a:xfrm>
          <a:prstGeom prst="straightConnector1">
            <a:avLst/>
          </a:prstGeom>
          <a:ln w="57150">
            <a:solidFill>
              <a:srgbClr val="EBA9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530711" y="2094792"/>
            <a:ext cx="0" cy="242261"/>
          </a:xfrm>
          <a:prstGeom prst="straightConnector1">
            <a:avLst/>
          </a:prstGeom>
          <a:ln w="57150">
            <a:solidFill>
              <a:srgbClr val="EBA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726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Opportunities for Education</a:t>
            </a:r>
            <a:endParaRPr lang="en-US" sz="3600" dirty="0">
              <a:latin typeface="+mn-lt"/>
            </a:endParaRPr>
          </a:p>
        </p:txBody>
      </p:sp>
      <p:sp>
        <p:nvSpPr>
          <p:cNvPr id="3" name="Text Placeholder 2"/>
          <p:cNvSpPr txBox="1">
            <a:spLocks/>
          </p:cNvSpPr>
          <p:nvPr/>
        </p:nvSpPr>
        <p:spPr>
          <a:xfrm>
            <a:off x="281368" y="1512358"/>
            <a:ext cx="4277158" cy="639763"/>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smtClean="0"/>
              <a:t>Understanding of COWS Scores</a:t>
            </a:r>
            <a:endParaRPr lang="en-US" sz="2400" b="1" dirty="0"/>
          </a:p>
        </p:txBody>
      </p:sp>
      <p:pic>
        <p:nvPicPr>
          <p:cNvPr id="4" name="Content Placeholder 6" descr="cows_induction_flow_sheet.pdf"/>
          <p:cNvPicPr>
            <a:picLocks noChangeAspect="1"/>
          </p:cNvPicPr>
          <p:nvPr/>
        </p:nvPicPr>
        <p:blipFill>
          <a:blip r:embed="rId2">
            <a:extLst>
              <a:ext uri="{28A0092B-C50C-407E-A947-70E740481C1C}">
                <a14:useLocalDpi xmlns:a14="http://schemas.microsoft.com/office/drawing/2010/main" val="0"/>
              </a:ext>
            </a:extLst>
          </a:blip>
          <a:srcRect t="11967" b="11967"/>
          <a:stretch>
            <a:fillRect/>
          </a:stretch>
        </p:blipFill>
        <p:spPr>
          <a:xfrm>
            <a:off x="457202" y="2286001"/>
            <a:ext cx="3925491" cy="3840163"/>
          </a:xfrm>
          <a:prstGeom prst="rect">
            <a:avLst/>
          </a:prstGeom>
        </p:spPr>
      </p:pic>
      <p:sp>
        <p:nvSpPr>
          <p:cNvPr id="5" name="Text Placeholder 4"/>
          <p:cNvSpPr txBox="1">
            <a:spLocks/>
          </p:cNvSpPr>
          <p:nvPr/>
        </p:nvSpPr>
        <p:spPr>
          <a:xfrm>
            <a:off x="4645029" y="1489604"/>
            <a:ext cx="4278838" cy="639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smtClean="0"/>
              <a:t>Management of Withdrawal</a:t>
            </a:r>
            <a:endParaRPr lang="en-US" sz="2400" b="1" dirty="0"/>
          </a:p>
        </p:txBody>
      </p:sp>
      <p:sp>
        <p:nvSpPr>
          <p:cNvPr id="6" name="Content Placeholder 5"/>
          <p:cNvSpPr txBox="1">
            <a:spLocks/>
          </p:cNvSpPr>
          <p:nvPr/>
        </p:nvSpPr>
        <p:spPr>
          <a:xfrm>
            <a:off x="4645029" y="2174875"/>
            <a:ext cx="4041775" cy="395128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t>Atarax (Hydroxyzine) H1 histamine antagonist 50-100mg Q 6 prn</a:t>
            </a:r>
          </a:p>
          <a:p>
            <a:endParaRPr lang="en-US" sz="2200" dirty="0" smtClean="0"/>
          </a:p>
          <a:p>
            <a:r>
              <a:rPr lang="en-US" sz="2200" dirty="0" smtClean="0"/>
              <a:t>Clonidine alpha 2 agonist decrease sympathetic outflow 0.1-0.3mg Q 1 hr until sx resolve-max 1.2mg/day</a:t>
            </a:r>
          </a:p>
          <a:p>
            <a:endParaRPr lang="en-US" sz="2200" dirty="0" smtClean="0"/>
          </a:p>
          <a:p>
            <a:r>
              <a:rPr lang="en-US" sz="2200" dirty="0" smtClean="0"/>
              <a:t>Benzodiazepines decrease catecholamines and agitation Diazepam 5 mg QID prn </a:t>
            </a:r>
            <a:endParaRPr lang="en-US" sz="2200" dirty="0"/>
          </a:p>
        </p:txBody>
      </p:sp>
    </p:spTree>
    <p:extLst>
      <p:ext uri="{BB962C8B-B14F-4D97-AF65-F5344CB8AC3E}">
        <p14:creationId xmlns:p14="http://schemas.microsoft.com/office/powerpoint/2010/main" val="2751803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tLang="en-US" sz="3600" dirty="0">
                <a:latin typeface="+mj-lt"/>
              </a:rPr>
              <a:t>Practice Education: Patient Encounters</a:t>
            </a:r>
            <a:endParaRPr lang="en-US" sz="3600" dirty="0">
              <a:latin typeface="+mj-lt"/>
            </a:endParaRPr>
          </a:p>
        </p:txBody>
      </p:sp>
      <p:sp>
        <p:nvSpPr>
          <p:cNvPr id="3" name="Rectangle 4"/>
          <p:cNvSpPr>
            <a:spLocks noChangeArrowheads="1"/>
          </p:cNvSpPr>
          <p:nvPr/>
        </p:nvSpPr>
        <p:spPr bwMode="auto">
          <a:xfrm>
            <a:off x="254530" y="1265737"/>
            <a:ext cx="8584669" cy="296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34290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42875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lvl="1" eaLnBrk="1" hangingPunct="1">
              <a:lnSpc>
                <a:spcPct val="107000"/>
              </a:lnSpc>
              <a:spcBef>
                <a:spcPct val="0"/>
              </a:spcBef>
              <a:spcAft>
                <a:spcPts val="800"/>
              </a:spcAft>
              <a:buClr>
                <a:srgbClr val="EBA900"/>
              </a:buClr>
            </a:pPr>
            <a:r>
              <a:rPr lang="en-US" altLang="en-US" sz="2400" dirty="0">
                <a:latin typeface="+mn-lt"/>
                <a:ea typeface="Calibri" panose="020F0502020204030204" pitchFamily="34" charset="0"/>
                <a:cs typeface="Times New Roman" panose="02020603050405020304" pitchFamily="18" charset="0"/>
              </a:rPr>
              <a:t>Ensure office staff are knowledgeable about patient education, MAT, available opioid treatment programs and the potential impact on the fetus </a:t>
            </a:r>
            <a:r>
              <a:rPr lang="en-US" altLang="en-US" sz="2000" dirty="0">
                <a:latin typeface="+mn-lt"/>
                <a:ea typeface="Calibri" panose="020F0502020204030204" pitchFamily="34" charset="0"/>
                <a:cs typeface="Times New Roman" panose="02020603050405020304" pitchFamily="18" charset="0"/>
              </a:rPr>
              <a:t>(</a:t>
            </a:r>
            <a:r>
              <a:rPr lang="en-US" altLang="en-US" sz="2000" i="1" dirty="0">
                <a:latin typeface="+mn-lt"/>
                <a:ea typeface="Calibri" panose="020F0502020204030204" pitchFamily="34" charset="0"/>
                <a:cs typeface="Times New Roman" panose="02020603050405020304" pitchFamily="18" charset="0"/>
              </a:rPr>
              <a:t>see appendix, </a:t>
            </a:r>
            <a:r>
              <a:rPr lang="en-US" altLang="en-US" sz="2000" i="1" dirty="0">
                <a:latin typeface="+mn-lt"/>
                <a:ea typeface="Calibri" panose="020F0502020204030204" pitchFamily="34" charset="0"/>
                <a:cs typeface="Times New Roman" panose="02020603050405020304" pitchFamily="18" charset="0"/>
                <a:hlinkClick r:id="rId3" action="ppaction://hlinksldjump"/>
              </a:rPr>
              <a:t>slide 72 </a:t>
            </a:r>
            <a:r>
              <a:rPr lang="en-US" altLang="en-US" sz="2000" i="1" dirty="0">
                <a:latin typeface="+mn-lt"/>
                <a:ea typeface="Calibri" panose="020F0502020204030204" pitchFamily="34" charset="0"/>
                <a:cs typeface="Times New Roman" panose="02020603050405020304" pitchFamily="18" charset="0"/>
              </a:rPr>
              <a:t>for resources)</a:t>
            </a:r>
            <a:endParaRPr lang="en-US" altLang="en-US" sz="2000" dirty="0">
              <a:latin typeface="+mn-lt"/>
              <a:ea typeface="Calibri" panose="020F0502020204030204" pitchFamily="34" charset="0"/>
              <a:cs typeface="Times New Roman" panose="02020603050405020304" pitchFamily="18" charset="0"/>
            </a:endParaRPr>
          </a:p>
          <a:p>
            <a:pPr lvl="2" eaLnBrk="1" hangingPunct="1">
              <a:lnSpc>
                <a:spcPct val="107000"/>
              </a:lnSpc>
              <a:spcBef>
                <a:spcPct val="0"/>
              </a:spcBef>
              <a:spcAft>
                <a:spcPts val="800"/>
              </a:spcAft>
              <a:buClr>
                <a:srgbClr val="EBA900"/>
              </a:buClr>
            </a:pPr>
            <a:r>
              <a:rPr lang="en-US" altLang="en-US" sz="2400" dirty="0">
                <a:latin typeface="+mn-lt"/>
                <a:ea typeface="Calibri" panose="020F0502020204030204" pitchFamily="34" charset="0"/>
                <a:cs typeface="Times New Roman" panose="02020603050405020304" pitchFamily="18" charset="0"/>
              </a:rPr>
              <a:t>This may include coordinating a meet and greet with a pediatrician and ensuring an appointment is scheduled prior to delivery, connecting the patient to community-based services (eg, mental health services).</a:t>
            </a:r>
          </a:p>
        </p:txBody>
      </p:sp>
      <p:sp>
        <p:nvSpPr>
          <p:cNvPr id="4" name="Rectangle 3"/>
          <p:cNvSpPr>
            <a:spLocks noChangeArrowheads="1"/>
          </p:cNvSpPr>
          <p:nvPr/>
        </p:nvSpPr>
        <p:spPr bwMode="auto">
          <a:xfrm>
            <a:off x="254530" y="4528513"/>
            <a:ext cx="7872412"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buClr>
                <a:srgbClr val="EBA900"/>
              </a:buClr>
            </a:pPr>
            <a:r>
              <a:rPr lang="en-US" altLang="en-US" sz="2400" dirty="0">
                <a:solidFill>
                  <a:srgbClr val="000000"/>
                </a:solidFill>
                <a:latin typeface="+mn-lt"/>
                <a:ea typeface="Calibri" panose="020F0502020204030204" pitchFamily="34" charset="0"/>
                <a:cs typeface="Times New Roman" panose="02020603050405020304" pitchFamily="18" charset="0"/>
              </a:rPr>
              <a:t>Discuss the importance of trauma-informed care and an environment of open communication </a:t>
            </a:r>
            <a:r>
              <a:rPr lang="en-US" altLang="en-US" sz="2000" i="1" dirty="0">
                <a:solidFill>
                  <a:srgbClr val="000000"/>
                </a:solidFill>
                <a:latin typeface="+mn-lt"/>
                <a:ea typeface="Calibri" panose="020F0502020204030204" pitchFamily="34" charset="0"/>
                <a:cs typeface="Times New Roman" panose="02020603050405020304" pitchFamily="18" charset="0"/>
              </a:rPr>
              <a:t>(see appendix, </a:t>
            </a:r>
            <a:r>
              <a:rPr lang="en-US" altLang="en-US" sz="2000" i="1" dirty="0">
                <a:solidFill>
                  <a:srgbClr val="000000"/>
                </a:solidFill>
                <a:latin typeface="+mn-lt"/>
                <a:ea typeface="Calibri" panose="020F0502020204030204" pitchFamily="34" charset="0"/>
                <a:cs typeface="Times New Roman" panose="02020603050405020304" pitchFamily="18" charset="0"/>
                <a:hlinkClick r:id="rId4" action="ppaction://hlinksldjump"/>
              </a:rPr>
              <a:t>slide 78 </a:t>
            </a:r>
            <a:r>
              <a:rPr lang="en-US" altLang="en-US" sz="2000" i="1" dirty="0">
                <a:solidFill>
                  <a:srgbClr val="000000"/>
                </a:solidFill>
                <a:latin typeface="+mn-lt"/>
                <a:ea typeface="Calibri" panose="020F0502020204030204" pitchFamily="34" charset="0"/>
                <a:cs typeface="Times New Roman" panose="02020603050405020304" pitchFamily="18" charset="0"/>
              </a:rPr>
              <a:t>for trauma-informed care resource) </a:t>
            </a: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4824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Trauma-Informed Care</a:t>
            </a:r>
          </a:p>
        </p:txBody>
      </p:sp>
      <p:sp>
        <p:nvSpPr>
          <p:cNvPr id="5" name="Rectangle 4"/>
          <p:cNvSpPr/>
          <p:nvPr/>
        </p:nvSpPr>
        <p:spPr>
          <a:xfrm>
            <a:off x="283436" y="1161752"/>
            <a:ext cx="8791656" cy="1116972"/>
          </a:xfrm>
          <a:prstGeom prst="rect">
            <a:avLst/>
          </a:prstGeom>
        </p:spPr>
        <p:txBody>
          <a:bodyPr wrap="square">
            <a:spAutoFit/>
          </a:bodyPr>
          <a:lstStyle/>
          <a:p>
            <a:pPr>
              <a:lnSpc>
                <a:spcPct val="107000"/>
              </a:lnSpc>
              <a:spcAft>
                <a:spcPts val="800"/>
              </a:spcAft>
              <a:defRPr/>
            </a:pPr>
            <a:r>
              <a:rPr lang="en-US" altLang="en-US" sz="2000" b="1" dirty="0">
                <a:ea typeface="Calibri" panose="020F0502020204030204" pitchFamily="34" charset="0"/>
                <a:cs typeface="Times New Roman" panose="02020603050405020304" pitchFamily="18" charset="0"/>
              </a:rPr>
              <a:t>Provide training regarding trauma-informed care to your staff. </a:t>
            </a:r>
          </a:p>
          <a:p>
            <a:pPr>
              <a:lnSpc>
                <a:spcPct val="107000"/>
              </a:lnSpc>
              <a:spcAft>
                <a:spcPts val="800"/>
              </a:spcAft>
              <a:defRPr/>
            </a:pPr>
            <a:r>
              <a:rPr lang="en-US" altLang="en-US" i="1" dirty="0">
                <a:ea typeface="Calibri" panose="020F0502020204030204" pitchFamily="34" charset="0"/>
                <a:cs typeface="Times New Roman" panose="02020603050405020304" pitchFamily="18" charset="0"/>
              </a:rPr>
              <a:t>*It is important that the staff who use motivational interviewing, recognize trauma-informed care as an element in the tapestry of a woman’s life. </a:t>
            </a:r>
          </a:p>
        </p:txBody>
      </p:sp>
      <p:sp>
        <p:nvSpPr>
          <p:cNvPr id="6" name="Rectangle 4"/>
          <p:cNvSpPr>
            <a:spLocks noChangeArrowheads="1"/>
          </p:cNvSpPr>
          <p:nvPr/>
        </p:nvSpPr>
        <p:spPr bwMode="auto">
          <a:xfrm>
            <a:off x="352345" y="2278728"/>
            <a:ext cx="8469922" cy="4001095"/>
          </a:xfrm>
          <a:prstGeom prst="rect">
            <a:avLst/>
          </a:prstGeom>
          <a:solidFill>
            <a:schemeClr val="bg1"/>
          </a:solidFill>
          <a:ln w="38100">
            <a:noFill/>
            <a:miter lim="800000"/>
            <a:headEnd/>
            <a:tailEnd/>
          </a:ln>
        </p:spPr>
        <p:txBody>
          <a:bodyPr wrap="square">
            <a:spAutoFit/>
          </a:bodyPr>
          <a:lstStyle>
            <a:lvl1pPr marL="285750" indent="-28575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7000"/>
              </a:lnSpc>
              <a:spcBef>
                <a:spcPct val="0"/>
              </a:spcBef>
              <a:spcAft>
                <a:spcPts val="800"/>
              </a:spcAft>
              <a:buClr>
                <a:srgbClr val="EBA900"/>
              </a:buClr>
            </a:pPr>
            <a:r>
              <a:rPr lang="en-US" altLang="en-US" sz="2000" dirty="0">
                <a:latin typeface="+mn-lt"/>
                <a:ea typeface="Calibri" panose="020F0502020204030204" pitchFamily="34" charset="0"/>
                <a:cs typeface="Times New Roman" panose="02020603050405020304" pitchFamily="18" charset="0"/>
              </a:rPr>
              <a:t>Understand the neurobiology of trauma</a:t>
            </a:r>
          </a:p>
          <a:p>
            <a:pPr eaLnBrk="1" hangingPunct="1">
              <a:lnSpc>
                <a:spcPct val="107000"/>
              </a:lnSpc>
              <a:spcBef>
                <a:spcPct val="0"/>
              </a:spcBef>
              <a:spcAft>
                <a:spcPts val="800"/>
              </a:spcAft>
              <a:buClr>
                <a:srgbClr val="EBA900"/>
              </a:buClr>
            </a:pPr>
            <a:r>
              <a:rPr lang="en-US" altLang="en-US" sz="2000" dirty="0">
                <a:latin typeface="+mn-lt"/>
                <a:ea typeface="Calibri" panose="020F0502020204030204" pitchFamily="34" charset="0"/>
                <a:cs typeface="Times New Roman" panose="02020603050405020304" pitchFamily="18" charset="0"/>
              </a:rPr>
              <a:t>Recognize the signs and symptoms of trauma in patients and families</a:t>
            </a:r>
          </a:p>
          <a:p>
            <a:pPr eaLnBrk="1" hangingPunct="1">
              <a:lnSpc>
                <a:spcPct val="107000"/>
              </a:lnSpc>
              <a:spcBef>
                <a:spcPct val="0"/>
              </a:spcBef>
              <a:spcAft>
                <a:spcPts val="800"/>
              </a:spcAft>
              <a:buClr>
                <a:srgbClr val="EBA900"/>
              </a:buClr>
            </a:pPr>
            <a:r>
              <a:rPr lang="en-US" altLang="en-US" sz="2000" dirty="0">
                <a:latin typeface="+mn-lt"/>
                <a:ea typeface="Calibri" panose="020F0502020204030204" pitchFamily="34" charset="0"/>
                <a:cs typeface="Times New Roman" panose="02020603050405020304" pitchFamily="18" charset="0"/>
              </a:rPr>
              <a:t>Screen for physical and sexual violence (eg, use ACES screening 10 question as a guide (</a:t>
            </a:r>
            <a:r>
              <a:rPr lang="en-US" altLang="en-US" sz="2000" i="1" dirty="0">
                <a:latin typeface="+mn-lt"/>
                <a:ea typeface="Calibri" panose="020F0502020204030204" pitchFamily="34" charset="0"/>
                <a:cs typeface="Times New Roman" panose="02020603050405020304" pitchFamily="18" charset="0"/>
              </a:rPr>
              <a:t>see appendix, </a:t>
            </a:r>
            <a:r>
              <a:rPr lang="en-US" altLang="en-US" sz="2000" i="1" dirty="0">
                <a:latin typeface="+mn-lt"/>
                <a:ea typeface="Calibri" panose="020F0502020204030204" pitchFamily="34" charset="0"/>
                <a:cs typeface="Times New Roman" panose="02020603050405020304" pitchFamily="18" charset="0"/>
                <a:hlinkClick r:id="rId3" action="ppaction://hlinksldjump"/>
              </a:rPr>
              <a:t>slide 78 </a:t>
            </a:r>
            <a:r>
              <a:rPr lang="en-US" altLang="en-US" sz="2000" i="1" dirty="0">
                <a:latin typeface="+mn-lt"/>
                <a:ea typeface="Calibri" panose="020F0502020204030204" pitchFamily="34" charset="0"/>
                <a:cs typeface="Times New Roman" panose="02020603050405020304" pitchFamily="18" charset="0"/>
              </a:rPr>
              <a:t>for example)</a:t>
            </a:r>
            <a:endParaRPr lang="en-US" altLang="en-US" sz="2000" dirty="0">
              <a:latin typeface="+mn-lt"/>
              <a:ea typeface="Calibri" panose="020F0502020204030204" pitchFamily="34" charset="0"/>
              <a:cs typeface="Times New Roman" panose="02020603050405020304" pitchFamily="18" charset="0"/>
            </a:endParaRPr>
          </a:p>
          <a:p>
            <a:pPr eaLnBrk="1" hangingPunct="1">
              <a:lnSpc>
                <a:spcPct val="107000"/>
              </a:lnSpc>
              <a:spcBef>
                <a:spcPct val="0"/>
              </a:spcBef>
              <a:spcAft>
                <a:spcPts val="800"/>
              </a:spcAft>
              <a:buClr>
                <a:srgbClr val="EBA900"/>
              </a:buClr>
            </a:pPr>
            <a:r>
              <a:rPr lang="en-US" altLang="en-US" sz="2000" dirty="0">
                <a:latin typeface="+mn-lt"/>
                <a:ea typeface="Calibri" panose="020F0502020204030204" pitchFamily="34" charset="0"/>
                <a:cs typeface="Times New Roman" panose="02020603050405020304" pitchFamily="18" charset="0"/>
              </a:rPr>
              <a:t>Coordinate care with behavioral health/psychiatric care teams</a:t>
            </a:r>
          </a:p>
          <a:p>
            <a:pPr eaLnBrk="1" hangingPunct="1">
              <a:lnSpc>
                <a:spcPct val="107000"/>
              </a:lnSpc>
              <a:spcBef>
                <a:spcPct val="0"/>
              </a:spcBef>
              <a:spcAft>
                <a:spcPts val="800"/>
              </a:spcAft>
              <a:buClr>
                <a:srgbClr val="EBA900"/>
              </a:buClr>
            </a:pPr>
            <a:r>
              <a:rPr lang="en-US" altLang="en-US" sz="2000" dirty="0">
                <a:latin typeface="+mn-lt"/>
                <a:ea typeface="Calibri" panose="020F0502020204030204" pitchFamily="34" charset="0"/>
                <a:cs typeface="Times New Roman" panose="02020603050405020304" pitchFamily="18" charset="0"/>
              </a:rPr>
              <a:t>Prevent re-traumatization</a:t>
            </a:r>
          </a:p>
          <a:p>
            <a:pPr eaLnBrk="1" hangingPunct="1">
              <a:lnSpc>
                <a:spcPct val="107000"/>
              </a:lnSpc>
              <a:spcBef>
                <a:spcPct val="0"/>
              </a:spcBef>
              <a:spcAft>
                <a:spcPts val="800"/>
              </a:spcAft>
              <a:buClr>
                <a:srgbClr val="EBA900"/>
              </a:buClr>
            </a:pPr>
            <a:r>
              <a:rPr lang="en-US" altLang="en-US" sz="2000" dirty="0">
                <a:latin typeface="+mn-lt"/>
                <a:ea typeface="Calibri" panose="020F0502020204030204" pitchFamily="34" charset="0"/>
                <a:cs typeface="Times New Roman" panose="02020603050405020304" pitchFamily="18" charset="0"/>
              </a:rPr>
              <a:t>Seek someone in the community to educate your staff on trauma- informed care, read articles and books, and recognize cues to help where staff need to go with questions.</a:t>
            </a:r>
          </a:p>
          <a:p>
            <a:pPr lvl="1" eaLnBrk="1" hangingPunct="1">
              <a:lnSpc>
                <a:spcPct val="107000"/>
              </a:lnSpc>
              <a:spcBef>
                <a:spcPct val="0"/>
              </a:spcBef>
              <a:spcAft>
                <a:spcPts val="800"/>
              </a:spcAft>
              <a:buClr>
                <a:srgbClr val="EBA900"/>
              </a:buClr>
              <a:buFont typeface="Arial" panose="020B0604020202020204" pitchFamily="34" charset="0"/>
              <a:buNone/>
            </a:pPr>
            <a:r>
              <a:rPr lang="en-US" altLang="en-US" sz="1600" dirty="0">
                <a:latin typeface="+mn-lt"/>
                <a:ea typeface="Calibri" panose="020F0502020204030204" pitchFamily="34" charset="0"/>
                <a:cs typeface="Times New Roman" panose="02020603050405020304" pitchFamily="18" charset="0"/>
              </a:rPr>
              <a:t>- </a:t>
            </a:r>
            <a:r>
              <a:rPr lang="en-US" altLang="en-US" sz="2000" dirty="0">
                <a:latin typeface="+mn-lt"/>
                <a:ea typeface="Calibri" panose="020F0502020204030204" pitchFamily="34" charset="0"/>
                <a:cs typeface="Times New Roman" panose="02020603050405020304" pitchFamily="18" charset="0"/>
              </a:rPr>
              <a:t>Attend trainings provided by crisis centers/universities </a:t>
            </a:r>
            <a:endParaRPr lang="en-US" altLang="en-US" dirty="0">
              <a:latin typeface="+mn-lt"/>
              <a:ea typeface="Calibri" panose="020F0502020204030204" pitchFamily="34" charset="0"/>
              <a:cs typeface="Times New Roman" panose="02020603050405020304" pitchFamily="18" charset="0"/>
            </a:endParaRPr>
          </a:p>
        </p:txBody>
      </p:sp>
      <p:sp>
        <p:nvSpPr>
          <p:cNvPr id="7" name="Rectangle 6"/>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3813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6" y="326172"/>
            <a:ext cx="8537655" cy="709947"/>
          </a:xfrm>
          <a:ln>
            <a:noFill/>
          </a:ln>
        </p:spPr>
        <p:txBody>
          <a:bodyPr>
            <a:normAutofit/>
          </a:bodyPr>
          <a:lstStyle/>
          <a:p>
            <a:r>
              <a:rPr lang="en-US" sz="3600" dirty="0">
                <a:latin typeface="+mn-lt"/>
              </a:rPr>
              <a:t>Becoming a MAT Provider</a:t>
            </a:r>
          </a:p>
        </p:txBody>
      </p:sp>
      <p:sp>
        <p:nvSpPr>
          <p:cNvPr id="4" name="Rectangle 3"/>
          <p:cNvSpPr/>
          <p:nvPr/>
        </p:nvSpPr>
        <p:spPr>
          <a:xfrm>
            <a:off x="344117" y="2268979"/>
            <a:ext cx="8404228" cy="969496"/>
          </a:xfrm>
          <a:prstGeom prst="rect">
            <a:avLst/>
          </a:prstGeom>
        </p:spPr>
        <p:txBody>
          <a:bodyPr wrap="square">
            <a:spAutoFit/>
          </a:bodyPr>
          <a:lstStyle/>
          <a:p>
            <a:pPr marL="342900" indent="-342900">
              <a:buClr>
                <a:srgbClr val="EBA900"/>
              </a:buClr>
              <a:buFont typeface="Arial" panose="020B0604020202020204" pitchFamily="34" charset="0"/>
              <a:buChar char="•"/>
            </a:pPr>
            <a:r>
              <a:rPr lang="en-US" sz="1900" b="1" dirty="0"/>
              <a:t>Physicians: </a:t>
            </a:r>
            <a:r>
              <a:rPr lang="en-US" sz="1900" dirty="0"/>
              <a:t>The DATA 2000 specifies training is necessary for physicians to obtain a waiver to engage in office-based treatment of opioid use disorders using drugs approved by the FDA on Schedules III, IV, and V. </a:t>
            </a:r>
          </a:p>
        </p:txBody>
      </p:sp>
      <p:sp>
        <p:nvSpPr>
          <p:cNvPr id="5" name="Rectangle 4"/>
          <p:cNvSpPr/>
          <p:nvPr/>
        </p:nvSpPr>
        <p:spPr>
          <a:xfrm>
            <a:off x="344117" y="3238475"/>
            <a:ext cx="8670293" cy="1846659"/>
          </a:xfrm>
          <a:prstGeom prst="rect">
            <a:avLst/>
          </a:prstGeom>
        </p:spPr>
        <p:txBody>
          <a:bodyPr wrap="square">
            <a:spAutoFit/>
          </a:bodyPr>
          <a:lstStyle/>
          <a:p>
            <a:pPr marL="285750" indent="-285750">
              <a:buClr>
                <a:srgbClr val="EBA900"/>
              </a:buClr>
              <a:buFont typeface="Arial" panose="020B0604020202020204" pitchFamily="34" charset="0"/>
              <a:buChar char="•"/>
            </a:pPr>
            <a:r>
              <a:rPr lang="en-US" sz="1900" b="1" dirty="0"/>
              <a:t>Nurse Practitioners and Physician Assistants: </a:t>
            </a:r>
            <a:r>
              <a:rPr lang="en-US" sz="1900" dirty="0"/>
              <a:t>In July 2016, President Obama signed the Comprehensive Addiction and Recovery Act (CARA) into law. CARA authorizes </a:t>
            </a:r>
            <a:r>
              <a:rPr lang="en-US" sz="1900" b="1" dirty="0"/>
              <a:t>qualified </a:t>
            </a:r>
            <a:r>
              <a:rPr lang="en-US" sz="1900" dirty="0"/>
              <a:t>NPs and PAs to become waivered to prescribe buprenorphine in office-based settings for patients with Opioid Use Disorder (OUD) for a five-year period expiring in October 2021. ASAM, AANP, and AAPA are authorized by statute to provide this training. </a:t>
            </a:r>
          </a:p>
        </p:txBody>
      </p:sp>
      <p:sp>
        <p:nvSpPr>
          <p:cNvPr id="6" name="Rectangle 5"/>
          <p:cNvSpPr/>
          <p:nvPr/>
        </p:nvSpPr>
        <p:spPr>
          <a:xfrm>
            <a:off x="344117" y="1554830"/>
            <a:ext cx="8404228" cy="677108"/>
          </a:xfrm>
          <a:prstGeom prst="rect">
            <a:avLst/>
          </a:prstGeom>
        </p:spPr>
        <p:txBody>
          <a:bodyPr wrap="square">
            <a:spAutoFit/>
          </a:bodyPr>
          <a:lstStyle/>
          <a:p>
            <a:pPr marL="285750" indent="-285750">
              <a:buClr>
                <a:srgbClr val="EBA900"/>
              </a:buClr>
              <a:buFont typeface="Arial" panose="020B0604020202020204" pitchFamily="34" charset="0"/>
              <a:buChar char="•"/>
            </a:pPr>
            <a:r>
              <a:rPr lang="en-US" sz="1900" dirty="0"/>
              <a:t>To prescribe or dispense buprenorphine, physicians must </a:t>
            </a:r>
            <a:r>
              <a:rPr lang="en-US" sz="1900" b="1" dirty="0">
                <a:hlinkClick r:id="rId3"/>
              </a:rPr>
              <a:t>qualify</a:t>
            </a:r>
            <a:r>
              <a:rPr lang="en-US" sz="1900" dirty="0"/>
              <a:t> and apply for a waiver under the </a:t>
            </a:r>
            <a:r>
              <a:rPr lang="en-US" sz="1900" b="1" dirty="0">
                <a:hlinkClick r:id="rId4"/>
              </a:rPr>
              <a:t>Drug Addiction Treatment Act of 2000 (DATA 2000)</a:t>
            </a:r>
            <a:r>
              <a:rPr lang="en-US" sz="1900" dirty="0"/>
              <a:t>.</a:t>
            </a:r>
          </a:p>
        </p:txBody>
      </p:sp>
      <p:sp>
        <p:nvSpPr>
          <p:cNvPr id="7" name="Rectangle 6"/>
          <p:cNvSpPr/>
          <p:nvPr/>
        </p:nvSpPr>
        <p:spPr>
          <a:xfrm>
            <a:off x="102804" y="5231702"/>
            <a:ext cx="6704397" cy="1138773"/>
          </a:xfrm>
          <a:prstGeom prst="rect">
            <a:avLst/>
          </a:prstGeom>
        </p:spPr>
        <p:txBody>
          <a:bodyPr wrap="square">
            <a:spAutoFit/>
          </a:bodyPr>
          <a:lstStyle/>
          <a:p>
            <a:r>
              <a:rPr lang="en-US" sz="1700" b="1" i="1" dirty="0"/>
              <a:t>* For alternatives to becoming a licensed treatment provider</a:t>
            </a:r>
            <a:r>
              <a:rPr lang="en-US" sz="1700" i="1" dirty="0"/>
              <a:t>, go to </a:t>
            </a:r>
            <a:r>
              <a:rPr lang="en-US" sz="1700" i="1" dirty="0">
                <a:hlinkClick r:id="rId5"/>
              </a:rPr>
              <a:t>www.buprenorphine.samhsa.gov</a:t>
            </a:r>
            <a:r>
              <a:rPr lang="en-US" sz="1700" i="1" dirty="0"/>
              <a:t>. Click on "Data Physician Locator" under the "General" category. This will bring you to a listing of qualified physicians, which you can search by city, county or zip code.</a:t>
            </a:r>
            <a:endParaRPr lang="en-US" sz="1700" i="1" dirty="0">
              <a:effectLst/>
            </a:endParaRPr>
          </a:p>
        </p:txBody>
      </p:sp>
      <p:sp>
        <p:nvSpPr>
          <p:cNvPr id="8" name="Rectangle 7"/>
          <p:cNvSpPr/>
          <p:nvPr/>
        </p:nvSpPr>
        <p:spPr>
          <a:xfrm>
            <a:off x="107264" y="6596390"/>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
        <p:nvSpPr>
          <p:cNvPr id="3" name="TextBox 2"/>
          <p:cNvSpPr txBox="1"/>
          <p:nvPr/>
        </p:nvSpPr>
        <p:spPr>
          <a:xfrm>
            <a:off x="344117" y="1191773"/>
            <a:ext cx="4779818" cy="384721"/>
          </a:xfrm>
          <a:prstGeom prst="rect">
            <a:avLst/>
          </a:prstGeom>
          <a:noFill/>
        </p:spPr>
        <p:txBody>
          <a:bodyPr wrap="square" rtlCol="0">
            <a:spAutoFit/>
          </a:bodyPr>
          <a:lstStyle/>
          <a:p>
            <a:r>
              <a:rPr lang="en-US" sz="1900" dirty="0"/>
              <a:t>Buprenorphine Waiver Training:</a:t>
            </a:r>
          </a:p>
        </p:txBody>
      </p:sp>
    </p:spTree>
    <p:extLst>
      <p:ext uri="{BB962C8B-B14F-4D97-AF65-F5344CB8AC3E}">
        <p14:creationId xmlns:p14="http://schemas.microsoft.com/office/powerpoint/2010/main" val="3745599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Methadone vs. Buprenorphine in Pregnancy</a:t>
            </a:r>
          </a:p>
        </p:txBody>
      </p:sp>
      <p:graphicFrame>
        <p:nvGraphicFramePr>
          <p:cNvPr id="3" name="Table 2"/>
          <p:cNvGraphicFramePr>
            <a:graphicFrameLocks noGrp="1"/>
          </p:cNvGraphicFramePr>
          <p:nvPr>
            <p:extLst>
              <p:ext uri="{D42A27DB-BD31-4B8C-83A1-F6EECF244321}">
                <p14:modId xmlns:p14="http://schemas.microsoft.com/office/powerpoint/2010/main" val="2801045194"/>
              </p:ext>
            </p:extLst>
          </p:nvPr>
        </p:nvGraphicFramePr>
        <p:xfrm>
          <a:off x="538616" y="1771416"/>
          <a:ext cx="8031243" cy="3435981"/>
        </p:xfrm>
        <a:graphic>
          <a:graphicData uri="http://schemas.openxmlformats.org/drawingml/2006/table">
            <a:tbl>
              <a:tblPr firstRow="1" bandRow="1">
                <a:tableStyleId>{5C22544A-7EE6-4342-B048-85BDC9FD1C3A}</a:tableStyleId>
              </a:tblPr>
              <a:tblGrid>
                <a:gridCol w="3933725">
                  <a:extLst>
                    <a:ext uri="{9D8B030D-6E8A-4147-A177-3AD203B41FA5}">
                      <a16:colId xmlns:a16="http://schemas.microsoft.com/office/drawing/2014/main" xmlns="" val="20000"/>
                    </a:ext>
                  </a:extLst>
                </a:gridCol>
                <a:gridCol w="4097518">
                  <a:extLst>
                    <a:ext uri="{9D8B030D-6E8A-4147-A177-3AD203B41FA5}">
                      <a16:colId xmlns:a16="http://schemas.microsoft.com/office/drawing/2014/main" xmlns="" val="20001"/>
                    </a:ext>
                  </a:extLst>
                </a:gridCol>
              </a:tblGrid>
              <a:tr h="457200">
                <a:tc>
                  <a:txBody>
                    <a:bodyPr/>
                    <a:lstStyle/>
                    <a:p>
                      <a:pPr algn="ctr"/>
                      <a:r>
                        <a:rPr lang="en-US" sz="2400" dirty="0"/>
                        <a:t>Methadone</a:t>
                      </a:r>
                    </a:p>
                  </a:txBody>
                  <a:tcPr>
                    <a:solidFill>
                      <a:srgbClr val="008AAB"/>
                    </a:solidFill>
                  </a:tcPr>
                </a:tc>
                <a:tc>
                  <a:txBody>
                    <a:bodyPr/>
                    <a:lstStyle/>
                    <a:p>
                      <a:pPr algn="ctr"/>
                      <a:r>
                        <a:rPr lang="en-US" sz="2400" dirty="0"/>
                        <a:t>Buprenorphine</a:t>
                      </a:r>
                    </a:p>
                  </a:txBody>
                  <a:tcPr>
                    <a:solidFill>
                      <a:srgbClr val="008AAB"/>
                    </a:solidFill>
                  </a:tcPr>
                </a:tc>
                <a:extLst>
                  <a:ext uri="{0D108BD9-81ED-4DB2-BD59-A6C34878D82A}">
                    <a16:rowId xmlns:a16="http://schemas.microsoft.com/office/drawing/2014/main" xmlns="" val="10000"/>
                  </a:ext>
                </a:extLst>
              </a:tr>
              <a:tr h="2978781">
                <a:tc>
                  <a:txBody>
                    <a:bodyPr/>
                    <a:lstStyle/>
                    <a:p>
                      <a:pPr marL="342900" indent="-342900">
                        <a:buFont typeface="Arial" panose="020B0604020202020204" pitchFamily="34" charset="0"/>
                        <a:buChar char="•"/>
                      </a:pPr>
                      <a:r>
                        <a:rPr lang="en-US" sz="2000" dirty="0"/>
                        <a:t>May have better treatment retention</a:t>
                      </a:r>
                    </a:p>
                    <a:p>
                      <a:pPr marL="342900" indent="-342900">
                        <a:buFont typeface="Arial" panose="020B0604020202020204" pitchFamily="34" charset="0"/>
                        <a:buChar char="•"/>
                      </a:pPr>
                      <a:r>
                        <a:rPr lang="en-US" sz="2000" dirty="0"/>
                        <a:t>No</a:t>
                      </a:r>
                      <a:r>
                        <a:rPr lang="en-US" sz="2000" baseline="0" dirty="0"/>
                        <a:t> risk of precipitating withdrawal (with initiation of therapy)</a:t>
                      </a:r>
                    </a:p>
                    <a:p>
                      <a:pPr marL="342900" indent="-342900">
                        <a:buFont typeface="Arial" panose="020B0604020202020204" pitchFamily="34" charset="0"/>
                        <a:buChar char="•"/>
                      </a:pPr>
                      <a:r>
                        <a:rPr lang="en-US" sz="2000" baseline="0" dirty="0"/>
                        <a:t>Treatment initiation may be easier</a:t>
                      </a:r>
                    </a:p>
                    <a:p>
                      <a:pPr marL="0" indent="0">
                        <a:buFont typeface="Arial" panose="020B0604020202020204" pitchFamily="34" charset="0"/>
                        <a:buNone/>
                      </a:pPr>
                      <a:endParaRPr lang="en-US" sz="2000" baseline="0" dirty="0"/>
                    </a:p>
                  </a:txBody>
                  <a:tcPr>
                    <a:solidFill>
                      <a:schemeClr val="accent5">
                        <a:lumMod val="20000"/>
                        <a:lumOff val="80000"/>
                      </a:schemeClr>
                    </a:solidFill>
                  </a:tcPr>
                </a:tc>
                <a:tc>
                  <a:txBody>
                    <a:bodyPr/>
                    <a:lstStyle/>
                    <a:p>
                      <a:pPr marL="342900" indent="-342900">
                        <a:buFont typeface="Arial" panose="020B0604020202020204" pitchFamily="34" charset="0"/>
                        <a:buChar char="•"/>
                      </a:pPr>
                      <a:r>
                        <a:rPr lang="en-US" sz="2000" dirty="0"/>
                        <a:t>May</a:t>
                      </a:r>
                      <a:r>
                        <a:rPr lang="en-US" sz="2000" baseline="0" dirty="0"/>
                        <a:t> have less severe NAS</a:t>
                      </a:r>
                    </a:p>
                    <a:p>
                      <a:pPr marL="342900" indent="-342900">
                        <a:buFont typeface="Arial" panose="020B0604020202020204" pitchFamily="34" charset="0"/>
                        <a:buChar char="•"/>
                      </a:pPr>
                      <a:r>
                        <a:rPr lang="en-US" sz="2000" baseline="0" dirty="0"/>
                        <a:t>Fewer drug interactions</a:t>
                      </a:r>
                    </a:p>
                    <a:p>
                      <a:pPr marL="342900" indent="-342900">
                        <a:buFont typeface="Arial" panose="020B0604020202020204" pitchFamily="34" charset="0"/>
                        <a:buChar char="•"/>
                      </a:pPr>
                      <a:r>
                        <a:rPr lang="en-US" sz="2000" baseline="0" dirty="0"/>
                        <a:t>Ability to be treated on an outpatient basis and does not require daily visits</a:t>
                      </a:r>
                    </a:p>
                    <a:p>
                      <a:pPr marL="342900" indent="-342900">
                        <a:buFont typeface="Arial" panose="020B0604020202020204" pitchFamily="34" charset="0"/>
                        <a:buChar char="•"/>
                      </a:pPr>
                      <a:r>
                        <a:rPr lang="en-US" sz="2000" baseline="0" dirty="0"/>
                        <a:t>Reduced risk of overdose during induction</a:t>
                      </a:r>
                    </a:p>
                  </a:txBody>
                  <a:tcPr>
                    <a:solidFill>
                      <a:schemeClr val="accent5">
                        <a:lumMod val="20000"/>
                        <a:lumOff val="80000"/>
                      </a:schemeClr>
                    </a:solidFill>
                  </a:tcPr>
                </a:tc>
                <a:extLst>
                  <a:ext uri="{0D108BD9-81ED-4DB2-BD59-A6C34878D82A}">
                    <a16:rowId xmlns:a16="http://schemas.microsoft.com/office/drawing/2014/main" xmlns="" val="10001"/>
                  </a:ext>
                </a:extLst>
              </a:tr>
            </a:tbl>
          </a:graphicData>
        </a:graphic>
      </p:graphicFrame>
      <p:sp>
        <p:nvSpPr>
          <p:cNvPr id="4" name="Rectangle 3"/>
          <p:cNvSpPr/>
          <p:nvPr/>
        </p:nvSpPr>
        <p:spPr>
          <a:xfrm>
            <a:off x="107264" y="6596390"/>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3896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46592" y="16933"/>
            <a:ext cx="8797407" cy="1352545"/>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a:solidFill>
                  <a:schemeClr val="bg1"/>
                </a:solidFill>
                <a:latin typeface="Arial"/>
                <a:ea typeface="+mj-ea"/>
                <a:cs typeface="Arial"/>
              </a:defRPr>
            </a:lvl1pPr>
          </a:lstStyle>
          <a:p>
            <a:r>
              <a:rPr lang="en-US" sz="1800" dirty="0" smtClean="0">
                <a:latin typeface="+mj-lt"/>
              </a:rPr>
              <a:t>Assessment, care and referral of women in pregnancy </a:t>
            </a:r>
            <a:br>
              <a:rPr lang="en-US" sz="1800" dirty="0" smtClean="0">
                <a:latin typeface="+mj-lt"/>
              </a:rPr>
            </a:br>
            <a:r>
              <a:rPr lang="en-US" sz="1800" dirty="0" smtClean="0">
                <a:latin typeface="+mj-lt"/>
              </a:rPr>
              <a:t>Medication –Assisted Treatment of Opioid Use (SAMHSA 2016) </a:t>
            </a:r>
            <a:br>
              <a:rPr lang="en-US" sz="1800" dirty="0" smtClean="0">
                <a:latin typeface="+mj-lt"/>
              </a:rPr>
            </a:br>
            <a:r>
              <a:rPr lang="en-US" sz="2800" b="1" dirty="0" smtClean="0">
                <a:latin typeface="+mj-lt"/>
              </a:rPr>
              <a:t>Methadone	</a:t>
            </a:r>
            <a:r>
              <a:rPr lang="en-US" sz="1800" dirty="0" smtClean="0">
                <a:latin typeface="+mj-lt"/>
              </a:rPr>
              <a:t>						</a:t>
            </a:r>
            <a:r>
              <a:rPr lang="en-US" sz="2800" b="1" dirty="0" smtClean="0">
                <a:latin typeface="+mj-lt"/>
              </a:rPr>
              <a:t>Buprenorphine</a:t>
            </a:r>
            <a:endParaRPr lang="en-US" sz="2800" b="1" dirty="0">
              <a:latin typeface="+mj-lt"/>
            </a:endParaRPr>
          </a:p>
        </p:txBody>
      </p:sp>
      <p:sp>
        <p:nvSpPr>
          <p:cNvPr id="4" name="Content Placeholder 5"/>
          <p:cNvSpPr txBox="1">
            <a:spLocks/>
          </p:cNvSpPr>
          <p:nvPr/>
        </p:nvSpPr>
        <p:spPr>
          <a:xfrm>
            <a:off x="152400" y="1301539"/>
            <a:ext cx="4363641" cy="469305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t>Opioid agonist </a:t>
            </a:r>
          </a:p>
          <a:p>
            <a:r>
              <a:rPr lang="en-US" sz="2200" dirty="0" smtClean="0"/>
              <a:t>Daily</a:t>
            </a:r>
          </a:p>
          <a:p>
            <a:r>
              <a:rPr lang="en-US" sz="2200" dirty="0" smtClean="0"/>
              <a:t>Detoxification and maintenance</a:t>
            </a:r>
          </a:p>
          <a:p>
            <a:r>
              <a:rPr lang="en-US" sz="2200" dirty="0" smtClean="0"/>
              <a:t>Liquid concentrate, tablet, oral solution, diskette, powder</a:t>
            </a:r>
          </a:p>
          <a:p>
            <a:r>
              <a:rPr lang="en-US" sz="2200" dirty="0" smtClean="0"/>
              <a:t>Certified Treatment programs</a:t>
            </a:r>
          </a:p>
          <a:p>
            <a:r>
              <a:rPr lang="en-US" sz="2200" dirty="0" smtClean="0"/>
              <a:t>Comprehensive program should include MAT , psychological support, counseling </a:t>
            </a:r>
          </a:p>
          <a:p>
            <a:r>
              <a:rPr lang="en-US" sz="2200" dirty="0" smtClean="0"/>
              <a:t>Can cause prolonged Q-T interval or arrhythmia</a:t>
            </a:r>
            <a:endParaRPr lang="en-US" sz="2200" dirty="0"/>
          </a:p>
        </p:txBody>
      </p:sp>
      <p:sp>
        <p:nvSpPr>
          <p:cNvPr id="5" name="Content Placeholder 7"/>
          <p:cNvSpPr txBox="1">
            <a:spLocks/>
          </p:cNvSpPr>
          <p:nvPr/>
        </p:nvSpPr>
        <p:spPr>
          <a:xfrm>
            <a:off x="4516041" y="1322716"/>
            <a:ext cx="4437459" cy="527743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t>Opioid partial agonist </a:t>
            </a:r>
          </a:p>
          <a:p>
            <a:r>
              <a:rPr lang="en-US" sz="2200" dirty="0" smtClean="0"/>
              <a:t>Daily </a:t>
            </a:r>
          </a:p>
          <a:p>
            <a:r>
              <a:rPr lang="en-US" sz="2200" dirty="0" smtClean="0"/>
              <a:t>Relieves withdrawal symptoms</a:t>
            </a:r>
          </a:p>
          <a:p>
            <a:r>
              <a:rPr lang="en-US" sz="2200" dirty="0" smtClean="0"/>
              <a:t>Oral Tablet or film under tongue</a:t>
            </a:r>
          </a:p>
          <a:p>
            <a:pPr>
              <a:lnSpc>
                <a:spcPct val="80000"/>
              </a:lnSpc>
            </a:pPr>
            <a:r>
              <a:rPr lang="en-US" sz="2200" dirty="0" smtClean="0"/>
              <a:t>DEA Waivered provider, fill at pharmacy</a:t>
            </a:r>
          </a:p>
          <a:p>
            <a:r>
              <a:rPr lang="en-US" sz="2200" dirty="0" smtClean="0"/>
              <a:t>Comprehensive counseling and support available but not mandated. </a:t>
            </a:r>
          </a:p>
          <a:p>
            <a:r>
              <a:rPr lang="en-US" sz="2200" dirty="0" smtClean="0"/>
              <a:t>May increase liver impairment, use with caution with preexisting liver disease</a:t>
            </a:r>
            <a:endParaRPr lang="en-US" sz="2200" dirty="0"/>
          </a:p>
        </p:txBody>
      </p:sp>
    </p:spTree>
    <p:extLst>
      <p:ext uri="{BB962C8B-B14F-4D97-AF65-F5344CB8AC3E}">
        <p14:creationId xmlns:p14="http://schemas.microsoft.com/office/powerpoint/2010/main" val="971441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Opioid Addiction</a:t>
            </a:r>
          </a:p>
        </p:txBody>
      </p:sp>
      <p:sp>
        <p:nvSpPr>
          <p:cNvPr id="3" name="TextBox 2"/>
          <p:cNvSpPr txBox="1"/>
          <p:nvPr/>
        </p:nvSpPr>
        <p:spPr>
          <a:xfrm>
            <a:off x="352345" y="1376065"/>
            <a:ext cx="8571522" cy="4093428"/>
          </a:xfrm>
          <a:prstGeom prst="rect">
            <a:avLst/>
          </a:prstGeom>
          <a:solidFill>
            <a:schemeClr val="bg1"/>
          </a:solidFill>
          <a:ln w="38100">
            <a:noFill/>
          </a:ln>
        </p:spPr>
        <p:txBody>
          <a:bodyPr wrap="square">
            <a:spAutoFit/>
          </a:bodyPr>
          <a:lstStyle/>
          <a:p>
            <a:pPr marL="285750" indent="-285750">
              <a:buClr>
                <a:srgbClr val="EBA900"/>
              </a:buClr>
              <a:buFont typeface="Arial" panose="020B0604020202020204" pitchFamily="34" charset="0"/>
              <a:buChar char="•"/>
              <a:defRPr/>
            </a:pPr>
            <a:r>
              <a:rPr lang="en-US" sz="2600" dirty="0"/>
              <a:t>Primary </a:t>
            </a:r>
            <a:r>
              <a:rPr lang="en-US" sz="2600" b="1" dirty="0"/>
              <a:t>chronic disease </a:t>
            </a:r>
            <a:r>
              <a:rPr lang="en-US" sz="2600" dirty="0"/>
              <a:t>of brain reward, motivation, memory and related circuitry.</a:t>
            </a:r>
          </a:p>
          <a:p>
            <a:pPr lvl="1">
              <a:buClr>
                <a:srgbClr val="EBA900"/>
              </a:buClr>
              <a:defRPr/>
            </a:pPr>
            <a:r>
              <a:rPr lang="en-US" sz="2600" dirty="0"/>
              <a:t>- Dysfunction in these circuits leads to psychological, social, and spiritual manifestations.</a:t>
            </a:r>
          </a:p>
          <a:p>
            <a:pPr marL="285750" indent="-285750">
              <a:buClr>
                <a:srgbClr val="EBA900"/>
              </a:buClr>
              <a:buFont typeface="Arial" panose="020B0604020202020204" pitchFamily="34" charset="0"/>
              <a:buChar char="•"/>
              <a:defRPr/>
            </a:pPr>
            <a:r>
              <a:rPr lang="en-US" sz="2600" dirty="0"/>
              <a:t>Reflected in an individual pathologically pursuing reward and/or relief by opioid use and other behaviors. </a:t>
            </a:r>
          </a:p>
          <a:p>
            <a:pPr marL="285750" indent="-285750">
              <a:buClr>
                <a:srgbClr val="EBA900"/>
              </a:buClr>
              <a:buFont typeface="Arial" panose="020B0604020202020204" pitchFamily="34" charset="0"/>
              <a:buChar char="•"/>
              <a:defRPr/>
            </a:pPr>
            <a:r>
              <a:rPr lang="en-US" sz="2600" dirty="0"/>
              <a:t>Like other </a:t>
            </a:r>
            <a:r>
              <a:rPr lang="en-US" sz="2600" b="1" dirty="0"/>
              <a:t>chronic diseases</a:t>
            </a:r>
            <a:r>
              <a:rPr lang="en-US" sz="2600" dirty="0"/>
              <a:t>, addiction often involves cycles of relapse and remission.</a:t>
            </a:r>
          </a:p>
          <a:p>
            <a:pPr marL="285750" indent="-285750">
              <a:buClr>
                <a:srgbClr val="EBA900"/>
              </a:buClr>
              <a:buFont typeface="Arial" panose="020B0604020202020204" pitchFamily="34" charset="0"/>
              <a:buChar char="•"/>
              <a:defRPr/>
            </a:pPr>
            <a:r>
              <a:rPr lang="en-US" sz="2600" dirty="0"/>
              <a:t>Without treatment, addiction is progressive and can result in disability or death. </a:t>
            </a:r>
          </a:p>
        </p:txBody>
      </p:sp>
      <p:sp>
        <p:nvSpPr>
          <p:cNvPr id="4" name="Rectangle 3"/>
          <p:cNvSpPr/>
          <p:nvPr/>
        </p:nvSpPr>
        <p:spPr>
          <a:xfrm>
            <a:off x="107264" y="6596390"/>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
        <p:nvSpPr>
          <p:cNvPr id="5" name="TextBox 6"/>
          <p:cNvSpPr txBox="1">
            <a:spLocks noChangeArrowheads="1"/>
          </p:cNvSpPr>
          <p:nvPr/>
        </p:nvSpPr>
        <p:spPr bwMode="auto">
          <a:xfrm>
            <a:off x="107264" y="5993792"/>
            <a:ext cx="6564469" cy="33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100" dirty="0">
                <a:solidFill>
                  <a:srgbClr val="EBA900"/>
                </a:solidFill>
                <a:latin typeface="+mn-lt"/>
                <a:cs typeface="Segoe UI" panose="020B0502040204020203" pitchFamily="34" charset="0"/>
              </a:rPr>
              <a:t>Source: </a:t>
            </a:r>
            <a:r>
              <a:rPr lang="en-US" sz="1100" dirty="0">
                <a:solidFill>
                  <a:srgbClr val="EBA900"/>
                </a:solidFill>
                <a:latin typeface="+mn-lt"/>
              </a:rPr>
              <a:t>ASAM Public Policy Statement on </a:t>
            </a:r>
            <a:r>
              <a:rPr lang="en-US" sz="1100" b="1" dirty="0">
                <a:solidFill>
                  <a:srgbClr val="EBA900"/>
                </a:solidFill>
                <a:latin typeface="+mn-lt"/>
                <a:hlinkClick r:id="rId3"/>
              </a:rPr>
              <a:t>Treatment for Alcohol and Other Drug Addiction</a:t>
            </a:r>
            <a:r>
              <a:rPr lang="en-US" sz="1100" dirty="0">
                <a:solidFill>
                  <a:srgbClr val="EBA900"/>
                </a:solidFill>
                <a:latin typeface="+mn-lt"/>
              </a:rPr>
              <a:t>, Adopted: May 01, 1980, Revised: January 01, 2010</a:t>
            </a:r>
            <a:r>
              <a:rPr lang="en-US" altLang="en-US" sz="1100" dirty="0">
                <a:solidFill>
                  <a:srgbClr val="EBA900"/>
                </a:solidFill>
                <a:latin typeface="+mn-lt"/>
                <a:cs typeface="Segoe UI" panose="020B0502040204020203" pitchFamily="34" charset="0"/>
              </a:rPr>
              <a:t> https://www.asam.org/resources/definition-of-addiction</a:t>
            </a:r>
          </a:p>
        </p:txBody>
      </p:sp>
    </p:spTree>
    <p:extLst>
      <p:ext uri="{BB962C8B-B14F-4D97-AF65-F5344CB8AC3E}">
        <p14:creationId xmlns:p14="http://schemas.microsoft.com/office/powerpoint/2010/main" val="2900732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2224" y="326172"/>
            <a:ext cx="9144000" cy="709947"/>
          </a:xfrm>
        </p:spPr>
        <p:txBody>
          <a:bodyPr>
            <a:normAutofit/>
          </a:bodyPr>
          <a:lstStyle/>
          <a:p>
            <a:r>
              <a:rPr lang="en-US" sz="3600" dirty="0">
                <a:latin typeface="+mj-lt"/>
              </a:rPr>
              <a:t>Pain Management Strategies: Practice-Based</a:t>
            </a:r>
          </a:p>
        </p:txBody>
      </p:sp>
      <p:sp>
        <p:nvSpPr>
          <p:cNvPr id="4" name="Rectangle 3"/>
          <p:cNvSpPr/>
          <p:nvPr/>
        </p:nvSpPr>
        <p:spPr>
          <a:xfrm>
            <a:off x="182224" y="1259490"/>
            <a:ext cx="8664064" cy="783933"/>
          </a:xfrm>
          <a:prstGeom prst="rect">
            <a:avLst/>
          </a:prstGeom>
        </p:spPr>
        <p:txBody>
          <a:bodyPr wrap="square">
            <a:spAutoFit/>
          </a:bodyPr>
          <a:lstStyle/>
          <a:p>
            <a:pPr fontAlgn="base">
              <a:lnSpc>
                <a:spcPct val="107000"/>
              </a:lnSpc>
              <a:spcBef>
                <a:spcPct val="0"/>
              </a:spcBef>
              <a:spcAft>
                <a:spcPts val="800"/>
              </a:spcAft>
              <a:defRPr/>
            </a:pPr>
            <a:r>
              <a:rPr lang="en-US" altLang="en-US" sz="2100" b="1" dirty="0">
                <a:solidFill>
                  <a:prstClr val="black"/>
                </a:solidFill>
                <a:ea typeface="Calibri" panose="020F0502020204030204" pitchFamily="34" charset="0"/>
                <a:cs typeface="Times New Roman" panose="02020603050405020304" pitchFamily="18" charset="0"/>
              </a:rPr>
              <a:t>Develop pain control protocols that account for increased pain sensitivity and avoidance of mixed agonist-antagonist opioid analgesics.</a:t>
            </a:r>
          </a:p>
        </p:txBody>
      </p:sp>
      <p:sp>
        <p:nvSpPr>
          <p:cNvPr id="5" name="Rectangle 3"/>
          <p:cNvSpPr>
            <a:spLocks noChangeArrowheads="1"/>
          </p:cNvSpPr>
          <p:nvPr/>
        </p:nvSpPr>
        <p:spPr bwMode="auto">
          <a:xfrm>
            <a:off x="107264" y="2094371"/>
            <a:ext cx="8961776" cy="3858107"/>
          </a:xfrm>
          <a:prstGeom prst="rect">
            <a:avLst/>
          </a:prstGeom>
          <a:solidFill>
            <a:schemeClr val="bg1"/>
          </a:solidFill>
          <a:ln w="38100">
            <a:noFill/>
            <a:miter lim="800000"/>
            <a:headEnd/>
            <a:tailEnd/>
          </a:ln>
        </p:spPr>
        <p:txBody>
          <a:bodyPr wrap="square">
            <a:spAutoFit/>
          </a:bodyPr>
          <a:lstStyle>
            <a:lvl1pPr marL="285750" indent="-28575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fontAlgn="base">
              <a:lnSpc>
                <a:spcPct val="107000"/>
              </a:lnSpc>
              <a:spcBef>
                <a:spcPct val="0"/>
              </a:spcBef>
              <a:spcAft>
                <a:spcPts val="800"/>
              </a:spcAft>
              <a:buClr>
                <a:srgbClr val="EBA900"/>
              </a:buClr>
            </a:pPr>
            <a:r>
              <a:rPr lang="en-US" altLang="en-US" dirty="0">
                <a:solidFill>
                  <a:prstClr val="black"/>
                </a:solidFill>
                <a:latin typeface="+mn-lt"/>
                <a:ea typeface="Calibri" panose="020F0502020204030204" pitchFamily="34" charset="0"/>
                <a:cs typeface="Times New Roman" panose="02020603050405020304" pitchFamily="18" charset="0"/>
              </a:rPr>
              <a:t>Educate providers on strategies to avoid or minimize the use of opioids for pain management, highlighting alternative pain therapies such as nonpharmacological, and non-opioid pharmacologic treatments.</a:t>
            </a:r>
          </a:p>
          <a:p>
            <a:pPr lvl="1" fontAlgn="base">
              <a:lnSpc>
                <a:spcPct val="107000"/>
              </a:lnSpc>
              <a:spcBef>
                <a:spcPct val="0"/>
              </a:spcBef>
              <a:spcAft>
                <a:spcPts val="800"/>
              </a:spcAft>
              <a:buClr>
                <a:srgbClr val="EBA900"/>
              </a:buClr>
            </a:pPr>
            <a:r>
              <a:rPr lang="en-US" altLang="en-US" sz="2100" dirty="0">
                <a:solidFill>
                  <a:prstClr val="black"/>
                </a:solidFill>
                <a:latin typeface="+mn-lt"/>
                <a:ea typeface="Calibri" panose="020F0502020204030204" pitchFamily="34" charset="0"/>
                <a:cs typeface="Times New Roman" panose="02020603050405020304" pitchFamily="18" charset="0"/>
              </a:rPr>
              <a:t>  Confirm dose of methadone or buprenorphine with women’s health care  provider and with ISTOP/PMP.</a:t>
            </a:r>
          </a:p>
          <a:p>
            <a:pPr fontAlgn="base">
              <a:lnSpc>
                <a:spcPct val="107000"/>
              </a:lnSpc>
              <a:spcBef>
                <a:spcPct val="0"/>
              </a:spcBef>
              <a:spcAft>
                <a:spcPts val="800"/>
              </a:spcAft>
              <a:buClr>
                <a:srgbClr val="EBA900"/>
              </a:buClr>
            </a:pPr>
            <a:r>
              <a:rPr lang="en-US" altLang="en-US" dirty="0">
                <a:solidFill>
                  <a:prstClr val="black"/>
                </a:solidFill>
                <a:latin typeface="+mn-lt"/>
                <a:ea typeface="Calibri" panose="020F0502020204030204" pitchFamily="34" charset="0"/>
                <a:cs typeface="Times New Roman" panose="02020603050405020304" pitchFamily="18" charset="0"/>
              </a:rPr>
              <a:t>Ensure awareness of dosage needs throughout the phases of pregnancy including addressing pain medication with patients and appropriate hospital staff at delivery.</a:t>
            </a:r>
          </a:p>
          <a:p>
            <a:pPr lvl="1" fontAlgn="base">
              <a:lnSpc>
                <a:spcPct val="107000"/>
              </a:lnSpc>
              <a:spcBef>
                <a:spcPct val="0"/>
              </a:spcBef>
              <a:spcAft>
                <a:spcPts val="800"/>
              </a:spcAft>
              <a:buClr>
                <a:srgbClr val="EBA900"/>
              </a:buClr>
              <a:buFont typeface="Arial" panose="020B0604020202020204" pitchFamily="34" charset="0"/>
              <a:buNone/>
            </a:pPr>
            <a:r>
              <a:rPr lang="en-US" altLang="en-US" sz="2100" dirty="0">
                <a:solidFill>
                  <a:prstClr val="black"/>
                </a:solidFill>
                <a:latin typeface="+mn-lt"/>
                <a:ea typeface="Calibri" panose="020F0502020204030204" pitchFamily="34" charset="0"/>
                <a:cs typeface="Times New Roman" panose="02020603050405020304" pitchFamily="18" charset="0"/>
              </a:rPr>
              <a:t>- If the patient is in prolonged labor, she may need to use her maintenance therapy medications during labor.</a:t>
            </a:r>
          </a:p>
        </p:txBody>
      </p:sp>
      <p:sp>
        <p:nvSpPr>
          <p:cNvPr id="6" name="Rectangle 5"/>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331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6" y="326172"/>
            <a:ext cx="8537655" cy="709947"/>
          </a:xfrm>
          <a:ln>
            <a:noFill/>
          </a:ln>
        </p:spPr>
        <p:txBody>
          <a:bodyPr>
            <a:normAutofit/>
          </a:bodyPr>
          <a:lstStyle/>
          <a:p>
            <a:r>
              <a:rPr lang="en-US" sz="3600" dirty="0">
                <a:latin typeface="+mn-lt"/>
              </a:rPr>
              <a:t>Establish Care Coordination</a:t>
            </a:r>
          </a:p>
        </p:txBody>
      </p:sp>
      <p:sp>
        <p:nvSpPr>
          <p:cNvPr id="3" name="Content Placeholder 2"/>
          <p:cNvSpPr txBox="1">
            <a:spLocks/>
          </p:cNvSpPr>
          <p:nvPr/>
        </p:nvSpPr>
        <p:spPr>
          <a:xfrm>
            <a:off x="115194" y="1256413"/>
            <a:ext cx="5536940" cy="47887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indent="0">
              <a:buNone/>
            </a:pPr>
            <a:r>
              <a:rPr lang="en-US" sz="1850" b="1" dirty="0">
                <a:solidFill>
                  <a:srgbClr val="008AAB"/>
                </a:solidFill>
                <a:latin typeface="+mj-lt"/>
                <a:cs typeface="Arial"/>
              </a:rPr>
              <a:t>Establish specific prenatal, intrapartum and postpartum clinical pathways for women with OUD that incorporate care coordination among multiple providers </a:t>
            </a:r>
            <a:r>
              <a:rPr lang="en-US" sz="1850" i="1" dirty="0">
                <a:solidFill>
                  <a:srgbClr val="008AAB"/>
                </a:solidFill>
                <a:latin typeface="+mj-lt"/>
                <a:cs typeface="Arial"/>
              </a:rPr>
              <a:t>(see appendix, </a:t>
            </a:r>
            <a:r>
              <a:rPr lang="en-US" sz="1850" i="1" dirty="0">
                <a:solidFill>
                  <a:srgbClr val="008AAB"/>
                </a:solidFill>
                <a:latin typeface="+mj-lt"/>
                <a:cs typeface="Arial"/>
                <a:hlinkClick r:id="rId2" action="ppaction://hlinksldjump"/>
              </a:rPr>
              <a:t>slides 80-82</a:t>
            </a:r>
            <a:r>
              <a:rPr lang="en-US" sz="1850" i="1" dirty="0">
                <a:solidFill>
                  <a:srgbClr val="008AAB"/>
                </a:solidFill>
                <a:latin typeface="+mj-lt"/>
                <a:cs typeface="Arial"/>
              </a:rPr>
              <a:t>).</a:t>
            </a:r>
            <a:endParaRPr lang="en-US" sz="1850" b="1" i="1" dirty="0">
              <a:solidFill>
                <a:srgbClr val="008AAB"/>
              </a:solidFill>
              <a:latin typeface="+mj-lt"/>
              <a:cs typeface="Arial"/>
            </a:endParaRPr>
          </a:p>
          <a:p>
            <a:pPr marL="284163" indent="-168275">
              <a:buClr>
                <a:srgbClr val="EBA900"/>
              </a:buClr>
            </a:pPr>
            <a:r>
              <a:rPr lang="en-US" sz="1850" dirty="0">
                <a:latin typeface="+mj-lt"/>
                <a:cs typeface="Arial"/>
              </a:rPr>
              <a:t>Help women’s health care providers obtain resources to become buprenorphine trained. </a:t>
            </a:r>
          </a:p>
          <a:p>
            <a:pPr marL="284163" indent="-168275">
              <a:buClr>
                <a:srgbClr val="EBA900"/>
              </a:buClr>
            </a:pPr>
            <a:r>
              <a:rPr lang="en-US" sz="1850" dirty="0">
                <a:latin typeface="+mj-lt"/>
                <a:cs typeface="Arial"/>
              </a:rPr>
              <a:t>Ensure pediatricians in the community are equipped with patient education about NAS and provide education about OUD.</a:t>
            </a:r>
          </a:p>
          <a:p>
            <a:pPr marL="284163" indent="-168275">
              <a:buClr>
                <a:srgbClr val="EBA900"/>
              </a:buClr>
            </a:pPr>
            <a:r>
              <a:rPr lang="en-US" sz="1850" dirty="0">
                <a:latin typeface="+mj-lt"/>
                <a:cs typeface="Arial"/>
              </a:rPr>
              <a:t>Educate emergency medicine physicians about the unique care plans for OUD in pregnant women and create protocols/processes for caring for this population when presenting to the ED (eg, care management/coordination through the development of algorithms/visual aids). </a:t>
            </a:r>
          </a:p>
          <a:p>
            <a:pPr marL="284163" indent="-168275">
              <a:buClr>
                <a:srgbClr val="EBA900"/>
              </a:buClr>
            </a:pPr>
            <a:r>
              <a:rPr lang="en-US" sz="1850" dirty="0">
                <a:latin typeface="+mj-lt"/>
                <a:cs typeface="Arial"/>
              </a:rPr>
              <a:t>Every hospital should standardize their discharge education and dosing for opioids (7 day supply limit).</a:t>
            </a:r>
          </a:p>
          <a:p>
            <a:pPr marL="0" indent="0">
              <a:buClr>
                <a:srgbClr val="4BACC6"/>
              </a:buClr>
              <a:buFont typeface="Arial"/>
              <a:buNone/>
            </a:pPr>
            <a:endParaRPr lang="en-US" sz="1850" b="1" dirty="0">
              <a:solidFill>
                <a:srgbClr val="4BACC6"/>
              </a:solidFill>
              <a:latin typeface="+mj-lt"/>
              <a:cs typeface="Arial"/>
            </a:endParaRPr>
          </a:p>
          <a:p>
            <a:endParaRPr lang="en-US" sz="1850" dirty="0">
              <a:solidFill>
                <a:srgbClr val="7F7F7F"/>
              </a:solidFill>
              <a:latin typeface="+mj-lt"/>
              <a:cs typeface="Arial"/>
            </a:endParaRPr>
          </a:p>
        </p:txBody>
      </p:sp>
      <p:sp>
        <p:nvSpPr>
          <p:cNvPr id="4" name="TextBox 3"/>
          <p:cNvSpPr txBox="1"/>
          <p:nvPr/>
        </p:nvSpPr>
        <p:spPr>
          <a:xfrm>
            <a:off x="5717824" y="3399119"/>
            <a:ext cx="3426176" cy="1785104"/>
          </a:xfrm>
          <a:prstGeom prst="rect">
            <a:avLst/>
          </a:prstGeom>
          <a:noFill/>
        </p:spPr>
        <p:txBody>
          <a:bodyPr wrap="square" rtlCol="0">
            <a:spAutoFit/>
          </a:bodyPr>
          <a:lstStyle/>
          <a:p>
            <a:pPr>
              <a:spcAft>
                <a:spcPts val="600"/>
              </a:spcAft>
            </a:pPr>
            <a:r>
              <a:rPr lang="en-US" sz="2200" dirty="0">
                <a:solidFill>
                  <a:srgbClr val="008AAB"/>
                </a:solidFill>
                <a:latin typeface="+mj-lt"/>
                <a:cs typeface="Arial"/>
              </a:rPr>
              <a:t>Identify provider champions who can promote education and encourage other providers and systems to become engaged. </a:t>
            </a:r>
            <a:endParaRPr lang="en-US" sz="2200" i="1" baseline="30000" dirty="0">
              <a:solidFill>
                <a:srgbClr val="008AAB"/>
              </a:solidFill>
              <a:latin typeface="+mj-lt"/>
              <a:cs typeface="Arial"/>
            </a:endParaRPr>
          </a:p>
        </p:txBody>
      </p:sp>
      <p:cxnSp>
        <p:nvCxnSpPr>
          <p:cNvPr id="7" name="Straight Connector 6"/>
          <p:cNvCxnSpPr/>
          <p:nvPr/>
        </p:nvCxnSpPr>
        <p:spPr>
          <a:xfrm>
            <a:off x="5811442" y="3293955"/>
            <a:ext cx="3002605" cy="0"/>
          </a:xfrm>
          <a:prstGeom prst="line">
            <a:avLst/>
          </a:prstGeom>
          <a:ln w="317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6979985" y="2461368"/>
            <a:ext cx="595423" cy="510363"/>
          </a:xfrm>
          <a:prstGeom prst="ellipse">
            <a:avLst/>
          </a:prstGeom>
          <a:solidFill>
            <a:srgbClr val="EBA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BA900"/>
              </a:solidFill>
            </a:endParaRPr>
          </a:p>
        </p:txBody>
      </p:sp>
      <p:sp>
        <p:nvSpPr>
          <p:cNvPr id="9" name="Right Arrow 8"/>
          <p:cNvSpPr/>
          <p:nvPr/>
        </p:nvSpPr>
        <p:spPr>
          <a:xfrm rot="7827251">
            <a:off x="7465041" y="1847651"/>
            <a:ext cx="994261" cy="309935"/>
          </a:xfrm>
          <a:prstGeom prst="rightArrow">
            <a:avLst>
              <a:gd name="adj1" fmla="val 58216"/>
              <a:gd name="adj2" fmla="val 50000"/>
            </a:avLst>
          </a:prstGeom>
          <a:solidFill>
            <a:srgbClr val="EBA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BA900"/>
              </a:solidFill>
            </a:endParaRPr>
          </a:p>
        </p:txBody>
      </p:sp>
      <p:sp>
        <p:nvSpPr>
          <p:cNvPr id="10" name="Right Arrow 9"/>
          <p:cNvSpPr/>
          <p:nvPr/>
        </p:nvSpPr>
        <p:spPr>
          <a:xfrm rot="10800000">
            <a:off x="7793121" y="2537344"/>
            <a:ext cx="999661" cy="335947"/>
          </a:xfrm>
          <a:prstGeom prst="rightArrow">
            <a:avLst>
              <a:gd name="adj1" fmla="val 58216"/>
              <a:gd name="adj2" fmla="val 50000"/>
            </a:avLst>
          </a:prstGeom>
          <a:solidFill>
            <a:srgbClr val="EBA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BA900"/>
              </a:solidFill>
            </a:endParaRPr>
          </a:p>
        </p:txBody>
      </p:sp>
      <p:sp>
        <p:nvSpPr>
          <p:cNvPr id="12" name="Right Arrow 11"/>
          <p:cNvSpPr/>
          <p:nvPr/>
        </p:nvSpPr>
        <p:spPr>
          <a:xfrm>
            <a:off x="5778855" y="2557045"/>
            <a:ext cx="1026528" cy="335947"/>
          </a:xfrm>
          <a:prstGeom prst="rightArrow">
            <a:avLst>
              <a:gd name="adj1" fmla="val 58216"/>
              <a:gd name="adj2" fmla="val 50000"/>
            </a:avLst>
          </a:prstGeom>
          <a:solidFill>
            <a:srgbClr val="EBA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BA900"/>
              </a:solidFill>
            </a:endParaRPr>
          </a:p>
        </p:txBody>
      </p:sp>
      <p:sp>
        <p:nvSpPr>
          <p:cNvPr id="14" name="Right Arrow 13"/>
          <p:cNvSpPr/>
          <p:nvPr/>
        </p:nvSpPr>
        <p:spPr>
          <a:xfrm rot="5400000">
            <a:off x="6825924" y="1705380"/>
            <a:ext cx="851600" cy="286494"/>
          </a:xfrm>
          <a:prstGeom prst="rightArrow">
            <a:avLst>
              <a:gd name="adj1" fmla="val 58216"/>
              <a:gd name="adj2" fmla="val 50000"/>
            </a:avLst>
          </a:prstGeom>
          <a:solidFill>
            <a:srgbClr val="EBA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BA900"/>
              </a:solidFill>
            </a:endParaRPr>
          </a:p>
        </p:txBody>
      </p:sp>
      <p:sp>
        <p:nvSpPr>
          <p:cNvPr id="15" name="Right Arrow 14"/>
          <p:cNvSpPr/>
          <p:nvPr/>
        </p:nvSpPr>
        <p:spPr>
          <a:xfrm rot="2499252">
            <a:off x="6099215" y="1918973"/>
            <a:ext cx="976264" cy="280011"/>
          </a:xfrm>
          <a:prstGeom prst="rightArrow">
            <a:avLst>
              <a:gd name="adj1" fmla="val 58216"/>
              <a:gd name="adj2" fmla="val 50000"/>
            </a:avLst>
          </a:prstGeom>
          <a:solidFill>
            <a:srgbClr val="EBA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BA900"/>
              </a:solidFill>
            </a:endParaRPr>
          </a:p>
        </p:txBody>
      </p:sp>
      <p:sp>
        <p:nvSpPr>
          <p:cNvPr id="13" name="Rectangle 12"/>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3036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Establish Care Coordination</a:t>
            </a:r>
          </a:p>
        </p:txBody>
      </p:sp>
      <p:sp>
        <p:nvSpPr>
          <p:cNvPr id="3" name="Content Placeholder 2"/>
          <p:cNvSpPr txBox="1">
            <a:spLocks/>
          </p:cNvSpPr>
          <p:nvPr/>
        </p:nvSpPr>
        <p:spPr>
          <a:xfrm>
            <a:off x="211137" y="1374946"/>
            <a:ext cx="8799354" cy="100675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indent="0">
              <a:buNone/>
            </a:pPr>
            <a:r>
              <a:rPr lang="en-US" sz="2400" b="1" dirty="0">
                <a:solidFill>
                  <a:srgbClr val="008AAB"/>
                </a:solidFill>
                <a:latin typeface="+mj-lt"/>
                <a:cs typeface="Arial"/>
              </a:rPr>
              <a:t>Ensure that OUD treatment programs meet patient and family resource needs (eg, wrap-around services such as housing, child care, transportation and home visitation). </a:t>
            </a:r>
          </a:p>
          <a:p>
            <a:pPr marL="115888" indent="0">
              <a:buNone/>
            </a:pPr>
            <a:endParaRPr lang="en-US" sz="2400" b="1" dirty="0">
              <a:solidFill>
                <a:srgbClr val="008AAB"/>
              </a:solidFill>
              <a:latin typeface="+mj-lt"/>
              <a:cs typeface="Arial"/>
            </a:endParaRPr>
          </a:p>
          <a:p>
            <a:pPr marL="0" indent="0">
              <a:buClr>
                <a:srgbClr val="4BACC6"/>
              </a:buClr>
              <a:buFont typeface="Arial"/>
              <a:buNone/>
            </a:pPr>
            <a:endParaRPr lang="en-US" sz="2400" b="1" dirty="0">
              <a:solidFill>
                <a:srgbClr val="4BACC6"/>
              </a:solidFill>
              <a:latin typeface="+mj-lt"/>
              <a:cs typeface="Arial"/>
            </a:endParaRPr>
          </a:p>
          <a:p>
            <a:endParaRPr lang="en-US" sz="2400" dirty="0">
              <a:solidFill>
                <a:srgbClr val="7F7F7F"/>
              </a:solidFill>
              <a:latin typeface="+mj-lt"/>
              <a:cs typeface="Arial"/>
            </a:endParaRPr>
          </a:p>
        </p:txBody>
      </p:sp>
      <p:sp>
        <p:nvSpPr>
          <p:cNvPr id="12" name="Rectangle 11"/>
          <p:cNvSpPr/>
          <p:nvPr/>
        </p:nvSpPr>
        <p:spPr>
          <a:xfrm>
            <a:off x="211137" y="2889854"/>
            <a:ext cx="8707088" cy="1938992"/>
          </a:xfrm>
          <a:prstGeom prst="rect">
            <a:avLst/>
          </a:prstGeom>
        </p:spPr>
        <p:txBody>
          <a:bodyPr wrap="square">
            <a:spAutoFit/>
          </a:bodyPr>
          <a:lstStyle/>
          <a:p>
            <a:pPr marL="458788" lvl="0" indent="-342900">
              <a:buClr>
                <a:srgbClr val="EBA900"/>
              </a:buClr>
              <a:buFont typeface="Arial" panose="020B0604020202020204" pitchFamily="34" charset="0"/>
              <a:buChar char="•"/>
            </a:pPr>
            <a:r>
              <a:rPr lang="en-US" sz="2400" dirty="0">
                <a:cs typeface="Arial"/>
              </a:rPr>
              <a:t>Identify a facilitator to train new staff, determine gaps in services, and bring teams together through hospital-based quality improvement programs.</a:t>
            </a:r>
          </a:p>
          <a:p>
            <a:pPr marL="458788" lvl="0" indent="-342900">
              <a:buClr>
                <a:srgbClr val="EBA900"/>
              </a:buClr>
              <a:buFont typeface="Arial" panose="020B0604020202020204" pitchFamily="34" charset="0"/>
              <a:buChar char="•"/>
            </a:pPr>
            <a:endParaRPr lang="en-US" sz="2400" dirty="0">
              <a:cs typeface="Arial"/>
            </a:endParaRPr>
          </a:p>
          <a:p>
            <a:pPr marL="458788" lvl="0" indent="-342900">
              <a:buClr>
                <a:srgbClr val="EBA900"/>
              </a:buClr>
              <a:buFont typeface="Arial" panose="020B0604020202020204" pitchFamily="34" charset="0"/>
              <a:buChar char="•"/>
            </a:pPr>
            <a:r>
              <a:rPr lang="en-US" sz="2400" dirty="0">
                <a:cs typeface="Arial"/>
              </a:rPr>
              <a:t>Seek out community health worker networks in your region</a:t>
            </a: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7172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 y="893126"/>
            <a:ext cx="890693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dirty="0">
                <a:solidFill>
                  <a:schemeClr val="bg1"/>
                </a:solidFill>
                <a:latin typeface="+mn-lt"/>
              </a:rPr>
              <a:t>RECOGNITION</a:t>
            </a:r>
          </a:p>
          <a:p>
            <a:pPr algn="ctr" eaLnBrk="1" hangingPunct="1">
              <a:lnSpc>
                <a:spcPct val="100000"/>
              </a:lnSpc>
              <a:spcBef>
                <a:spcPct val="0"/>
              </a:spcBef>
              <a:buFontTx/>
              <a:buNone/>
            </a:pPr>
            <a:r>
              <a:rPr lang="en-US" altLang="en-US" sz="4000" b="1" dirty="0">
                <a:solidFill>
                  <a:schemeClr val="bg1"/>
                </a:solidFill>
                <a:latin typeface="+mn-lt"/>
              </a:rPr>
              <a:t>(Every Provider/Clinical Setting)</a:t>
            </a:r>
          </a:p>
        </p:txBody>
      </p:sp>
      <p:sp>
        <p:nvSpPr>
          <p:cNvPr id="7" name="Rectangle 6"/>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2797934" y="2216561"/>
            <a:ext cx="3762663" cy="3076923"/>
          </a:xfrm>
          <a:prstGeom prst="rect">
            <a:avLst/>
          </a:prstGeom>
          <a:ln>
            <a:noFill/>
          </a:ln>
          <a:effectLst>
            <a:softEdge rad="112500"/>
          </a:effectLst>
        </p:spPr>
      </p:pic>
    </p:spTree>
    <p:extLst>
      <p:ext uri="{BB962C8B-B14F-4D97-AF65-F5344CB8AC3E}">
        <p14:creationId xmlns:p14="http://schemas.microsoft.com/office/powerpoint/2010/main" val="15005847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Recognition</a:t>
            </a:r>
          </a:p>
        </p:txBody>
      </p:sp>
      <p:sp>
        <p:nvSpPr>
          <p:cNvPr id="3" name="TextBox 2"/>
          <p:cNvSpPr txBox="1">
            <a:spLocks noChangeArrowheads="1"/>
          </p:cNvSpPr>
          <p:nvPr/>
        </p:nvSpPr>
        <p:spPr bwMode="auto">
          <a:xfrm>
            <a:off x="754224" y="1587940"/>
            <a:ext cx="785008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US" sz="2800" dirty="0">
                <a:solidFill>
                  <a:prstClr val="black"/>
                </a:solidFill>
                <a:latin typeface="Calibri" panose="020F0502020204030204"/>
              </a:rPr>
              <a:t>Assess ALL</a:t>
            </a:r>
          </a:p>
          <a:p>
            <a:pPr>
              <a:buFont typeface="Arial" panose="020B0604020202020204" pitchFamily="34" charset="0"/>
              <a:buChar char="•"/>
            </a:pPr>
            <a:r>
              <a:rPr lang="en-US" altLang="en-US" sz="2800" dirty="0">
                <a:solidFill>
                  <a:prstClr val="black"/>
                </a:solidFill>
                <a:latin typeface="Calibri" panose="020F0502020204030204"/>
              </a:rPr>
              <a:t>SBIRT</a:t>
            </a:r>
          </a:p>
          <a:p>
            <a:pPr>
              <a:buFont typeface="Arial" panose="020B0604020202020204" pitchFamily="34" charset="0"/>
              <a:buChar char="•"/>
            </a:pPr>
            <a:r>
              <a:rPr lang="en-US" altLang="en-US" sz="2800" dirty="0">
                <a:solidFill>
                  <a:prstClr val="black"/>
                </a:solidFill>
                <a:latin typeface="Calibri" panose="020F0502020204030204"/>
              </a:rPr>
              <a:t>Polysubstance use</a:t>
            </a:r>
          </a:p>
          <a:p>
            <a:pPr>
              <a:buFont typeface="Arial" panose="020B0604020202020204" pitchFamily="34" charset="0"/>
              <a:buChar char="•"/>
            </a:pPr>
            <a:r>
              <a:rPr lang="en-US" altLang="en-US" sz="2800" dirty="0">
                <a:solidFill>
                  <a:prstClr val="black"/>
                </a:solidFill>
                <a:latin typeface="Calibri" panose="020F0502020204030204"/>
              </a:rPr>
              <a:t>Co-morbidities</a:t>
            </a:r>
          </a:p>
          <a:p>
            <a:pPr>
              <a:buFont typeface="Arial" panose="020B0604020202020204" pitchFamily="34" charset="0"/>
              <a:buChar char="•"/>
            </a:pPr>
            <a:r>
              <a:rPr lang="en-US" altLang="en-US" sz="2800" dirty="0">
                <a:solidFill>
                  <a:prstClr val="black"/>
                </a:solidFill>
                <a:latin typeface="Calibri" panose="020F0502020204030204"/>
              </a:rPr>
              <a:t>Psychiatric disorders</a:t>
            </a:r>
          </a:p>
          <a:p>
            <a:pPr>
              <a:buFont typeface="Arial" panose="020B0604020202020204" pitchFamily="34" charset="0"/>
              <a:buChar char="•"/>
            </a:pPr>
            <a:r>
              <a:rPr lang="en-US" altLang="en-US" sz="2800" dirty="0">
                <a:solidFill>
                  <a:prstClr val="black"/>
                </a:solidFill>
                <a:latin typeface="Calibri" panose="020F0502020204030204"/>
              </a:rPr>
              <a:t>Intimate Partner Violence (IPV)</a:t>
            </a:r>
          </a:p>
          <a:p>
            <a:pPr>
              <a:buFont typeface="Arial" panose="020B0604020202020204" pitchFamily="34" charset="0"/>
              <a:buChar char="•"/>
            </a:pPr>
            <a:r>
              <a:rPr lang="en-US" altLang="en-US" sz="2800" dirty="0">
                <a:solidFill>
                  <a:prstClr val="black"/>
                </a:solidFill>
                <a:latin typeface="Calibri" panose="020F0502020204030204"/>
              </a:rPr>
              <a:t>Smoking</a:t>
            </a:r>
          </a:p>
          <a:p>
            <a:pPr>
              <a:buFont typeface="Arial" panose="020B0604020202020204" pitchFamily="34" charset="0"/>
              <a:buChar char="•"/>
            </a:pPr>
            <a:r>
              <a:rPr lang="en-US" altLang="en-US" sz="2800" dirty="0">
                <a:solidFill>
                  <a:prstClr val="black"/>
                </a:solidFill>
                <a:latin typeface="Calibri" panose="020F0502020204030204"/>
              </a:rPr>
              <a:t>Readiness to change </a:t>
            </a:r>
          </a:p>
        </p:txBody>
      </p:sp>
      <p:pic>
        <p:nvPicPr>
          <p:cNvPr id="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754" y="5844317"/>
            <a:ext cx="2373313"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270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Start with SBIRT!</a:t>
            </a:r>
            <a:endParaRPr lang="en-US" sz="3600" dirty="0">
              <a:latin typeface="+mn-lt"/>
            </a:endParaRPr>
          </a:p>
        </p:txBody>
      </p:sp>
      <p:sp>
        <p:nvSpPr>
          <p:cNvPr id="3" name="Content Placeholder 2"/>
          <p:cNvSpPr txBox="1">
            <a:spLocks/>
          </p:cNvSpPr>
          <p:nvPr/>
        </p:nvSpPr>
        <p:spPr>
          <a:xfrm>
            <a:off x="352344" y="1321308"/>
            <a:ext cx="8588455" cy="512064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2000" b="1" u="sng" dirty="0" smtClean="0"/>
              <a:t>Screening</a:t>
            </a:r>
            <a:r>
              <a:rPr lang="en-US" sz="2000" dirty="0" smtClean="0"/>
              <a:t>: the healthcare professional assesses a patient for risky substance use behaviors using standardized screening tools. Screening can occur in any healthcare setting</a:t>
            </a:r>
          </a:p>
          <a:p>
            <a:pPr marL="0" indent="0">
              <a:buFont typeface="Arial"/>
              <a:buNone/>
            </a:pPr>
            <a:endParaRPr lang="en-US" sz="2000" dirty="0" smtClean="0"/>
          </a:p>
          <a:p>
            <a:pPr>
              <a:buFont typeface="Wingdings" panose="05000000000000000000" pitchFamily="2" charset="2"/>
              <a:buChar char="Ø"/>
            </a:pPr>
            <a:r>
              <a:rPr lang="en-US" sz="2000" b="1" u="sng" dirty="0" smtClean="0"/>
              <a:t>Brief Intervention</a:t>
            </a:r>
            <a:r>
              <a:rPr lang="en-US" sz="2000" dirty="0" smtClean="0"/>
              <a:t>: the healthcare professional engages a patient showing risky substance use behaviors in a short conversation, providing feedback and advice</a:t>
            </a:r>
          </a:p>
          <a:p>
            <a:pPr>
              <a:buFont typeface="Wingdings" panose="05000000000000000000" pitchFamily="2" charset="2"/>
              <a:buChar char="Ø"/>
            </a:pPr>
            <a:endParaRPr lang="en-US" sz="2000" dirty="0" smtClean="0"/>
          </a:p>
          <a:p>
            <a:pPr>
              <a:buFont typeface="Wingdings" panose="05000000000000000000" pitchFamily="2" charset="2"/>
              <a:buChar char="Ø"/>
            </a:pPr>
            <a:r>
              <a:rPr lang="en-US" sz="2000" b="1" u="sng" dirty="0" smtClean="0"/>
              <a:t>Referral to Treatment: </a:t>
            </a:r>
            <a:r>
              <a:rPr lang="en-US" sz="2000" dirty="0" smtClean="0"/>
              <a:t>the healthcare professional provides a referral to brief therapy or additional treatment to patients who screen in need of additional services</a:t>
            </a:r>
          </a:p>
          <a:p>
            <a:pPr>
              <a:buFont typeface="Wingdings" panose="05000000000000000000" pitchFamily="2" charset="2"/>
              <a:buChar char="Ø"/>
            </a:pPr>
            <a:r>
              <a:rPr lang="en-US" sz="1200" dirty="0" smtClean="0"/>
              <a:t>Goodman,D. , Fisher, T. 2018 COUNCIL ON PATIENT SAFETY IN WOMEN’S HEALTH CARE  Recognizing Opioid Use Disorder During Pregnancy: Effective Screening for OUD and its Co-Morbidities </a:t>
            </a:r>
          </a:p>
          <a:p>
            <a:pPr>
              <a:buFont typeface="Wingdings" panose="05000000000000000000" pitchFamily="2" charset="2"/>
              <a:buChar char="Ø"/>
            </a:pPr>
            <a:endParaRPr lang="en-US" sz="1000" b="1" u="sng" dirty="0"/>
          </a:p>
        </p:txBody>
      </p:sp>
    </p:spTree>
    <p:extLst>
      <p:ext uri="{BB962C8B-B14F-4D97-AF65-F5344CB8AC3E}">
        <p14:creationId xmlns:p14="http://schemas.microsoft.com/office/powerpoint/2010/main" val="2870356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SBIRT! A Population Health Approach to SUD</a:t>
            </a:r>
            <a:endParaRPr lang="en-US" sz="3600" dirty="0">
              <a:latin typeface="+mn-lt"/>
            </a:endParaRPr>
          </a:p>
        </p:txBody>
      </p:sp>
      <p:pic>
        <p:nvPicPr>
          <p:cNvPr id="3" name="Content Placeholder 3"/>
          <p:cNvPicPr>
            <a:picLocks noChangeAspect="1"/>
          </p:cNvPicPr>
          <p:nvPr/>
        </p:nvPicPr>
        <p:blipFill>
          <a:blip r:embed="rId2"/>
          <a:stretch>
            <a:fillRect/>
          </a:stretch>
        </p:blipFill>
        <p:spPr>
          <a:xfrm>
            <a:off x="352345" y="1199179"/>
            <a:ext cx="6743699" cy="4660449"/>
          </a:xfrm>
          <a:prstGeom prst="rect">
            <a:avLst/>
          </a:prstGeom>
        </p:spPr>
      </p:pic>
      <p:sp>
        <p:nvSpPr>
          <p:cNvPr id="4" name="TextBox 3">
            <a:extLst>
              <a:ext uri="{FF2B5EF4-FFF2-40B4-BE49-F238E27FC236}">
                <a16:creationId xmlns:a16="http://schemas.microsoft.com/office/drawing/2014/main" xmlns="" id="{FB71122D-1FBD-FE40-92F3-6F54703B1A9A}"/>
              </a:ext>
            </a:extLst>
          </p:cNvPr>
          <p:cNvSpPr txBox="1"/>
          <p:nvPr/>
        </p:nvSpPr>
        <p:spPr>
          <a:xfrm>
            <a:off x="173059" y="6022689"/>
            <a:ext cx="6569964" cy="623248"/>
          </a:xfrm>
          <a:prstGeom prst="rect">
            <a:avLst/>
          </a:prstGeom>
          <a:noFill/>
        </p:spPr>
        <p:txBody>
          <a:bodyPr wrap="square" rtlCol="0">
            <a:spAutoFit/>
          </a:bodyPr>
          <a:lstStyle/>
          <a:p>
            <a:r>
              <a:rPr lang="en-US" sz="1050" dirty="0"/>
              <a:t>Goodman, D.. , Fisher, T. 2018 COUNCIL ON PATIENT SAFETY IN WOMEN’S HEALTH CARE  </a:t>
            </a:r>
          </a:p>
          <a:p>
            <a:r>
              <a:rPr lang="en-US" sz="1050" dirty="0"/>
              <a:t>Recognizing Opioid Use Disorder During Pregnancy: Effective Screening for OUD and its Co-Morbidities </a:t>
            </a:r>
          </a:p>
          <a:p>
            <a:endParaRPr lang="en-US" sz="1350" dirty="0"/>
          </a:p>
        </p:txBody>
      </p:sp>
    </p:spTree>
    <p:extLst>
      <p:ext uri="{BB962C8B-B14F-4D97-AF65-F5344CB8AC3E}">
        <p14:creationId xmlns:p14="http://schemas.microsoft.com/office/powerpoint/2010/main" val="748300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Not only Substance Use</a:t>
            </a:r>
            <a:endParaRPr lang="en-US" sz="3600" dirty="0">
              <a:latin typeface="+mn-lt"/>
            </a:endParaRPr>
          </a:p>
        </p:txBody>
      </p:sp>
      <p:sp>
        <p:nvSpPr>
          <p:cNvPr id="3" name="Content Placeholder 2"/>
          <p:cNvSpPr txBox="1">
            <a:spLocks/>
          </p:cNvSpPr>
          <p:nvPr/>
        </p:nvSpPr>
        <p:spPr>
          <a:xfrm>
            <a:off x="352345" y="1297047"/>
            <a:ext cx="7843388" cy="512064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High rates of comorbidities associated with perinatal substance </a:t>
            </a:r>
          </a:p>
          <a:p>
            <a:pPr lvl="1"/>
            <a:r>
              <a:rPr lang="en-US" sz="2000" dirty="0" smtClean="0"/>
              <a:t>Mental health</a:t>
            </a:r>
          </a:p>
          <a:p>
            <a:pPr lvl="1"/>
            <a:r>
              <a:rPr lang="en-US" sz="2000" dirty="0" smtClean="0"/>
              <a:t>Infectious disease:  HCV, HBV, HIV, STIs</a:t>
            </a:r>
          </a:p>
          <a:p>
            <a:pPr lvl="1"/>
            <a:r>
              <a:rPr lang="en-US" sz="2000" dirty="0" smtClean="0"/>
              <a:t>Tobacco</a:t>
            </a:r>
          </a:p>
          <a:p>
            <a:r>
              <a:rPr lang="en-US" sz="2800" dirty="0" smtClean="0"/>
              <a:t>Assessment should include screening for all of the above </a:t>
            </a:r>
            <a:r>
              <a:rPr lang="en-US" sz="2800" i="1" dirty="0" smtClean="0"/>
              <a:t>and </a:t>
            </a:r>
          </a:p>
          <a:p>
            <a:pPr lvl="1"/>
            <a:r>
              <a:rPr lang="en-US" sz="2000" dirty="0" smtClean="0"/>
              <a:t>Social determinants: housing, food, transportation, social supports</a:t>
            </a:r>
          </a:p>
          <a:p>
            <a:pPr lvl="1"/>
            <a:r>
              <a:rPr lang="en-US" sz="2000" dirty="0" smtClean="0"/>
              <a:t>Intimate partner violence</a:t>
            </a:r>
          </a:p>
          <a:p>
            <a:r>
              <a:rPr lang="en-US" sz="2800" dirty="0" smtClean="0"/>
              <a:t>Consider a comprehensive screening approach</a:t>
            </a:r>
            <a:endParaRPr lang="en-US" sz="2800" dirty="0"/>
          </a:p>
        </p:txBody>
      </p:sp>
      <p:sp>
        <p:nvSpPr>
          <p:cNvPr id="4" name="Rectangle 3">
            <a:extLst>
              <a:ext uri="{FF2B5EF4-FFF2-40B4-BE49-F238E27FC236}">
                <a16:creationId xmlns:a16="http://schemas.microsoft.com/office/drawing/2014/main" xmlns="" id="{3EA4DDE7-BF80-E140-886D-C5436347A956}"/>
              </a:ext>
            </a:extLst>
          </p:cNvPr>
          <p:cNvSpPr/>
          <p:nvPr/>
        </p:nvSpPr>
        <p:spPr>
          <a:xfrm>
            <a:off x="184659" y="5984748"/>
            <a:ext cx="6222492" cy="415498"/>
          </a:xfrm>
          <a:prstGeom prst="rect">
            <a:avLst/>
          </a:prstGeom>
        </p:spPr>
        <p:txBody>
          <a:bodyPr wrap="square">
            <a:spAutoFit/>
          </a:bodyPr>
          <a:lstStyle/>
          <a:p>
            <a:r>
              <a:rPr lang="en-US" sz="1050" dirty="0"/>
              <a:t>Goodman, D.. , Fisher, T. 2018 COUNCIL ON PATIENT SAFETY IN WOMEN’S HEALTH CARE  </a:t>
            </a:r>
          </a:p>
          <a:p>
            <a:r>
              <a:rPr lang="en-US" sz="1050" dirty="0"/>
              <a:t>Recognizing Opioid Use Disorder During Pregnancy: Effective Screening for OUD and its Co-Morbidities </a:t>
            </a:r>
          </a:p>
        </p:txBody>
      </p:sp>
    </p:spTree>
    <p:extLst>
      <p:ext uri="{BB962C8B-B14F-4D97-AF65-F5344CB8AC3E}">
        <p14:creationId xmlns:p14="http://schemas.microsoft.com/office/powerpoint/2010/main" val="416752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j-lt"/>
              </a:rPr>
              <a:t>Implementation</a:t>
            </a:r>
            <a:endParaRPr lang="en-US" sz="3600" dirty="0">
              <a:latin typeface="+mj-lt"/>
            </a:endParaRPr>
          </a:p>
        </p:txBody>
      </p:sp>
      <p:sp>
        <p:nvSpPr>
          <p:cNvPr id="3" name="Content Placeholder 2"/>
          <p:cNvSpPr txBox="1">
            <a:spLocks/>
          </p:cNvSpPr>
          <p:nvPr/>
        </p:nvSpPr>
        <p:spPr>
          <a:xfrm>
            <a:off x="158752" y="1390103"/>
            <a:ext cx="8731248" cy="512064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Thing to consider in preparation for SBIRT implementation</a:t>
            </a:r>
          </a:p>
          <a:p>
            <a:pPr lvl="1"/>
            <a:r>
              <a:rPr lang="en-US" sz="2400" dirty="0" smtClean="0"/>
              <a:t>Privacy during screening</a:t>
            </a:r>
          </a:p>
          <a:p>
            <a:pPr lvl="1"/>
            <a:r>
              <a:rPr lang="en-US" sz="2400" dirty="0" smtClean="0"/>
              <a:t>Workflow for screening and timely follow up if positive</a:t>
            </a:r>
          </a:p>
          <a:p>
            <a:pPr lvl="1"/>
            <a:r>
              <a:rPr lang="en-US" sz="2400" dirty="0" smtClean="0"/>
              <a:t>Roles and responsibilities in process</a:t>
            </a:r>
          </a:p>
          <a:p>
            <a:pPr lvl="1"/>
            <a:r>
              <a:rPr lang="en-US" sz="2400" dirty="0" smtClean="0"/>
              <a:t>Referral options if indicated</a:t>
            </a:r>
          </a:p>
          <a:p>
            <a:pPr lvl="1"/>
            <a:r>
              <a:rPr lang="en-US" sz="2400" dirty="0" smtClean="0"/>
              <a:t>Billing for Brief Intervention services</a:t>
            </a:r>
          </a:p>
          <a:p>
            <a:endParaRPr lang="en-US" sz="2400" dirty="0" smtClean="0"/>
          </a:p>
          <a:p>
            <a:r>
              <a:rPr lang="en-US" sz="2400" dirty="0" smtClean="0"/>
              <a:t>Capturing data in an ongoing way is essential to inform program development</a:t>
            </a:r>
            <a:endParaRPr lang="en-US" sz="2400" dirty="0"/>
          </a:p>
        </p:txBody>
      </p:sp>
      <p:sp>
        <p:nvSpPr>
          <p:cNvPr id="4" name="Rectangle 3">
            <a:extLst>
              <a:ext uri="{FF2B5EF4-FFF2-40B4-BE49-F238E27FC236}">
                <a16:creationId xmlns:a16="http://schemas.microsoft.com/office/drawing/2014/main" xmlns="" id="{8413E846-ABCB-FB4A-B610-09A14CD38BD2}"/>
              </a:ext>
            </a:extLst>
          </p:cNvPr>
          <p:cNvSpPr/>
          <p:nvPr/>
        </p:nvSpPr>
        <p:spPr>
          <a:xfrm>
            <a:off x="158755" y="5935009"/>
            <a:ext cx="6242049" cy="415498"/>
          </a:xfrm>
          <a:prstGeom prst="rect">
            <a:avLst/>
          </a:prstGeom>
        </p:spPr>
        <p:txBody>
          <a:bodyPr wrap="square">
            <a:spAutoFit/>
          </a:bodyPr>
          <a:lstStyle/>
          <a:p>
            <a:r>
              <a:rPr lang="en-US" sz="1050" dirty="0"/>
              <a:t>Goodman, D.. , Fisher, T. 2018 COUNCIL ON PATIENT SAFETY IN WOMEN’S HEALTH CARE  </a:t>
            </a:r>
          </a:p>
          <a:p>
            <a:r>
              <a:rPr lang="en-US" sz="1050" dirty="0"/>
              <a:t>Recognizing Opioid Use Disorder During Pregnancy: Effective Screening for OUD and its Co-Morbidities </a:t>
            </a:r>
          </a:p>
        </p:txBody>
      </p:sp>
    </p:spTree>
    <p:extLst>
      <p:ext uri="{BB962C8B-B14F-4D97-AF65-F5344CB8AC3E}">
        <p14:creationId xmlns:p14="http://schemas.microsoft.com/office/powerpoint/2010/main" val="265444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400" dirty="0" smtClean="0">
                <a:latin typeface="+mn-lt"/>
              </a:rPr>
              <a:t>Essential Components of SBIRT Implementation</a:t>
            </a:r>
            <a:endParaRPr lang="en-US" sz="3400" dirty="0">
              <a:latin typeface="+mn-lt"/>
            </a:endParaRPr>
          </a:p>
        </p:txBody>
      </p:sp>
      <p:sp>
        <p:nvSpPr>
          <p:cNvPr id="3" name="Content Placeholder 2"/>
          <p:cNvSpPr txBox="1">
            <a:spLocks/>
          </p:cNvSpPr>
          <p:nvPr/>
        </p:nvSpPr>
        <p:spPr>
          <a:xfrm>
            <a:off x="199945" y="1194098"/>
            <a:ext cx="8452988" cy="458863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2400" dirty="0" smtClean="0">
                <a:cs typeface="Arial" panose="020B0604020202020204" pitchFamily="34" charset="0"/>
              </a:rPr>
              <a:t>Identify screening tool(s) relevant to your context</a:t>
            </a:r>
          </a:p>
          <a:p>
            <a:pPr>
              <a:buFont typeface="Wingdings" panose="05000000000000000000" pitchFamily="2" charset="2"/>
              <a:buChar char="Ø"/>
            </a:pPr>
            <a:r>
              <a:rPr lang="en-US" sz="2400" dirty="0" smtClean="0">
                <a:cs typeface="Arial" panose="020B0604020202020204" pitchFamily="34" charset="0"/>
              </a:rPr>
              <a:t>Plan workflows: who, where, who else is involved</a:t>
            </a:r>
          </a:p>
          <a:p>
            <a:pPr>
              <a:buFont typeface="Wingdings" panose="05000000000000000000" pitchFamily="2" charset="2"/>
              <a:buChar char="Ø"/>
            </a:pPr>
            <a:r>
              <a:rPr lang="en-US" sz="2400" dirty="0" smtClean="0">
                <a:cs typeface="Arial" panose="020B0604020202020204" pitchFamily="34" charset="0"/>
              </a:rPr>
              <a:t>Identify resources in practice or community</a:t>
            </a:r>
          </a:p>
          <a:p>
            <a:pPr lvl="2">
              <a:buFont typeface="Wingdings" panose="05000000000000000000" pitchFamily="2" charset="2"/>
              <a:buChar char="Ø"/>
            </a:pPr>
            <a:r>
              <a:rPr lang="en-US" sz="1800" dirty="0" smtClean="0">
                <a:cs typeface="Arial" panose="020B0604020202020204" pitchFamily="34" charset="0"/>
              </a:rPr>
              <a:t>Mental health counselor</a:t>
            </a:r>
          </a:p>
          <a:p>
            <a:pPr lvl="2">
              <a:buFont typeface="Wingdings" panose="05000000000000000000" pitchFamily="2" charset="2"/>
              <a:buChar char="Ø"/>
            </a:pPr>
            <a:r>
              <a:rPr lang="en-US" sz="1800" dirty="0" smtClean="0">
                <a:cs typeface="Arial" panose="020B0604020202020204" pitchFamily="34" charset="0"/>
              </a:rPr>
              <a:t>Social worker</a:t>
            </a:r>
          </a:p>
          <a:p>
            <a:pPr lvl="2">
              <a:buFont typeface="Wingdings" panose="05000000000000000000" pitchFamily="2" charset="2"/>
              <a:buChar char="Ø"/>
            </a:pPr>
            <a:r>
              <a:rPr lang="en-US" sz="1800" dirty="0" smtClean="0">
                <a:cs typeface="Arial" panose="020B0604020202020204" pitchFamily="34" charset="0"/>
              </a:rPr>
              <a:t>Obstetrical care provider</a:t>
            </a:r>
          </a:p>
          <a:p>
            <a:pPr lvl="2">
              <a:buFont typeface="Wingdings" panose="05000000000000000000" pitchFamily="2" charset="2"/>
              <a:buChar char="Ø"/>
            </a:pPr>
            <a:r>
              <a:rPr lang="en-US" sz="1800" dirty="0" smtClean="0">
                <a:cs typeface="Arial" panose="020B0604020202020204" pitchFamily="34" charset="0"/>
              </a:rPr>
              <a:t>MAT prescriber</a:t>
            </a:r>
          </a:p>
          <a:p>
            <a:pPr lvl="2">
              <a:buFont typeface="Wingdings" panose="05000000000000000000" pitchFamily="2" charset="2"/>
              <a:buChar char="Ø"/>
            </a:pPr>
            <a:r>
              <a:rPr lang="en-US" sz="1800" dirty="0" smtClean="0">
                <a:cs typeface="Arial" panose="020B0604020202020204" pitchFamily="34" charset="0"/>
              </a:rPr>
              <a:t>Psychiatric consultant for appropriate level of care and diagnosis/management of comorbidities</a:t>
            </a:r>
          </a:p>
          <a:p>
            <a:pPr>
              <a:buFont typeface="Wingdings" panose="05000000000000000000" pitchFamily="2" charset="2"/>
              <a:buChar char="Ø"/>
            </a:pPr>
            <a:r>
              <a:rPr lang="en-US" sz="2400" dirty="0" smtClean="0">
                <a:cs typeface="Arial" panose="020B0604020202020204" pitchFamily="34" charset="0"/>
              </a:rPr>
              <a:t>Be able to communicate openly and knowledgeably about child protective services reporting requirements </a:t>
            </a:r>
          </a:p>
          <a:p>
            <a:pPr lvl="2">
              <a:buFont typeface="Wingdings" panose="05000000000000000000" pitchFamily="2" charset="2"/>
              <a:buChar char="Ø"/>
            </a:pPr>
            <a:r>
              <a:rPr lang="en-US" sz="1800" dirty="0" smtClean="0">
                <a:cs typeface="Arial" panose="020B0604020202020204" pitchFamily="34" charset="0"/>
              </a:rPr>
              <a:t>Ensure policies are consistent about reporting across OB and Pediatrics</a:t>
            </a:r>
            <a:endParaRPr lang="en-US" sz="1800" dirty="0" smtClean="0"/>
          </a:p>
          <a:p>
            <a:pPr>
              <a:buFont typeface="+mj-lt"/>
              <a:buAutoNum type="arabicPeriod"/>
            </a:pPr>
            <a:endParaRPr lang="en-US" sz="4000" dirty="0" smtClean="0"/>
          </a:p>
          <a:p>
            <a:pPr>
              <a:buFont typeface="+mj-lt"/>
              <a:buAutoNum type="arabicPeriod"/>
            </a:pPr>
            <a:endParaRPr lang="en-US" sz="1800" dirty="0" smtClean="0"/>
          </a:p>
          <a:p>
            <a:pPr>
              <a:buFont typeface="+mj-lt"/>
              <a:buAutoNum type="arabicPeriod"/>
            </a:pPr>
            <a:endParaRPr lang="en-US" sz="1800" dirty="0"/>
          </a:p>
        </p:txBody>
      </p:sp>
    </p:spTree>
    <p:extLst>
      <p:ext uri="{BB962C8B-B14F-4D97-AF65-F5344CB8AC3E}">
        <p14:creationId xmlns:p14="http://schemas.microsoft.com/office/powerpoint/2010/main" val="3423681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5100" y="341315"/>
            <a:ext cx="8720138" cy="6043612"/>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7264" y="6549639"/>
            <a:ext cx="4572000" cy="276999"/>
          </a:xfrm>
          <a:prstGeom prst="rect">
            <a:avLst/>
          </a:prstGeom>
        </p:spPr>
        <p:txBody>
          <a:bodyPr>
            <a:spAutoFit/>
          </a:bodyPr>
          <a:lstStyle/>
          <a:p>
            <a:pPr marL="0" marR="0">
              <a:spcBef>
                <a:spcPts val="0"/>
              </a:spcBef>
              <a:spcAft>
                <a:spcPts val="0"/>
              </a:spcAft>
            </a:pPr>
            <a:r>
              <a:rPr lang="en-US" sz="1200" dirty="0">
                <a:solidFill>
                  <a:srgbClr val="1F497D"/>
                </a:solidFill>
                <a:latin typeface="Trebuchet MS" panose="020B0603020202020204" pitchFamily="34" charset="0"/>
                <a:ea typeface="Calibri" panose="020F0502020204030204" pitchFamily="34" charset="0"/>
                <a:cs typeface="Times New Roman" panose="02020603050405020304" pitchFamily="18" charset="0"/>
              </a:rPr>
              <a:t>Created by ACOG District II in 2018</a:t>
            </a:r>
            <a:endParaRPr lang="en-US" sz="1200" dirty="0">
              <a:latin typeface="Trebuchet MS" panose="020B060302020202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65100" y="6119744"/>
            <a:ext cx="2424062" cy="261610"/>
          </a:xfrm>
          <a:prstGeom prst="rect">
            <a:avLst/>
          </a:prstGeom>
        </p:spPr>
        <p:txBody>
          <a:bodyPr wrap="none">
            <a:spAutoFit/>
          </a:bodyPr>
          <a:lstStyle/>
          <a:p>
            <a:r>
              <a:rPr lang="en-US" altLang="en-US" sz="1100" dirty="0">
                <a:latin typeface="Trebuchet MS" panose="020B0603020202020204" pitchFamily="34" charset="0"/>
              </a:rPr>
              <a:t>Source: JAMA 284: 1689-1695, 2000</a:t>
            </a:r>
            <a:endParaRPr lang="en-US" sz="1100" dirty="0"/>
          </a:p>
        </p:txBody>
      </p:sp>
      <p:sp>
        <p:nvSpPr>
          <p:cNvPr id="5" name="Slide Number Placeholder 4"/>
          <p:cNvSpPr>
            <a:spLocks noGrp="1"/>
          </p:cNvSpPr>
          <p:nvPr>
            <p:ph type="sldNum" sz="quarter" idx="12"/>
          </p:nvPr>
        </p:nvSpPr>
        <p:spPr/>
        <p:txBody>
          <a:bodyPr/>
          <a:lstStyle/>
          <a:p>
            <a:pPr>
              <a:defRPr/>
            </a:pPr>
            <a:fld id="{C9172A33-F4FF-4E36-821D-E71112213E2B}" type="slidenum">
              <a:rPr lang="en-US" smtClean="0"/>
              <a:pPr>
                <a:defRPr/>
              </a:pPr>
              <a:t>6</a:t>
            </a:fld>
            <a:endParaRPr lang="en-US" dirty="0"/>
          </a:p>
        </p:txBody>
      </p:sp>
    </p:spTree>
    <p:extLst>
      <p:ext uri="{BB962C8B-B14F-4D97-AF65-F5344CB8AC3E}">
        <p14:creationId xmlns:p14="http://schemas.microsoft.com/office/powerpoint/2010/main" val="10829898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Screening Step 1:</a:t>
            </a:r>
            <a:endParaRPr lang="en-US" sz="3600" dirty="0">
              <a:latin typeface="+mn-lt"/>
            </a:endParaRPr>
          </a:p>
        </p:txBody>
      </p:sp>
      <p:sp>
        <p:nvSpPr>
          <p:cNvPr id="3" name="Content Placeholder 2"/>
          <p:cNvSpPr txBox="1">
            <a:spLocks/>
          </p:cNvSpPr>
          <p:nvPr/>
        </p:nvSpPr>
        <p:spPr>
          <a:xfrm>
            <a:off x="192428" y="1259417"/>
            <a:ext cx="8663705" cy="339447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spcBef>
                <a:spcPct val="0"/>
              </a:spcBef>
              <a:spcAft>
                <a:spcPts val="900"/>
              </a:spcAft>
              <a:buClr>
                <a:srgbClr val="A04DA3"/>
              </a:buClr>
              <a:buFont typeface="Arial"/>
              <a:buNone/>
            </a:pPr>
            <a:r>
              <a:rPr lang="en-US" sz="2800" b="1" dirty="0" smtClean="0">
                <a:solidFill>
                  <a:srgbClr val="C00000"/>
                </a:solidFill>
                <a:cs typeface="Arial" charset="0"/>
              </a:rPr>
              <a:t>AUDIT –C:  </a:t>
            </a:r>
            <a:r>
              <a:rPr lang="en-US" sz="2800" dirty="0" smtClean="0">
                <a:solidFill>
                  <a:prstClr val="black"/>
                </a:solidFill>
                <a:cs typeface="Arial" charset="0"/>
              </a:rPr>
              <a:t>3 questions about  past year alcohol use </a:t>
            </a:r>
          </a:p>
          <a:p>
            <a:pPr lvl="1" fontAlgn="base">
              <a:spcBef>
                <a:spcPct val="0"/>
              </a:spcBef>
              <a:spcAft>
                <a:spcPts val="900"/>
              </a:spcAft>
              <a:buClr>
                <a:srgbClr val="A04DA3"/>
              </a:buClr>
            </a:pPr>
            <a:r>
              <a:rPr lang="en-US" sz="1400" dirty="0" smtClean="0"/>
              <a:t>How often did you have a drink containing alcohol in the past year?  </a:t>
            </a:r>
          </a:p>
          <a:p>
            <a:pPr lvl="1" fontAlgn="base">
              <a:spcBef>
                <a:spcPct val="0"/>
              </a:spcBef>
              <a:spcAft>
                <a:spcPts val="900"/>
              </a:spcAft>
              <a:buClr>
                <a:srgbClr val="A04DA3"/>
              </a:buClr>
            </a:pPr>
            <a:r>
              <a:rPr lang="en-US" sz="1400" dirty="0" smtClean="0"/>
              <a:t>How many drinks did you have on a typical day when you were drinking in the past year?</a:t>
            </a:r>
          </a:p>
          <a:p>
            <a:pPr lvl="1" fontAlgn="base">
              <a:spcBef>
                <a:spcPct val="0"/>
              </a:spcBef>
              <a:spcAft>
                <a:spcPts val="900"/>
              </a:spcAft>
              <a:buClr>
                <a:srgbClr val="A04DA3"/>
              </a:buClr>
            </a:pPr>
            <a:r>
              <a:rPr lang="en-US" sz="1400" dirty="0" smtClean="0"/>
              <a:t>How often did you have 4 or more drinks on one occasion in the past year?</a:t>
            </a:r>
          </a:p>
          <a:p>
            <a:pPr marL="0" indent="0" fontAlgn="base">
              <a:spcBef>
                <a:spcPct val="0"/>
              </a:spcBef>
              <a:spcAft>
                <a:spcPts val="900"/>
              </a:spcAft>
              <a:buClr>
                <a:srgbClr val="A04DA3"/>
              </a:buClr>
              <a:buFont typeface="Arial"/>
              <a:buNone/>
            </a:pPr>
            <a:r>
              <a:rPr lang="en-US" sz="2800" b="1" dirty="0" smtClean="0">
                <a:solidFill>
                  <a:srgbClr val="C00000"/>
                </a:solidFill>
                <a:cs typeface="Arial" charset="0"/>
              </a:rPr>
              <a:t>NIDA:  </a:t>
            </a:r>
            <a:r>
              <a:rPr lang="en-US" sz="2800" dirty="0" smtClean="0">
                <a:cs typeface="Arial" charset="0"/>
              </a:rPr>
              <a:t> 1 question about past year drug use</a:t>
            </a:r>
          </a:p>
          <a:p>
            <a:pPr lvl="1" fontAlgn="base">
              <a:spcBef>
                <a:spcPct val="0"/>
              </a:spcBef>
              <a:spcAft>
                <a:spcPts val="900"/>
              </a:spcAft>
              <a:buClr>
                <a:srgbClr val="A04DA3"/>
              </a:buClr>
            </a:pPr>
            <a:r>
              <a:rPr lang="en-US" sz="1400" dirty="0" smtClean="0"/>
              <a:t>How many times in the past year have you used an illegal drug or used a prescription medication for nonmedical reasons?</a:t>
            </a:r>
            <a:endParaRPr lang="en-US" sz="1400" b="1" dirty="0" smtClean="0">
              <a:solidFill>
                <a:srgbClr val="C00000"/>
              </a:solidFill>
              <a:cs typeface="Arial" charset="0"/>
            </a:endParaRPr>
          </a:p>
          <a:p>
            <a:pPr marL="0" indent="0" fontAlgn="base">
              <a:spcBef>
                <a:spcPct val="0"/>
              </a:spcBef>
              <a:spcAft>
                <a:spcPts val="900"/>
              </a:spcAft>
              <a:buClr>
                <a:srgbClr val="A04DA3"/>
              </a:buClr>
              <a:buFont typeface="Arial"/>
              <a:buNone/>
            </a:pPr>
            <a:r>
              <a:rPr lang="en-US" sz="1600" b="1" i="1" dirty="0" smtClean="0">
                <a:solidFill>
                  <a:srgbClr val="C00000"/>
                </a:solidFill>
                <a:cs typeface="Arial" charset="0"/>
              </a:rPr>
              <a:t>Do you use tobacco?</a:t>
            </a:r>
          </a:p>
          <a:p>
            <a:pPr marL="0" indent="0" fontAlgn="base">
              <a:spcBef>
                <a:spcPct val="0"/>
              </a:spcBef>
              <a:spcAft>
                <a:spcPts val="900"/>
              </a:spcAft>
              <a:buClr>
                <a:srgbClr val="A04DA3"/>
              </a:buClr>
              <a:buFont typeface="Arial"/>
              <a:buNone/>
            </a:pPr>
            <a:r>
              <a:rPr lang="en-US" sz="1600" b="1" i="1" dirty="0" smtClean="0">
                <a:solidFill>
                  <a:srgbClr val="C00000"/>
                </a:solidFill>
                <a:cs typeface="Arial" charset="0"/>
              </a:rPr>
              <a:t>Do you use marijuana?</a:t>
            </a:r>
          </a:p>
          <a:p>
            <a:pPr marL="0" indent="0" fontAlgn="base">
              <a:spcBef>
                <a:spcPct val="0"/>
              </a:spcBef>
              <a:spcAft>
                <a:spcPts val="900"/>
              </a:spcAft>
              <a:buClr>
                <a:srgbClr val="A04DA3"/>
              </a:buClr>
              <a:buFont typeface="Arial"/>
              <a:buNone/>
            </a:pPr>
            <a:r>
              <a:rPr lang="en-US" sz="2800" dirty="0" smtClean="0">
                <a:cs typeface="Arial" charset="0"/>
              </a:rPr>
              <a:t>Follow up if positive:  </a:t>
            </a:r>
            <a:r>
              <a:rPr lang="en-US" sz="2800" b="1" dirty="0" smtClean="0">
                <a:solidFill>
                  <a:srgbClr val="C00000"/>
                </a:solidFill>
                <a:cs typeface="Arial" charset="0"/>
              </a:rPr>
              <a:t>AUDIT-10  </a:t>
            </a:r>
            <a:r>
              <a:rPr lang="en-US" sz="2800" dirty="0" smtClean="0">
                <a:cs typeface="Arial" charset="0"/>
              </a:rPr>
              <a:t>and </a:t>
            </a:r>
            <a:r>
              <a:rPr lang="en-US" sz="2800" b="1" dirty="0" smtClean="0">
                <a:solidFill>
                  <a:srgbClr val="C00000"/>
                </a:solidFill>
                <a:cs typeface="Arial" charset="0"/>
              </a:rPr>
              <a:t>DAST-10</a:t>
            </a:r>
            <a:r>
              <a:rPr lang="en-US" sz="2800" dirty="0" smtClean="0"/>
              <a:t>  questions explore </a:t>
            </a:r>
            <a:r>
              <a:rPr lang="en-US" sz="2800" i="1" dirty="0" smtClean="0"/>
              <a:t>severity</a:t>
            </a:r>
            <a:r>
              <a:rPr lang="en-US" sz="2800" dirty="0" smtClean="0"/>
              <a:t> of alcohol and drug use </a:t>
            </a:r>
            <a:endParaRPr lang="en-US" sz="2800" dirty="0"/>
          </a:p>
        </p:txBody>
      </p:sp>
      <p:sp>
        <p:nvSpPr>
          <p:cNvPr id="4" name="TextBox 3">
            <a:extLst>
              <a:ext uri="{FF2B5EF4-FFF2-40B4-BE49-F238E27FC236}">
                <a16:creationId xmlns:a16="http://schemas.microsoft.com/office/drawing/2014/main" xmlns="" id="{9125694D-BA89-5D4C-9E79-38F28BCC5DC9}"/>
              </a:ext>
            </a:extLst>
          </p:cNvPr>
          <p:cNvSpPr txBox="1"/>
          <p:nvPr/>
        </p:nvSpPr>
        <p:spPr>
          <a:xfrm>
            <a:off x="131875" y="6091743"/>
            <a:ext cx="9584939" cy="415498"/>
          </a:xfrm>
          <a:prstGeom prst="rect">
            <a:avLst/>
          </a:prstGeom>
          <a:noFill/>
        </p:spPr>
        <p:txBody>
          <a:bodyPr wrap="square" rtlCol="0">
            <a:spAutoFit/>
          </a:bodyPr>
          <a:lstStyle/>
          <a:p>
            <a:r>
              <a:rPr lang="en-US" sz="1000" dirty="0"/>
              <a:t>Goodman, D.. , Fisher, T. 2018 COUNCIL ON PATIENT SAFETY IN WOMEN’S HEALTH CARE  </a:t>
            </a:r>
          </a:p>
          <a:p>
            <a:r>
              <a:rPr lang="en-US" sz="1000" dirty="0"/>
              <a:t>Recognizing Opioid Use Disorder During Pregnancy: Effective Screening for OUD and its Co-Morbidities </a:t>
            </a:r>
          </a:p>
        </p:txBody>
      </p:sp>
    </p:spTree>
    <p:extLst>
      <p:ext uri="{BB962C8B-B14F-4D97-AF65-F5344CB8AC3E}">
        <p14:creationId xmlns:p14="http://schemas.microsoft.com/office/powerpoint/2010/main" val="1747841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Audit C</a:t>
            </a:r>
            <a:endParaRPr lang="en-US" sz="3600" dirty="0">
              <a:latin typeface="+mn-lt"/>
            </a:endParaRPr>
          </a:p>
        </p:txBody>
      </p:sp>
      <p:pic>
        <p:nvPicPr>
          <p:cNvPr id="3" name="Content Placeholder 4">
            <a:extLst>
              <a:ext uri="{FF2B5EF4-FFF2-40B4-BE49-F238E27FC236}">
                <a16:creationId xmlns:a16="http://schemas.microsoft.com/office/drawing/2014/main" xmlns="" id="{3A513CED-075F-944E-8097-04088E08F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98" y="1298270"/>
            <a:ext cx="5620207" cy="4950441"/>
          </a:xfrm>
          <a:prstGeom prst="rect">
            <a:avLst/>
          </a:prstGeom>
        </p:spPr>
      </p:pic>
      <p:pic>
        <p:nvPicPr>
          <p:cNvPr id="4" name="Content Placeholder 6">
            <a:extLst>
              <a:ext uri="{FF2B5EF4-FFF2-40B4-BE49-F238E27FC236}">
                <a16:creationId xmlns:a16="http://schemas.microsoft.com/office/drawing/2014/main" xmlns="" id="{D4B0A0A1-1639-2F4F-9735-FB8D737A1231}"/>
              </a:ext>
            </a:extLst>
          </p:cNvPr>
          <p:cNvPicPr>
            <a:picLocks noChangeAspect="1"/>
          </p:cNvPicPr>
          <p:nvPr/>
        </p:nvPicPr>
        <p:blipFill>
          <a:blip r:embed="rId3"/>
          <a:stretch>
            <a:fillRect/>
          </a:stretch>
        </p:blipFill>
        <p:spPr>
          <a:xfrm>
            <a:off x="4924345" y="1298270"/>
            <a:ext cx="3667031" cy="1354744"/>
          </a:xfrm>
          <a:prstGeom prst="rect">
            <a:avLst/>
          </a:prstGeom>
        </p:spPr>
      </p:pic>
    </p:spTree>
    <p:extLst>
      <p:ext uri="{BB962C8B-B14F-4D97-AF65-F5344CB8AC3E}">
        <p14:creationId xmlns:p14="http://schemas.microsoft.com/office/powerpoint/2010/main" val="1979518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078" y="279811"/>
            <a:ext cx="9144000" cy="709947"/>
          </a:xfrm>
        </p:spPr>
        <p:txBody>
          <a:bodyPr>
            <a:noAutofit/>
          </a:bodyPr>
          <a:lstStyle/>
          <a:p>
            <a:r>
              <a:rPr lang="en-US" dirty="0" smtClean="0">
                <a:latin typeface="+mn-lt"/>
              </a:rPr>
              <a:t>Screening Step 2: Severity of Alcohol Use AUDIT 10</a:t>
            </a:r>
            <a:endParaRPr lang="en-US" dirty="0">
              <a:latin typeface="+mn-lt"/>
            </a:endParaRPr>
          </a:p>
        </p:txBody>
      </p:sp>
      <p:pic>
        <p:nvPicPr>
          <p:cNvPr id="3" name="Content Placeholder 3"/>
          <p:cNvPicPr>
            <a:picLocks noChangeAspect="1"/>
          </p:cNvPicPr>
          <p:nvPr/>
        </p:nvPicPr>
        <p:blipFill>
          <a:blip r:embed="rId3"/>
          <a:stretch>
            <a:fillRect/>
          </a:stretch>
        </p:blipFill>
        <p:spPr>
          <a:xfrm>
            <a:off x="434593" y="1143728"/>
            <a:ext cx="4835849" cy="1971845"/>
          </a:xfrm>
          <a:prstGeom prst="rect">
            <a:avLst/>
          </a:prstGeom>
        </p:spPr>
      </p:pic>
      <p:pic>
        <p:nvPicPr>
          <p:cNvPr id="4" name="Picture 3"/>
          <p:cNvPicPr>
            <a:picLocks noChangeAspect="1"/>
          </p:cNvPicPr>
          <p:nvPr/>
        </p:nvPicPr>
        <p:blipFill>
          <a:blip r:embed="rId4"/>
          <a:stretch>
            <a:fillRect/>
          </a:stretch>
        </p:blipFill>
        <p:spPr>
          <a:xfrm>
            <a:off x="434592" y="3050172"/>
            <a:ext cx="4830812" cy="3250747"/>
          </a:xfrm>
          <a:prstGeom prst="rect">
            <a:avLst/>
          </a:prstGeom>
        </p:spPr>
      </p:pic>
      <p:sp>
        <p:nvSpPr>
          <p:cNvPr id="5" name="Rectangle 4"/>
          <p:cNvSpPr/>
          <p:nvPr/>
        </p:nvSpPr>
        <p:spPr>
          <a:xfrm>
            <a:off x="5270442" y="1315162"/>
            <a:ext cx="3617085" cy="3908762"/>
          </a:xfrm>
          <a:prstGeom prst="rect">
            <a:avLst/>
          </a:prstGeom>
        </p:spPr>
        <p:txBody>
          <a:bodyPr wrap="square">
            <a:spAutoFit/>
          </a:bodyPr>
          <a:lstStyle/>
          <a:p>
            <a:endParaRPr lang="en-US" sz="1400" dirty="0">
              <a:solidFill>
                <a:srgbClr val="000000"/>
              </a:solidFill>
              <a:latin typeface="+mj-lt"/>
            </a:endParaRPr>
          </a:p>
          <a:p>
            <a:pPr marL="214313" indent="-214313">
              <a:buFont typeface="Arial" panose="020B0604020202020204" pitchFamily="34" charset="0"/>
              <a:buChar char="•"/>
            </a:pPr>
            <a:r>
              <a:rPr lang="en-US" b="1" dirty="0">
                <a:solidFill>
                  <a:srgbClr val="000000"/>
                </a:solidFill>
                <a:latin typeface="+mj-lt"/>
              </a:rPr>
              <a:t>AUDIT C is reflected in the first 3 questions of  AUDIT 10</a:t>
            </a:r>
          </a:p>
          <a:p>
            <a:pPr marL="214313" indent="-214313">
              <a:buFont typeface="Arial" panose="020B0604020202020204" pitchFamily="34" charset="0"/>
              <a:buChar char="•"/>
            </a:pPr>
            <a:endParaRPr lang="en-US" b="1" dirty="0">
              <a:solidFill>
                <a:srgbClr val="000000"/>
              </a:solidFill>
              <a:latin typeface="+mj-lt"/>
            </a:endParaRPr>
          </a:p>
          <a:p>
            <a:pPr marL="214313" indent="-214313">
              <a:buFont typeface="Arial" panose="020B0604020202020204" pitchFamily="34" charset="0"/>
              <a:buChar char="•"/>
            </a:pPr>
            <a:r>
              <a:rPr lang="en-US" b="1" dirty="0">
                <a:solidFill>
                  <a:srgbClr val="000000"/>
                </a:solidFill>
                <a:latin typeface="+mj-lt"/>
              </a:rPr>
              <a:t>A score of 3 or more on AUIDT C indicates risky alcohol use for a woman</a:t>
            </a:r>
          </a:p>
          <a:p>
            <a:pPr marL="214313" indent="-214313">
              <a:buFont typeface="Arial" panose="020B0604020202020204" pitchFamily="34" charset="0"/>
              <a:buChar char="•"/>
            </a:pPr>
            <a:endParaRPr lang="en-US" b="1" dirty="0">
              <a:solidFill>
                <a:srgbClr val="000000"/>
              </a:solidFill>
              <a:latin typeface="+mj-lt"/>
            </a:endParaRPr>
          </a:p>
          <a:p>
            <a:pPr marL="214313" indent="-214313">
              <a:buFont typeface="Arial" panose="020B0604020202020204" pitchFamily="34" charset="0"/>
              <a:buChar char="•"/>
            </a:pPr>
            <a:r>
              <a:rPr lang="en-US" b="1" dirty="0">
                <a:solidFill>
                  <a:srgbClr val="000000"/>
                </a:solidFill>
                <a:latin typeface="+mj-lt"/>
              </a:rPr>
              <a:t>A score of 8 or more on AUDIT  indicates hazardous or harmful   alcohol use</a:t>
            </a:r>
          </a:p>
          <a:p>
            <a:pPr marL="214313" indent="-214313">
              <a:buFont typeface="Arial" panose="020B0604020202020204" pitchFamily="34" charset="0"/>
              <a:buChar char="•"/>
            </a:pPr>
            <a:endParaRPr lang="en-US" b="1" dirty="0">
              <a:solidFill>
                <a:srgbClr val="000000"/>
              </a:solidFill>
              <a:latin typeface="+mj-lt"/>
            </a:endParaRPr>
          </a:p>
          <a:p>
            <a:pPr marL="214313" indent="-214313">
              <a:buFont typeface="Arial" panose="020B0604020202020204" pitchFamily="34" charset="0"/>
              <a:buChar char="•"/>
            </a:pPr>
            <a:r>
              <a:rPr lang="en-US" b="1" i="1" dirty="0">
                <a:solidFill>
                  <a:srgbClr val="C00000"/>
                </a:solidFill>
                <a:latin typeface="+mj-lt"/>
              </a:rPr>
              <a:t>Any</a:t>
            </a:r>
            <a:r>
              <a:rPr lang="en-US" b="1" dirty="0">
                <a:solidFill>
                  <a:srgbClr val="000000"/>
                </a:solidFill>
                <a:latin typeface="+mj-lt"/>
              </a:rPr>
              <a:t> continued alcohol use is potentially harmful in pregnancy </a:t>
            </a:r>
            <a:endParaRPr lang="en-US" dirty="0">
              <a:latin typeface="+mj-lt"/>
            </a:endParaRPr>
          </a:p>
        </p:txBody>
      </p:sp>
    </p:spTree>
    <p:extLst>
      <p:ext uri="{BB962C8B-B14F-4D97-AF65-F5344CB8AC3E}">
        <p14:creationId xmlns:p14="http://schemas.microsoft.com/office/powerpoint/2010/main" val="8135767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j-lt"/>
              </a:rPr>
              <a:t>NIDA Drug Screening Tool</a:t>
            </a:r>
            <a:endParaRPr lang="en-US" sz="3600" dirty="0">
              <a:latin typeface="+mj-lt"/>
            </a:endParaRPr>
          </a:p>
        </p:txBody>
      </p:sp>
      <p:pic>
        <p:nvPicPr>
          <p:cNvPr id="3" name="Content Placeholder 4">
            <a:extLst>
              <a:ext uri="{FF2B5EF4-FFF2-40B4-BE49-F238E27FC236}">
                <a16:creationId xmlns:a16="http://schemas.microsoft.com/office/drawing/2014/main" xmlns="" id="{57C0C647-5AE4-4249-AEE7-BBF9D35CC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2104"/>
            <a:ext cx="9144000" cy="4560697"/>
          </a:xfrm>
          <a:prstGeom prst="rect">
            <a:avLst/>
          </a:prstGeom>
        </p:spPr>
      </p:pic>
    </p:spTree>
    <p:extLst>
      <p:ext uri="{BB962C8B-B14F-4D97-AF65-F5344CB8AC3E}">
        <p14:creationId xmlns:p14="http://schemas.microsoft.com/office/powerpoint/2010/main" val="92484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n-lt"/>
              </a:rPr>
              <a:t>Drug Abuse Screening Test (DAST – 10)</a:t>
            </a:r>
            <a:endParaRPr lang="en-US" sz="3600" dirty="0">
              <a:latin typeface="+mn-lt"/>
            </a:endParaRPr>
          </a:p>
        </p:txBody>
      </p:sp>
      <p:pic>
        <p:nvPicPr>
          <p:cNvPr id="3" name="Content Placeholder 5">
            <a:extLst>
              <a:ext uri="{FF2B5EF4-FFF2-40B4-BE49-F238E27FC236}">
                <a16:creationId xmlns:a16="http://schemas.microsoft.com/office/drawing/2014/main" xmlns="" id="{73618DC7-89B9-7E4A-AD22-20C0446EE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1" y="1225828"/>
            <a:ext cx="7729219" cy="5452976"/>
          </a:xfrm>
          <a:prstGeom prst="rect">
            <a:avLst/>
          </a:prstGeom>
        </p:spPr>
      </p:pic>
    </p:spTree>
    <p:extLst>
      <p:ext uri="{BB962C8B-B14F-4D97-AF65-F5344CB8AC3E}">
        <p14:creationId xmlns:p14="http://schemas.microsoft.com/office/powerpoint/2010/main" val="42909644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j-lt"/>
              </a:rPr>
              <a:t>CRAFFT Screening Tool for Adolescents</a:t>
            </a:r>
            <a:endParaRPr lang="en-US" sz="3600" dirty="0">
              <a:latin typeface="+mj-lt"/>
            </a:endParaRPr>
          </a:p>
        </p:txBody>
      </p:sp>
      <p:graphicFrame>
        <p:nvGraphicFramePr>
          <p:cNvPr id="4" name="Content Placeholder 5">
            <a:extLst>
              <a:ext uri="{FF2B5EF4-FFF2-40B4-BE49-F238E27FC236}">
                <a16:creationId xmlns:a16="http://schemas.microsoft.com/office/drawing/2014/main" xmlns="" id="{1E6BD38F-E9BE-9C4A-9FC3-4C56AB030BB6}"/>
              </a:ext>
            </a:extLst>
          </p:cNvPr>
          <p:cNvGraphicFramePr>
            <a:graphicFrameLocks/>
          </p:cNvGraphicFramePr>
          <p:nvPr>
            <p:extLst>
              <p:ext uri="{D42A27DB-BD31-4B8C-83A1-F6EECF244321}">
                <p14:modId xmlns:p14="http://schemas.microsoft.com/office/powerpoint/2010/main" val="2784537582"/>
              </p:ext>
            </p:extLst>
          </p:nvPr>
        </p:nvGraphicFramePr>
        <p:xfrm>
          <a:off x="352345" y="1286939"/>
          <a:ext cx="8215922" cy="4089399"/>
        </p:xfrm>
        <a:graphic>
          <a:graphicData uri="http://schemas.openxmlformats.org/drawingml/2006/table">
            <a:tbl>
              <a:tblPr firstRow="1" bandRow="1"/>
              <a:tblGrid>
                <a:gridCol w="948355">
                  <a:extLst>
                    <a:ext uri="{9D8B030D-6E8A-4147-A177-3AD203B41FA5}">
                      <a16:colId xmlns:a16="http://schemas.microsoft.com/office/drawing/2014/main" xmlns="" val="2942529413"/>
                    </a:ext>
                  </a:extLst>
                </a:gridCol>
                <a:gridCol w="7267567">
                  <a:extLst>
                    <a:ext uri="{9D8B030D-6E8A-4147-A177-3AD203B41FA5}">
                      <a16:colId xmlns:a16="http://schemas.microsoft.com/office/drawing/2014/main" xmlns="" val="909506621"/>
                    </a:ext>
                  </a:extLst>
                </a:gridCol>
              </a:tblGrid>
              <a:tr h="683126">
                <a:tc>
                  <a:txBody>
                    <a:bodyPr/>
                    <a:lstStyle>
                      <a:lvl1pPr marL="0" algn="l" defTabSz="457200" rtl="0" eaLnBrk="1" latinLnBrk="0" hangingPunct="1">
                        <a:defRPr sz="1800" b="1" kern="1200">
                          <a:solidFill>
                            <a:schemeClr val="tx1"/>
                          </a:solidFill>
                          <a:latin typeface="Corbel" panose="020B0503020204020204"/>
                        </a:defRPr>
                      </a:lvl1pPr>
                      <a:lvl2pPr marL="457200" algn="l" defTabSz="457200" rtl="0" eaLnBrk="1" latinLnBrk="0" hangingPunct="1">
                        <a:defRPr sz="1800" b="1" kern="1200">
                          <a:solidFill>
                            <a:schemeClr val="tx1"/>
                          </a:solidFill>
                          <a:latin typeface="Corbel" panose="020B0503020204020204"/>
                        </a:defRPr>
                      </a:lvl2pPr>
                      <a:lvl3pPr marL="914400" algn="l" defTabSz="457200" rtl="0" eaLnBrk="1" latinLnBrk="0" hangingPunct="1">
                        <a:defRPr sz="1800" b="1" kern="1200">
                          <a:solidFill>
                            <a:schemeClr val="tx1"/>
                          </a:solidFill>
                          <a:latin typeface="Corbel" panose="020B0503020204020204"/>
                        </a:defRPr>
                      </a:lvl3pPr>
                      <a:lvl4pPr marL="1371600" algn="l" defTabSz="457200" rtl="0" eaLnBrk="1" latinLnBrk="0" hangingPunct="1">
                        <a:defRPr sz="1800" b="1" kern="1200">
                          <a:solidFill>
                            <a:schemeClr val="tx1"/>
                          </a:solidFill>
                          <a:latin typeface="Corbel" panose="020B0503020204020204"/>
                        </a:defRPr>
                      </a:lvl4pPr>
                      <a:lvl5pPr marL="1828800" algn="l" defTabSz="457200" rtl="0" eaLnBrk="1" latinLnBrk="0" hangingPunct="1">
                        <a:defRPr sz="1800" b="1" kern="1200">
                          <a:solidFill>
                            <a:schemeClr val="tx1"/>
                          </a:solidFill>
                          <a:latin typeface="Corbel" panose="020B0503020204020204"/>
                        </a:defRPr>
                      </a:lvl5pPr>
                      <a:lvl6pPr marL="2286000" algn="l" defTabSz="457200" rtl="0" eaLnBrk="1" latinLnBrk="0" hangingPunct="1">
                        <a:defRPr sz="1800" b="1" kern="1200">
                          <a:solidFill>
                            <a:schemeClr val="tx1"/>
                          </a:solidFill>
                          <a:latin typeface="Corbel" panose="020B0503020204020204"/>
                        </a:defRPr>
                      </a:lvl6pPr>
                      <a:lvl7pPr marL="2743200" algn="l" defTabSz="457200" rtl="0" eaLnBrk="1" latinLnBrk="0" hangingPunct="1">
                        <a:defRPr sz="1800" b="1" kern="1200">
                          <a:solidFill>
                            <a:schemeClr val="tx1"/>
                          </a:solidFill>
                          <a:latin typeface="Corbel" panose="020B0503020204020204"/>
                        </a:defRPr>
                      </a:lvl7pPr>
                      <a:lvl8pPr marL="3200400" algn="l" defTabSz="457200" rtl="0" eaLnBrk="1" latinLnBrk="0" hangingPunct="1">
                        <a:defRPr sz="1800" b="1" kern="1200">
                          <a:solidFill>
                            <a:schemeClr val="tx1"/>
                          </a:solidFill>
                          <a:latin typeface="Corbel" panose="020B0503020204020204"/>
                        </a:defRPr>
                      </a:lvl8pPr>
                      <a:lvl9pPr marL="3657600" algn="l" defTabSz="457200" rtl="0" eaLnBrk="1" latinLnBrk="0" hangingPunct="1">
                        <a:defRPr sz="1800" b="1" kern="1200">
                          <a:solidFill>
                            <a:schemeClr val="tx1"/>
                          </a:solidFill>
                          <a:latin typeface="Corbel" panose="020B0503020204020204"/>
                        </a:defRPr>
                      </a:lvl9pPr>
                    </a:lstStyle>
                    <a:p>
                      <a:r>
                        <a:rPr lang="en-US" sz="1800" b="1" dirty="0">
                          <a:latin typeface="+mj-lt"/>
                        </a:rPr>
                        <a:t>C</a:t>
                      </a:r>
                    </a:p>
                  </a:txBody>
                  <a:tcPr marL="51435" marR="51435" marT="25719" marB="25719">
                    <a:lnL w="12700" cmpd="sng">
                      <a:solidFill>
                        <a:srgbClr val="EE7008"/>
                      </a:solidFill>
                    </a:lnL>
                    <a:lnR w="12700" cmpd="sng">
                      <a:solidFill>
                        <a:srgbClr val="EE7008"/>
                      </a:solidFill>
                    </a:lnR>
                    <a:lnT w="12700" cmpd="sng">
                      <a:solidFill>
                        <a:srgbClr val="EE7008"/>
                      </a:solidFill>
                    </a:lnT>
                    <a:lnB w="25400" cmpd="sng">
                      <a:solidFill>
                        <a:srgbClr val="EE7008"/>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Corbel" panose="020B0503020204020204"/>
                        </a:defRPr>
                      </a:lvl1pPr>
                      <a:lvl2pPr marL="457200" algn="l" defTabSz="457200" rtl="0" eaLnBrk="1" latinLnBrk="0" hangingPunct="1">
                        <a:defRPr sz="1800" b="1" kern="1200">
                          <a:solidFill>
                            <a:schemeClr val="tx1"/>
                          </a:solidFill>
                          <a:latin typeface="Corbel" panose="020B0503020204020204"/>
                        </a:defRPr>
                      </a:lvl2pPr>
                      <a:lvl3pPr marL="914400" algn="l" defTabSz="457200" rtl="0" eaLnBrk="1" latinLnBrk="0" hangingPunct="1">
                        <a:defRPr sz="1800" b="1" kern="1200">
                          <a:solidFill>
                            <a:schemeClr val="tx1"/>
                          </a:solidFill>
                          <a:latin typeface="Corbel" panose="020B0503020204020204"/>
                        </a:defRPr>
                      </a:lvl3pPr>
                      <a:lvl4pPr marL="1371600" algn="l" defTabSz="457200" rtl="0" eaLnBrk="1" latinLnBrk="0" hangingPunct="1">
                        <a:defRPr sz="1800" b="1" kern="1200">
                          <a:solidFill>
                            <a:schemeClr val="tx1"/>
                          </a:solidFill>
                          <a:latin typeface="Corbel" panose="020B0503020204020204"/>
                        </a:defRPr>
                      </a:lvl4pPr>
                      <a:lvl5pPr marL="1828800" algn="l" defTabSz="457200" rtl="0" eaLnBrk="1" latinLnBrk="0" hangingPunct="1">
                        <a:defRPr sz="1800" b="1" kern="1200">
                          <a:solidFill>
                            <a:schemeClr val="tx1"/>
                          </a:solidFill>
                          <a:latin typeface="Corbel" panose="020B0503020204020204"/>
                        </a:defRPr>
                      </a:lvl5pPr>
                      <a:lvl6pPr marL="2286000" algn="l" defTabSz="457200" rtl="0" eaLnBrk="1" latinLnBrk="0" hangingPunct="1">
                        <a:defRPr sz="1800" b="1" kern="1200">
                          <a:solidFill>
                            <a:schemeClr val="tx1"/>
                          </a:solidFill>
                          <a:latin typeface="Corbel" panose="020B0503020204020204"/>
                        </a:defRPr>
                      </a:lvl6pPr>
                      <a:lvl7pPr marL="2743200" algn="l" defTabSz="457200" rtl="0" eaLnBrk="1" latinLnBrk="0" hangingPunct="1">
                        <a:defRPr sz="1800" b="1" kern="1200">
                          <a:solidFill>
                            <a:schemeClr val="tx1"/>
                          </a:solidFill>
                          <a:latin typeface="Corbel" panose="020B0503020204020204"/>
                        </a:defRPr>
                      </a:lvl7pPr>
                      <a:lvl8pPr marL="3200400" algn="l" defTabSz="457200" rtl="0" eaLnBrk="1" latinLnBrk="0" hangingPunct="1">
                        <a:defRPr sz="1800" b="1" kern="1200">
                          <a:solidFill>
                            <a:schemeClr val="tx1"/>
                          </a:solidFill>
                          <a:latin typeface="Corbel" panose="020B0503020204020204"/>
                        </a:defRPr>
                      </a:lvl8pPr>
                      <a:lvl9pPr marL="3657600" algn="l" defTabSz="457200" rtl="0" eaLnBrk="1" latinLnBrk="0" hangingPunct="1">
                        <a:defRPr sz="1800" b="1" kern="1200">
                          <a:solidFill>
                            <a:schemeClr val="tx1"/>
                          </a:solidFill>
                          <a:latin typeface="Corbel" panose="020B0503020204020204"/>
                        </a:defRPr>
                      </a:lvl9pPr>
                    </a:lstStyle>
                    <a:p>
                      <a:pPr marL="0" marR="0">
                        <a:lnSpc>
                          <a:spcPct val="100000"/>
                        </a:lnSpc>
                        <a:spcBef>
                          <a:spcPts val="0"/>
                        </a:spcBef>
                        <a:spcAft>
                          <a:spcPts val="0"/>
                        </a:spcAft>
                      </a:pPr>
                      <a:r>
                        <a:rPr lang="en-US" sz="1800" b="0" dirty="0">
                          <a:solidFill>
                            <a:srgbClr val="000000"/>
                          </a:solidFill>
                          <a:effectLst/>
                          <a:latin typeface="+mj-lt"/>
                          <a:ea typeface="Times New Roman" panose="02020603050405020304" pitchFamily="18" charset="0"/>
                          <a:cs typeface="Times New Roman" panose="02020603050405020304" pitchFamily="18" charset="0"/>
                        </a:rPr>
                        <a:t>Have you ever ridden in a CAR driven by someone (including yourself) who was "high" or had been using alcohol or drugs?</a:t>
                      </a:r>
                      <a:endParaRPr lang="en-US" sz="1800" b="0" dirty="0">
                        <a:effectLst/>
                        <a:latin typeface="+mj-lt"/>
                        <a:ea typeface="Calibri" panose="020F0502020204030204" pitchFamily="34" charset="0"/>
                        <a:cs typeface="Times New Roman" panose="02020603050405020304" pitchFamily="18" charset="0"/>
                      </a:endParaRPr>
                    </a:p>
                  </a:txBody>
                  <a:tcPr marL="5358" marR="5358" marT="5359" marB="5359" anchor="ctr">
                    <a:lnL w="12700" cmpd="sng">
                      <a:solidFill>
                        <a:srgbClr val="EE7008"/>
                      </a:solidFill>
                    </a:lnL>
                    <a:lnR w="12700" cmpd="sng">
                      <a:solidFill>
                        <a:srgbClr val="EE7008"/>
                      </a:solidFill>
                    </a:lnR>
                    <a:lnT w="12700" cmpd="sng">
                      <a:solidFill>
                        <a:srgbClr val="EE7008"/>
                      </a:solidFill>
                    </a:lnT>
                    <a:lnB w="25400" cmpd="sng">
                      <a:solidFill>
                        <a:srgbClr val="EE7008"/>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827871738"/>
                  </a:ext>
                </a:extLst>
              </a:tr>
              <a:tr h="683126">
                <a:tc>
                  <a:txBody>
                    <a:bodyPr/>
                    <a:lstStyle>
                      <a:lvl1pPr marL="0" algn="l" defTabSz="457200" rtl="0" eaLnBrk="1" latinLnBrk="0" hangingPunct="1">
                        <a:defRPr sz="1800" kern="1200">
                          <a:solidFill>
                            <a:schemeClr val="tx1"/>
                          </a:solidFill>
                          <a:latin typeface="Corbel" panose="020B0503020204020204"/>
                        </a:defRPr>
                      </a:lvl1pPr>
                      <a:lvl2pPr marL="457200" algn="l" defTabSz="457200" rtl="0" eaLnBrk="1" latinLnBrk="0" hangingPunct="1">
                        <a:defRPr sz="1800" kern="1200">
                          <a:solidFill>
                            <a:schemeClr val="tx1"/>
                          </a:solidFill>
                          <a:latin typeface="Corbel" panose="020B0503020204020204"/>
                        </a:defRPr>
                      </a:lvl2pPr>
                      <a:lvl3pPr marL="914400" algn="l" defTabSz="457200" rtl="0" eaLnBrk="1" latinLnBrk="0" hangingPunct="1">
                        <a:defRPr sz="1800" kern="1200">
                          <a:solidFill>
                            <a:schemeClr val="tx1"/>
                          </a:solidFill>
                          <a:latin typeface="Corbel" panose="020B0503020204020204"/>
                        </a:defRPr>
                      </a:lvl3pPr>
                      <a:lvl4pPr marL="1371600" algn="l" defTabSz="457200" rtl="0" eaLnBrk="1" latinLnBrk="0" hangingPunct="1">
                        <a:defRPr sz="1800" kern="1200">
                          <a:solidFill>
                            <a:schemeClr val="tx1"/>
                          </a:solidFill>
                          <a:latin typeface="Corbel" panose="020B0503020204020204"/>
                        </a:defRPr>
                      </a:lvl4pPr>
                      <a:lvl5pPr marL="1828800" algn="l" defTabSz="457200" rtl="0" eaLnBrk="1" latinLnBrk="0" hangingPunct="1">
                        <a:defRPr sz="1800" kern="1200">
                          <a:solidFill>
                            <a:schemeClr val="tx1"/>
                          </a:solidFill>
                          <a:latin typeface="Corbel" panose="020B0503020204020204"/>
                        </a:defRPr>
                      </a:lvl5pPr>
                      <a:lvl6pPr marL="2286000" algn="l" defTabSz="457200" rtl="0" eaLnBrk="1" latinLnBrk="0" hangingPunct="1">
                        <a:defRPr sz="1800" kern="1200">
                          <a:solidFill>
                            <a:schemeClr val="tx1"/>
                          </a:solidFill>
                          <a:latin typeface="Corbel" panose="020B0503020204020204"/>
                        </a:defRPr>
                      </a:lvl6pPr>
                      <a:lvl7pPr marL="2743200" algn="l" defTabSz="457200" rtl="0" eaLnBrk="1" latinLnBrk="0" hangingPunct="1">
                        <a:defRPr sz="1800" kern="1200">
                          <a:solidFill>
                            <a:schemeClr val="tx1"/>
                          </a:solidFill>
                          <a:latin typeface="Corbel" panose="020B0503020204020204"/>
                        </a:defRPr>
                      </a:lvl7pPr>
                      <a:lvl8pPr marL="3200400" algn="l" defTabSz="457200" rtl="0" eaLnBrk="1" latinLnBrk="0" hangingPunct="1">
                        <a:defRPr sz="1800" kern="1200">
                          <a:solidFill>
                            <a:schemeClr val="tx1"/>
                          </a:solidFill>
                          <a:latin typeface="Corbel" panose="020B0503020204020204"/>
                        </a:defRPr>
                      </a:lvl8pPr>
                      <a:lvl9pPr marL="3657600" algn="l" defTabSz="457200" rtl="0" eaLnBrk="1" latinLnBrk="0" hangingPunct="1">
                        <a:defRPr sz="1800" kern="1200">
                          <a:solidFill>
                            <a:schemeClr val="tx1"/>
                          </a:solidFill>
                          <a:latin typeface="Corbel" panose="020B0503020204020204"/>
                        </a:defRPr>
                      </a:lvl9pPr>
                    </a:lstStyle>
                    <a:p>
                      <a:r>
                        <a:rPr lang="en-US" sz="1800" b="1" dirty="0">
                          <a:latin typeface="+mj-lt"/>
                        </a:rPr>
                        <a:t>R</a:t>
                      </a:r>
                    </a:p>
                  </a:txBody>
                  <a:tcPr marL="51435" marR="51435" marT="25719" marB="25719">
                    <a:lnL w="12700" cmpd="sng">
                      <a:solidFill>
                        <a:srgbClr val="EE7008"/>
                      </a:solidFill>
                    </a:lnL>
                    <a:lnR w="12700" cmpd="sng">
                      <a:solidFill>
                        <a:srgbClr val="EE7008"/>
                      </a:solidFill>
                    </a:lnR>
                    <a:lnT w="25400" cmpd="sng">
                      <a:solidFill>
                        <a:srgbClr val="EE7008"/>
                      </a:solidFill>
                    </a:lnT>
                    <a:lnB w="12700" cmpd="sng">
                      <a:solidFill>
                        <a:srgbClr val="EE7008"/>
                      </a:solidFill>
                    </a:lnB>
                    <a:lnTlToBr w="12700" cmpd="sng">
                      <a:noFill/>
                      <a:prstDash val="solid"/>
                    </a:lnTlToBr>
                    <a:lnBlToTr w="12700" cmpd="sng">
                      <a:noFill/>
                      <a:prstDash val="solid"/>
                    </a:lnBlToTr>
                    <a:solidFill>
                      <a:srgbClr val="EE7008">
                        <a:alpha val="20000"/>
                      </a:srgbClr>
                    </a:solidFill>
                  </a:tcPr>
                </a:tc>
                <a:tc>
                  <a:txBody>
                    <a:bodyPr/>
                    <a:lstStyle>
                      <a:lvl1pPr marL="0" algn="l" defTabSz="457200" rtl="0" eaLnBrk="1" latinLnBrk="0" hangingPunct="1">
                        <a:defRPr sz="1800" kern="1200">
                          <a:solidFill>
                            <a:schemeClr val="tx1"/>
                          </a:solidFill>
                          <a:latin typeface="Corbel" panose="020B0503020204020204"/>
                        </a:defRPr>
                      </a:lvl1pPr>
                      <a:lvl2pPr marL="457200" algn="l" defTabSz="457200" rtl="0" eaLnBrk="1" latinLnBrk="0" hangingPunct="1">
                        <a:defRPr sz="1800" kern="1200">
                          <a:solidFill>
                            <a:schemeClr val="tx1"/>
                          </a:solidFill>
                          <a:latin typeface="Corbel" panose="020B0503020204020204"/>
                        </a:defRPr>
                      </a:lvl2pPr>
                      <a:lvl3pPr marL="914400" algn="l" defTabSz="457200" rtl="0" eaLnBrk="1" latinLnBrk="0" hangingPunct="1">
                        <a:defRPr sz="1800" kern="1200">
                          <a:solidFill>
                            <a:schemeClr val="tx1"/>
                          </a:solidFill>
                          <a:latin typeface="Corbel" panose="020B0503020204020204"/>
                        </a:defRPr>
                      </a:lvl3pPr>
                      <a:lvl4pPr marL="1371600" algn="l" defTabSz="457200" rtl="0" eaLnBrk="1" latinLnBrk="0" hangingPunct="1">
                        <a:defRPr sz="1800" kern="1200">
                          <a:solidFill>
                            <a:schemeClr val="tx1"/>
                          </a:solidFill>
                          <a:latin typeface="Corbel" panose="020B0503020204020204"/>
                        </a:defRPr>
                      </a:lvl4pPr>
                      <a:lvl5pPr marL="1828800" algn="l" defTabSz="457200" rtl="0" eaLnBrk="1" latinLnBrk="0" hangingPunct="1">
                        <a:defRPr sz="1800" kern="1200">
                          <a:solidFill>
                            <a:schemeClr val="tx1"/>
                          </a:solidFill>
                          <a:latin typeface="Corbel" panose="020B0503020204020204"/>
                        </a:defRPr>
                      </a:lvl5pPr>
                      <a:lvl6pPr marL="2286000" algn="l" defTabSz="457200" rtl="0" eaLnBrk="1" latinLnBrk="0" hangingPunct="1">
                        <a:defRPr sz="1800" kern="1200">
                          <a:solidFill>
                            <a:schemeClr val="tx1"/>
                          </a:solidFill>
                          <a:latin typeface="Corbel" panose="020B0503020204020204"/>
                        </a:defRPr>
                      </a:lvl6pPr>
                      <a:lvl7pPr marL="2743200" algn="l" defTabSz="457200" rtl="0" eaLnBrk="1" latinLnBrk="0" hangingPunct="1">
                        <a:defRPr sz="1800" kern="1200">
                          <a:solidFill>
                            <a:schemeClr val="tx1"/>
                          </a:solidFill>
                          <a:latin typeface="Corbel" panose="020B0503020204020204"/>
                        </a:defRPr>
                      </a:lvl7pPr>
                      <a:lvl8pPr marL="3200400" algn="l" defTabSz="457200" rtl="0" eaLnBrk="1" latinLnBrk="0" hangingPunct="1">
                        <a:defRPr sz="1800" kern="1200">
                          <a:solidFill>
                            <a:schemeClr val="tx1"/>
                          </a:solidFill>
                          <a:latin typeface="Corbel" panose="020B0503020204020204"/>
                        </a:defRPr>
                      </a:lvl8pPr>
                      <a:lvl9pPr marL="3657600" algn="l" defTabSz="457200" rtl="0" eaLnBrk="1" latinLnBrk="0" hangingPunct="1">
                        <a:defRPr sz="1800" kern="1200">
                          <a:solidFill>
                            <a:schemeClr val="tx1"/>
                          </a:solidFill>
                          <a:latin typeface="Corbel" panose="020B0503020204020204"/>
                        </a:defRPr>
                      </a:lvl9pPr>
                    </a:lstStyle>
                    <a:p>
                      <a:pPr marL="0" marR="0">
                        <a:lnSpc>
                          <a:spcPct val="100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Do you ever use alcohol or drugs to RELAX, feel better about yourself, or fit in?</a:t>
                      </a:r>
                      <a:endParaRPr lang="en-US" sz="1800" dirty="0">
                        <a:effectLst/>
                        <a:latin typeface="+mj-lt"/>
                        <a:ea typeface="Calibri" panose="020F0502020204030204" pitchFamily="34" charset="0"/>
                        <a:cs typeface="Times New Roman" panose="02020603050405020304" pitchFamily="18" charset="0"/>
                      </a:endParaRPr>
                    </a:p>
                  </a:txBody>
                  <a:tcPr marL="5358" marR="5358" marT="5359" marB="5359" anchor="ctr">
                    <a:lnL w="12700" cmpd="sng">
                      <a:solidFill>
                        <a:srgbClr val="EE7008"/>
                      </a:solidFill>
                    </a:lnL>
                    <a:lnR w="12700" cmpd="sng">
                      <a:solidFill>
                        <a:srgbClr val="EE7008"/>
                      </a:solidFill>
                    </a:lnR>
                    <a:lnT w="25400" cmpd="sng">
                      <a:solidFill>
                        <a:srgbClr val="EE7008"/>
                      </a:solidFill>
                    </a:lnT>
                    <a:lnB w="12700" cmpd="sng">
                      <a:solidFill>
                        <a:srgbClr val="EE7008"/>
                      </a:solidFill>
                    </a:lnB>
                    <a:lnTlToBr w="12700" cmpd="sng">
                      <a:noFill/>
                      <a:prstDash val="solid"/>
                    </a:lnTlToBr>
                    <a:lnBlToTr w="12700" cmpd="sng">
                      <a:noFill/>
                      <a:prstDash val="solid"/>
                    </a:lnBlToTr>
                    <a:solidFill>
                      <a:srgbClr val="EE7008">
                        <a:alpha val="20000"/>
                      </a:srgbClr>
                    </a:solidFill>
                  </a:tcPr>
                </a:tc>
                <a:extLst>
                  <a:ext uri="{0D108BD9-81ED-4DB2-BD59-A6C34878D82A}">
                    <a16:rowId xmlns:a16="http://schemas.microsoft.com/office/drawing/2014/main" xmlns="" val="675886808"/>
                  </a:ext>
                </a:extLst>
              </a:tr>
              <a:tr h="683126">
                <a:tc>
                  <a:txBody>
                    <a:bodyPr/>
                    <a:lstStyle>
                      <a:lvl1pPr marL="0" algn="l" defTabSz="457200" rtl="0" eaLnBrk="1" latinLnBrk="0" hangingPunct="1">
                        <a:defRPr sz="1800" kern="1200">
                          <a:solidFill>
                            <a:schemeClr val="tx1"/>
                          </a:solidFill>
                          <a:latin typeface="Corbel" panose="020B0503020204020204"/>
                        </a:defRPr>
                      </a:lvl1pPr>
                      <a:lvl2pPr marL="457200" algn="l" defTabSz="457200" rtl="0" eaLnBrk="1" latinLnBrk="0" hangingPunct="1">
                        <a:defRPr sz="1800" kern="1200">
                          <a:solidFill>
                            <a:schemeClr val="tx1"/>
                          </a:solidFill>
                          <a:latin typeface="Corbel" panose="020B0503020204020204"/>
                        </a:defRPr>
                      </a:lvl2pPr>
                      <a:lvl3pPr marL="914400" algn="l" defTabSz="457200" rtl="0" eaLnBrk="1" latinLnBrk="0" hangingPunct="1">
                        <a:defRPr sz="1800" kern="1200">
                          <a:solidFill>
                            <a:schemeClr val="tx1"/>
                          </a:solidFill>
                          <a:latin typeface="Corbel" panose="020B0503020204020204"/>
                        </a:defRPr>
                      </a:lvl3pPr>
                      <a:lvl4pPr marL="1371600" algn="l" defTabSz="457200" rtl="0" eaLnBrk="1" latinLnBrk="0" hangingPunct="1">
                        <a:defRPr sz="1800" kern="1200">
                          <a:solidFill>
                            <a:schemeClr val="tx1"/>
                          </a:solidFill>
                          <a:latin typeface="Corbel" panose="020B0503020204020204"/>
                        </a:defRPr>
                      </a:lvl4pPr>
                      <a:lvl5pPr marL="1828800" algn="l" defTabSz="457200" rtl="0" eaLnBrk="1" latinLnBrk="0" hangingPunct="1">
                        <a:defRPr sz="1800" kern="1200">
                          <a:solidFill>
                            <a:schemeClr val="tx1"/>
                          </a:solidFill>
                          <a:latin typeface="Corbel" panose="020B0503020204020204"/>
                        </a:defRPr>
                      </a:lvl5pPr>
                      <a:lvl6pPr marL="2286000" algn="l" defTabSz="457200" rtl="0" eaLnBrk="1" latinLnBrk="0" hangingPunct="1">
                        <a:defRPr sz="1800" kern="1200">
                          <a:solidFill>
                            <a:schemeClr val="tx1"/>
                          </a:solidFill>
                          <a:latin typeface="Corbel" panose="020B0503020204020204"/>
                        </a:defRPr>
                      </a:lvl6pPr>
                      <a:lvl7pPr marL="2743200" algn="l" defTabSz="457200" rtl="0" eaLnBrk="1" latinLnBrk="0" hangingPunct="1">
                        <a:defRPr sz="1800" kern="1200">
                          <a:solidFill>
                            <a:schemeClr val="tx1"/>
                          </a:solidFill>
                          <a:latin typeface="Corbel" panose="020B0503020204020204"/>
                        </a:defRPr>
                      </a:lvl7pPr>
                      <a:lvl8pPr marL="3200400" algn="l" defTabSz="457200" rtl="0" eaLnBrk="1" latinLnBrk="0" hangingPunct="1">
                        <a:defRPr sz="1800" kern="1200">
                          <a:solidFill>
                            <a:schemeClr val="tx1"/>
                          </a:solidFill>
                          <a:latin typeface="Corbel" panose="020B0503020204020204"/>
                        </a:defRPr>
                      </a:lvl8pPr>
                      <a:lvl9pPr marL="3657600" algn="l" defTabSz="457200" rtl="0" eaLnBrk="1" latinLnBrk="0" hangingPunct="1">
                        <a:defRPr sz="1800" kern="1200">
                          <a:solidFill>
                            <a:schemeClr val="tx1"/>
                          </a:solidFill>
                          <a:latin typeface="Corbel" panose="020B0503020204020204"/>
                        </a:defRPr>
                      </a:lvl9pPr>
                    </a:lstStyle>
                    <a:p>
                      <a:r>
                        <a:rPr lang="en-US" sz="1800" b="1" dirty="0">
                          <a:latin typeface="+mj-lt"/>
                        </a:rPr>
                        <a:t>A</a:t>
                      </a:r>
                    </a:p>
                  </a:txBody>
                  <a:tcPr marL="51435" marR="51435" marT="25719" marB="25719">
                    <a:lnL w="12700" cmpd="sng">
                      <a:solidFill>
                        <a:srgbClr val="EE7008"/>
                      </a:solidFill>
                    </a:lnL>
                    <a:lnR w="12700" cmpd="sng">
                      <a:solidFill>
                        <a:srgbClr val="EE7008"/>
                      </a:solidFill>
                    </a:lnR>
                    <a:lnT w="12700" cmpd="sng">
                      <a:solidFill>
                        <a:srgbClr val="EE7008"/>
                      </a:solidFill>
                    </a:lnT>
                    <a:lnB w="12700" cmpd="sng">
                      <a:solidFill>
                        <a:srgbClr val="EE7008"/>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orbel" panose="020B0503020204020204"/>
                        </a:defRPr>
                      </a:lvl1pPr>
                      <a:lvl2pPr marL="457200" algn="l" defTabSz="457200" rtl="0" eaLnBrk="1" latinLnBrk="0" hangingPunct="1">
                        <a:defRPr sz="1800" kern="1200">
                          <a:solidFill>
                            <a:schemeClr val="tx1"/>
                          </a:solidFill>
                          <a:latin typeface="Corbel" panose="020B0503020204020204"/>
                        </a:defRPr>
                      </a:lvl2pPr>
                      <a:lvl3pPr marL="914400" algn="l" defTabSz="457200" rtl="0" eaLnBrk="1" latinLnBrk="0" hangingPunct="1">
                        <a:defRPr sz="1800" kern="1200">
                          <a:solidFill>
                            <a:schemeClr val="tx1"/>
                          </a:solidFill>
                          <a:latin typeface="Corbel" panose="020B0503020204020204"/>
                        </a:defRPr>
                      </a:lvl3pPr>
                      <a:lvl4pPr marL="1371600" algn="l" defTabSz="457200" rtl="0" eaLnBrk="1" latinLnBrk="0" hangingPunct="1">
                        <a:defRPr sz="1800" kern="1200">
                          <a:solidFill>
                            <a:schemeClr val="tx1"/>
                          </a:solidFill>
                          <a:latin typeface="Corbel" panose="020B0503020204020204"/>
                        </a:defRPr>
                      </a:lvl4pPr>
                      <a:lvl5pPr marL="1828800" algn="l" defTabSz="457200" rtl="0" eaLnBrk="1" latinLnBrk="0" hangingPunct="1">
                        <a:defRPr sz="1800" kern="1200">
                          <a:solidFill>
                            <a:schemeClr val="tx1"/>
                          </a:solidFill>
                          <a:latin typeface="Corbel" panose="020B0503020204020204"/>
                        </a:defRPr>
                      </a:lvl5pPr>
                      <a:lvl6pPr marL="2286000" algn="l" defTabSz="457200" rtl="0" eaLnBrk="1" latinLnBrk="0" hangingPunct="1">
                        <a:defRPr sz="1800" kern="1200">
                          <a:solidFill>
                            <a:schemeClr val="tx1"/>
                          </a:solidFill>
                          <a:latin typeface="Corbel" panose="020B0503020204020204"/>
                        </a:defRPr>
                      </a:lvl6pPr>
                      <a:lvl7pPr marL="2743200" algn="l" defTabSz="457200" rtl="0" eaLnBrk="1" latinLnBrk="0" hangingPunct="1">
                        <a:defRPr sz="1800" kern="1200">
                          <a:solidFill>
                            <a:schemeClr val="tx1"/>
                          </a:solidFill>
                          <a:latin typeface="Corbel" panose="020B0503020204020204"/>
                        </a:defRPr>
                      </a:lvl7pPr>
                      <a:lvl8pPr marL="3200400" algn="l" defTabSz="457200" rtl="0" eaLnBrk="1" latinLnBrk="0" hangingPunct="1">
                        <a:defRPr sz="1800" kern="1200">
                          <a:solidFill>
                            <a:schemeClr val="tx1"/>
                          </a:solidFill>
                          <a:latin typeface="Corbel" panose="020B0503020204020204"/>
                        </a:defRPr>
                      </a:lvl8pPr>
                      <a:lvl9pPr marL="3657600" algn="l" defTabSz="457200" rtl="0" eaLnBrk="1" latinLnBrk="0" hangingPunct="1">
                        <a:defRPr sz="1800" kern="1200">
                          <a:solidFill>
                            <a:schemeClr val="tx1"/>
                          </a:solidFill>
                          <a:latin typeface="Corbel" panose="020B0503020204020204"/>
                        </a:defRPr>
                      </a:lvl9pPr>
                    </a:lstStyle>
                    <a:p>
                      <a:pPr marL="0" marR="0">
                        <a:lnSpc>
                          <a:spcPts val="1575"/>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Do you ever use alcohol/drugs while you are by yourself, ALONE?</a:t>
                      </a:r>
                      <a:endParaRPr lang="en-US" sz="1800" dirty="0">
                        <a:effectLst/>
                        <a:latin typeface="+mj-lt"/>
                        <a:ea typeface="Calibri" panose="020F0502020204030204" pitchFamily="34" charset="0"/>
                        <a:cs typeface="Times New Roman" panose="02020603050405020304" pitchFamily="18" charset="0"/>
                      </a:endParaRPr>
                    </a:p>
                  </a:txBody>
                  <a:tcPr marL="5358" marR="5358" marT="5359" marB="5359" anchor="ctr">
                    <a:lnL w="12700" cmpd="sng">
                      <a:solidFill>
                        <a:srgbClr val="EE7008"/>
                      </a:solidFill>
                    </a:lnL>
                    <a:lnR w="12700" cmpd="sng">
                      <a:solidFill>
                        <a:srgbClr val="EE7008"/>
                      </a:solidFill>
                    </a:lnR>
                    <a:lnT w="12700" cmpd="sng">
                      <a:solidFill>
                        <a:srgbClr val="EE7008"/>
                      </a:solidFill>
                    </a:lnT>
                    <a:lnB w="12700" cmpd="sng">
                      <a:solidFill>
                        <a:srgbClr val="EE7008"/>
                      </a:solidFill>
                    </a:lnB>
                    <a:lnTlToBr w="12700" cmpd="sng">
                      <a:noFill/>
                      <a:prstDash val="solid"/>
                    </a:lnTlToBr>
                    <a:lnBlToTr w="12700" cmpd="sng">
                      <a:noFill/>
                      <a:prstDash val="solid"/>
                    </a:lnBlToTr>
                    <a:noFill/>
                  </a:tcPr>
                </a:tc>
                <a:extLst>
                  <a:ext uri="{0D108BD9-81ED-4DB2-BD59-A6C34878D82A}">
                    <a16:rowId xmlns:a16="http://schemas.microsoft.com/office/drawing/2014/main" xmlns="" val="2873080179"/>
                  </a:ext>
                </a:extLst>
              </a:tr>
              <a:tr h="683126">
                <a:tc>
                  <a:txBody>
                    <a:bodyPr/>
                    <a:lstStyle>
                      <a:lvl1pPr marL="0" algn="l" defTabSz="457200" rtl="0" eaLnBrk="1" latinLnBrk="0" hangingPunct="1">
                        <a:defRPr sz="1800" kern="1200">
                          <a:solidFill>
                            <a:schemeClr val="tx1"/>
                          </a:solidFill>
                          <a:latin typeface="Corbel" panose="020B0503020204020204"/>
                        </a:defRPr>
                      </a:lvl1pPr>
                      <a:lvl2pPr marL="457200" algn="l" defTabSz="457200" rtl="0" eaLnBrk="1" latinLnBrk="0" hangingPunct="1">
                        <a:defRPr sz="1800" kern="1200">
                          <a:solidFill>
                            <a:schemeClr val="tx1"/>
                          </a:solidFill>
                          <a:latin typeface="Corbel" panose="020B0503020204020204"/>
                        </a:defRPr>
                      </a:lvl2pPr>
                      <a:lvl3pPr marL="914400" algn="l" defTabSz="457200" rtl="0" eaLnBrk="1" latinLnBrk="0" hangingPunct="1">
                        <a:defRPr sz="1800" kern="1200">
                          <a:solidFill>
                            <a:schemeClr val="tx1"/>
                          </a:solidFill>
                          <a:latin typeface="Corbel" panose="020B0503020204020204"/>
                        </a:defRPr>
                      </a:lvl3pPr>
                      <a:lvl4pPr marL="1371600" algn="l" defTabSz="457200" rtl="0" eaLnBrk="1" latinLnBrk="0" hangingPunct="1">
                        <a:defRPr sz="1800" kern="1200">
                          <a:solidFill>
                            <a:schemeClr val="tx1"/>
                          </a:solidFill>
                          <a:latin typeface="Corbel" panose="020B0503020204020204"/>
                        </a:defRPr>
                      </a:lvl4pPr>
                      <a:lvl5pPr marL="1828800" algn="l" defTabSz="457200" rtl="0" eaLnBrk="1" latinLnBrk="0" hangingPunct="1">
                        <a:defRPr sz="1800" kern="1200">
                          <a:solidFill>
                            <a:schemeClr val="tx1"/>
                          </a:solidFill>
                          <a:latin typeface="Corbel" panose="020B0503020204020204"/>
                        </a:defRPr>
                      </a:lvl5pPr>
                      <a:lvl6pPr marL="2286000" algn="l" defTabSz="457200" rtl="0" eaLnBrk="1" latinLnBrk="0" hangingPunct="1">
                        <a:defRPr sz="1800" kern="1200">
                          <a:solidFill>
                            <a:schemeClr val="tx1"/>
                          </a:solidFill>
                          <a:latin typeface="Corbel" panose="020B0503020204020204"/>
                        </a:defRPr>
                      </a:lvl6pPr>
                      <a:lvl7pPr marL="2743200" algn="l" defTabSz="457200" rtl="0" eaLnBrk="1" latinLnBrk="0" hangingPunct="1">
                        <a:defRPr sz="1800" kern="1200">
                          <a:solidFill>
                            <a:schemeClr val="tx1"/>
                          </a:solidFill>
                          <a:latin typeface="Corbel" panose="020B0503020204020204"/>
                        </a:defRPr>
                      </a:lvl7pPr>
                      <a:lvl8pPr marL="3200400" algn="l" defTabSz="457200" rtl="0" eaLnBrk="1" latinLnBrk="0" hangingPunct="1">
                        <a:defRPr sz="1800" kern="1200">
                          <a:solidFill>
                            <a:schemeClr val="tx1"/>
                          </a:solidFill>
                          <a:latin typeface="Corbel" panose="020B0503020204020204"/>
                        </a:defRPr>
                      </a:lvl8pPr>
                      <a:lvl9pPr marL="3657600" algn="l" defTabSz="457200" rtl="0" eaLnBrk="1" latinLnBrk="0" hangingPunct="1">
                        <a:defRPr sz="1800" kern="1200">
                          <a:solidFill>
                            <a:schemeClr val="tx1"/>
                          </a:solidFill>
                          <a:latin typeface="Corbel" panose="020B0503020204020204"/>
                        </a:defRPr>
                      </a:lvl9pPr>
                    </a:lstStyle>
                    <a:p>
                      <a:r>
                        <a:rPr lang="en-US" sz="1800" b="1" dirty="0">
                          <a:latin typeface="+mj-lt"/>
                        </a:rPr>
                        <a:t>F</a:t>
                      </a:r>
                    </a:p>
                  </a:txBody>
                  <a:tcPr marL="51435" marR="51435" marT="25719" marB="25719">
                    <a:lnL w="12700" cmpd="sng">
                      <a:solidFill>
                        <a:srgbClr val="EE7008"/>
                      </a:solidFill>
                    </a:lnL>
                    <a:lnR w="12700" cmpd="sng">
                      <a:solidFill>
                        <a:srgbClr val="EE7008"/>
                      </a:solidFill>
                    </a:lnR>
                    <a:lnT w="12700" cmpd="sng">
                      <a:solidFill>
                        <a:srgbClr val="EE7008"/>
                      </a:solidFill>
                    </a:lnT>
                    <a:lnB w="12700" cmpd="sng">
                      <a:solidFill>
                        <a:srgbClr val="EE7008"/>
                      </a:solidFill>
                    </a:lnB>
                    <a:lnTlToBr w="12700" cmpd="sng">
                      <a:noFill/>
                      <a:prstDash val="solid"/>
                    </a:lnTlToBr>
                    <a:lnBlToTr w="12700" cmpd="sng">
                      <a:noFill/>
                      <a:prstDash val="solid"/>
                    </a:lnBlToTr>
                    <a:solidFill>
                      <a:srgbClr val="EE7008">
                        <a:alpha val="20000"/>
                      </a:srgbClr>
                    </a:solidFill>
                  </a:tcPr>
                </a:tc>
                <a:tc>
                  <a:txBody>
                    <a:bodyPr/>
                    <a:lstStyle>
                      <a:lvl1pPr marL="0" algn="l" defTabSz="457200" rtl="0" eaLnBrk="1" latinLnBrk="0" hangingPunct="1">
                        <a:defRPr sz="1800" kern="1200">
                          <a:solidFill>
                            <a:schemeClr val="tx1"/>
                          </a:solidFill>
                          <a:latin typeface="Corbel" panose="020B0503020204020204"/>
                        </a:defRPr>
                      </a:lvl1pPr>
                      <a:lvl2pPr marL="457200" algn="l" defTabSz="457200" rtl="0" eaLnBrk="1" latinLnBrk="0" hangingPunct="1">
                        <a:defRPr sz="1800" kern="1200">
                          <a:solidFill>
                            <a:schemeClr val="tx1"/>
                          </a:solidFill>
                          <a:latin typeface="Corbel" panose="020B0503020204020204"/>
                        </a:defRPr>
                      </a:lvl2pPr>
                      <a:lvl3pPr marL="914400" algn="l" defTabSz="457200" rtl="0" eaLnBrk="1" latinLnBrk="0" hangingPunct="1">
                        <a:defRPr sz="1800" kern="1200">
                          <a:solidFill>
                            <a:schemeClr val="tx1"/>
                          </a:solidFill>
                          <a:latin typeface="Corbel" panose="020B0503020204020204"/>
                        </a:defRPr>
                      </a:lvl3pPr>
                      <a:lvl4pPr marL="1371600" algn="l" defTabSz="457200" rtl="0" eaLnBrk="1" latinLnBrk="0" hangingPunct="1">
                        <a:defRPr sz="1800" kern="1200">
                          <a:solidFill>
                            <a:schemeClr val="tx1"/>
                          </a:solidFill>
                          <a:latin typeface="Corbel" panose="020B0503020204020204"/>
                        </a:defRPr>
                      </a:lvl4pPr>
                      <a:lvl5pPr marL="1828800" algn="l" defTabSz="457200" rtl="0" eaLnBrk="1" latinLnBrk="0" hangingPunct="1">
                        <a:defRPr sz="1800" kern="1200">
                          <a:solidFill>
                            <a:schemeClr val="tx1"/>
                          </a:solidFill>
                          <a:latin typeface="Corbel" panose="020B0503020204020204"/>
                        </a:defRPr>
                      </a:lvl5pPr>
                      <a:lvl6pPr marL="2286000" algn="l" defTabSz="457200" rtl="0" eaLnBrk="1" latinLnBrk="0" hangingPunct="1">
                        <a:defRPr sz="1800" kern="1200">
                          <a:solidFill>
                            <a:schemeClr val="tx1"/>
                          </a:solidFill>
                          <a:latin typeface="Corbel" panose="020B0503020204020204"/>
                        </a:defRPr>
                      </a:lvl6pPr>
                      <a:lvl7pPr marL="2743200" algn="l" defTabSz="457200" rtl="0" eaLnBrk="1" latinLnBrk="0" hangingPunct="1">
                        <a:defRPr sz="1800" kern="1200">
                          <a:solidFill>
                            <a:schemeClr val="tx1"/>
                          </a:solidFill>
                          <a:latin typeface="Corbel" panose="020B0503020204020204"/>
                        </a:defRPr>
                      </a:lvl7pPr>
                      <a:lvl8pPr marL="3200400" algn="l" defTabSz="457200" rtl="0" eaLnBrk="1" latinLnBrk="0" hangingPunct="1">
                        <a:defRPr sz="1800" kern="1200">
                          <a:solidFill>
                            <a:schemeClr val="tx1"/>
                          </a:solidFill>
                          <a:latin typeface="Corbel" panose="020B0503020204020204"/>
                        </a:defRPr>
                      </a:lvl8pPr>
                      <a:lvl9pPr marL="3657600" algn="l" defTabSz="457200" rtl="0" eaLnBrk="1" latinLnBrk="0" hangingPunct="1">
                        <a:defRPr sz="1800" kern="1200">
                          <a:solidFill>
                            <a:schemeClr val="tx1"/>
                          </a:solidFill>
                          <a:latin typeface="Corbel" panose="020B0503020204020204"/>
                        </a:defRPr>
                      </a:lvl9pPr>
                    </a:lstStyle>
                    <a:p>
                      <a:pPr marL="0" marR="0">
                        <a:lnSpc>
                          <a:spcPts val="1575"/>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Do you ever FORGET things you did while using alcohol or drugs?</a:t>
                      </a:r>
                      <a:endParaRPr lang="en-US" sz="1800" dirty="0">
                        <a:effectLst/>
                        <a:latin typeface="+mj-lt"/>
                        <a:ea typeface="Calibri" panose="020F0502020204030204" pitchFamily="34" charset="0"/>
                        <a:cs typeface="Times New Roman" panose="02020603050405020304" pitchFamily="18" charset="0"/>
                      </a:endParaRPr>
                    </a:p>
                  </a:txBody>
                  <a:tcPr marL="5358" marR="5358" marT="5359" marB="5359" anchor="ctr">
                    <a:lnL w="12700" cmpd="sng">
                      <a:solidFill>
                        <a:srgbClr val="EE7008"/>
                      </a:solidFill>
                    </a:lnL>
                    <a:lnR w="12700" cmpd="sng">
                      <a:solidFill>
                        <a:srgbClr val="EE7008"/>
                      </a:solidFill>
                    </a:lnR>
                    <a:lnT w="12700" cmpd="sng">
                      <a:solidFill>
                        <a:srgbClr val="EE7008"/>
                      </a:solidFill>
                    </a:lnT>
                    <a:lnB w="12700" cmpd="sng">
                      <a:solidFill>
                        <a:srgbClr val="EE7008"/>
                      </a:solidFill>
                    </a:lnB>
                    <a:lnTlToBr w="12700" cmpd="sng">
                      <a:noFill/>
                      <a:prstDash val="solid"/>
                    </a:lnTlToBr>
                    <a:lnBlToTr w="12700" cmpd="sng">
                      <a:noFill/>
                      <a:prstDash val="solid"/>
                    </a:lnBlToTr>
                    <a:solidFill>
                      <a:srgbClr val="EE7008">
                        <a:alpha val="20000"/>
                      </a:srgbClr>
                    </a:solidFill>
                  </a:tcPr>
                </a:tc>
                <a:extLst>
                  <a:ext uri="{0D108BD9-81ED-4DB2-BD59-A6C34878D82A}">
                    <a16:rowId xmlns:a16="http://schemas.microsoft.com/office/drawing/2014/main" xmlns="" val="2521016768"/>
                  </a:ext>
                </a:extLst>
              </a:tr>
              <a:tr h="683126">
                <a:tc>
                  <a:txBody>
                    <a:bodyPr/>
                    <a:lstStyle>
                      <a:lvl1pPr marL="0" algn="l" defTabSz="457200" rtl="0" eaLnBrk="1" latinLnBrk="0" hangingPunct="1">
                        <a:defRPr sz="1800" kern="1200">
                          <a:solidFill>
                            <a:schemeClr val="tx1"/>
                          </a:solidFill>
                          <a:latin typeface="Corbel" panose="020B0503020204020204"/>
                        </a:defRPr>
                      </a:lvl1pPr>
                      <a:lvl2pPr marL="457200" algn="l" defTabSz="457200" rtl="0" eaLnBrk="1" latinLnBrk="0" hangingPunct="1">
                        <a:defRPr sz="1800" kern="1200">
                          <a:solidFill>
                            <a:schemeClr val="tx1"/>
                          </a:solidFill>
                          <a:latin typeface="Corbel" panose="020B0503020204020204"/>
                        </a:defRPr>
                      </a:lvl2pPr>
                      <a:lvl3pPr marL="914400" algn="l" defTabSz="457200" rtl="0" eaLnBrk="1" latinLnBrk="0" hangingPunct="1">
                        <a:defRPr sz="1800" kern="1200">
                          <a:solidFill>
                            <a:schemeClr val="tx1"/>
                          </a:solidFill>
                          <a:latin typeface="Corbel" panose="020B0503020204020204"/>
                        </a:defRPr>
                      </a:lvl3pPr>
                      <a:lvl4pPr marL="1371600" algn="l" defTabSz="457200" rtl="0" eaLnBrk="1" latinLnBrk="0" hangingPunct="1">
                        <a:defRPr sz="1800" kern="1200">
                          <a:solidFill>
                            <a:schemeClr val="tx1"/>
                          </a:solidFill>
                          <a:latin typeface="Corbel" panose="020B0503020204020204"/>
                        </a:defRPr>
                      </a:lvl4pPr>
                      <a:lvl5pPr marL="1828800" algn="l" defTabSz="457200" rtl="0" eaLnBrk="1" latinLnBrk="0" hangingPunct="1">
                        <a:defRPr sz="1800" kern="1200">
                          <a:solidFill>
                            <a:schemeClr val="tx1"/>
                          </a:solidFill>
                          <a:latin typeface="Corbel" panose="020B0503020204020204"/>
                        </a:defRPr>
                      </a:lvl5pPr>
                      <a:lvl6pPr marL="2286000" algn="l" defTabSz="457200" rtl="0" eaLnBrk="1" latinLnBrk="0" hangingPunct="1">
                        <a:defRPr sz="1800" kern="1200">
                          <a:solidFill>
                            <a:schemeClr val="tx1"/>
                          </a:solidFill>
                          <a:latin typeface="Corbel" panose="020B0503020204020204"/>
                        </a:defRPr>
                      </a:lvl6pPr>
                      <a:lvl7pPr marL="2743200" algn="l" defTabSz="457200" rtl="0" eaLnBrk="1" latinLnBrk="0" hangingPunct="1">
                        <a:defRPr sz="1800" kern="1200">
                          <a:solidFill>
                            <a:schemeClr val="tx1"/>
                          </a:solidFill>
                          <a:latin typeface="Corbel" panose="020B0503020204020204"/>
                        </a:defRPr>
                      </a:lvl7pPr>
                      <a:lvl8pPr marL="3200400" algn="l" defTabSz="457200" rtl="0" eaLnBrk="1" latinLnBrk="0" hangingPunct="1">
                        <a:defRPr sz="1800" kern="1200">
                          <a:solidFill>
                            <a:schemeClr val="tx1"/>
                          </a:solidFill>
                          <a:latin typeface="Corbel" panose="020B0503020204020204"/>
                        </a:defRPr>
                      </a:lvl8pPr>
                      <a:lvl9pPr marL="3657600" algn="l" defTabSz="457200" rtl="0" eaLnBrk="1" latinLnBrk="0" hangingPunct="1">
                        <a:defRPr sz="1800" kern="1200">
                          <a:solidFill>
                            <a:schemeClr val="tx1"/>
                          </a:solidFill>
                          <a:latin typeface="Corbel" panose="020B0503020204020204"/>
                        </a:defRPr>
                      </a:lvl9pPr>
                    </a:lstStyle>
                    <a:p>
                      <a:r>
                        <a:rPr lang="en-US" sz="1800" b="1" dirty="0">
                          <a:latin typeface="+mj-lt"/>
                        </a:rPr>
                        <a:t>F</a:t>
                      </a:r>
                    </a:p>
                  </a:txBody>
                  <a:tcPr marL="51435" marR="51435" marT="25719" marB="25719">
                    <a:lnL w="12700" cmpd="sng">
                      <a:solidFill>
                        <a:srgbClr val="EE7008"/>
                      </a:solidFill>
                    </a:lnL>
                    <a:lnR w="12700" cmpd="sng">
                      <a:solidFill>
                        <a:srgbClr val="EE7008"/>
                      </a:solidFill>
                    </a:lnR>
                    <a:lnT w="12700" cmpd="sng">
                      <a:solidFill>
                        <a:srgbClr val="EE7008"/>
                      </a:solidFill>
                    </a:lnT>
                    <a:lnB w="12700" cmpd="sng">
                      <a:solidFill>
                        <a:srgbClr val="EE7008"/>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orbel" panose="020B0503020204020204"/>
                        </a:defRPr>
                      </a:lvl1pPr>
                      <a:lvl2pPr marL="457200" algn="l" defTabSz="457200" rtl="0" eaLnBrk="1" latinLnBrk="0" hangingPunct="1">
                        <a:defRPr sz="1800" kern="1200">
                          <a:solidFill>
                            <a:schemeClr val="tx1"/>
                          </a:solidFill>
                          <a:latin typeface="Corbel" panose="020B0503020204020204"/>
                        </a:defRPr>
                      </a:lvl2pPr>
                      <a:lvl3pPr marL="914400" algn="l" defTabSz="457200" rtl="0" eaLnBrk="1" latinLnBrk="0" hangingPunct="1">
                        <a:defRPr sz="1800" kern="1200">
                          <a:solidFill>
                            <a:schemeClr val="tx1"/>
                          </a:solidFill>
                          <a:latin typeface="Corbel" panose="020B0503020204020204"/>
                        </a:defRPr>
                      </a:lvl3pPr>
                      <a:lvl4pPr marL="1371600" algn="l" defTabSz="457200" rtl="0" eaLnBrk="1" latinLnBrk="0" hangingPunct="1">
                        <a:defRPr sz="1800" kern="1200">
                          <a:solidFill>
                            <a:schemeClr val="tx1"/>
                          </a:solidFill>
                          <a:latin typeface="Corbel" panose="020B0503020204020204"/>
                        </a:defRPr>
                      </a:lvl4pPr>
                      <a:lvl5pPr marL="1828800" algn="l" defTabSz="457200" rtl="0" eaLnBrk="1" latinLnBrk="0" hangingPunct="1">
                        <a:defRPr sz="1800" kern="1200">
                          <a:solidFill>
                            <a:schemeClr val="tx1"/>
                          </a:solidFill>
                          <a:latin typeface="Corbel" panose="020B0503020204020204"/>
                        </a:defRPr>
                      </a:lvl5pPr>
                      <a:lvl6pPr marL="2286000" algn="l" defTabSz="457200" rtl="0" eaLnBrk="1" latinLnBrk="0" hangingPunct="1">
                        <a:defRPr sz="1800" kern="1200">
                          <a:solidFill>
                            <a:schemeClr val="tx1"/>
                          </a:solidFill>
                          <a:latin typeface="Corbel" panose="020B0503020204020204"/>
                        </a:defRPr>
                      </a:lvl6pPr>
                      <a:lvl7pPr marL="2743200" algn="l" defTabSz="457200" rtl="0" eaLnBrk="1" latinLnBrk="0" hangingPunct="1">
                        <a:defRPr sz="1800" kern="1200">
                          <a:solidFill>
                            <a:schemeClr val="tx1"/>
                          </a:solidFill>
                          <a:latin typeface="Corbel" panose="020B0503020204020204"/>
                        </a:defRPr>
                      </a:lvl7pPr>
                      <a:lvl8pPr marL="3200400" algn="l" defTabSz="457200" rtl="0" eaLnBrk="1" latinLnBrk="0" hangingPunct="1">
                        <a:defRPr sz="1800" kern="1200">
                          <a:solidFill>
                            <a:schemeClr val="tx1"/>
                          </a:solidFill>
                          <a:latin typeface="Corbel" panose="020B0503020204020204"/>
                        </a:defRPr>
                      </a:lvl8pPr>
                      <a:lvl9pPr marL="3657600" algn="l" defTabSz="457200" rtl="0" eaLnBrk="1" latinLnBrk="0" hangingPunct="1">
                        <a:defRPr sz="1800" kern="1200">
                          <a:solidFill>
                            <a:schemeClr val="tx1"/>
                          </a:solidFill>
                          <a:latin typeface="Corbel" panose="020B0503020204020204"/>
                        </a:defRPr>
                      </a:lvl9pPr>
                    </a:lstStyle>
                    <a:p>
                      <a:pPr marL="0" marR="0">
                        <a:lnSpc>
                          <a:spcPct val="100000"/>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Do your family or FRIENDS ever tell you that you should cut down on your drinking or drug use?</a:t>
                      </a:r>
                      <a:endParaRPr lang="en-US" sz="1800" dirty="0">
                        <a:effectLst/>
                        <a:latin typeface="+mj-lt"/>
                        <a:ea typeface="Calibri" panose="020F0502020204030204" pitchFamily="34" charset="0"/>
                        <a:cs typeface="Times New Roman" panose="02020603050405020304" pitchFamily="18" charset="0"/>
                      </a:endParaRPr>
                    </a:p>
                  </a:txBody>
                  <a:tcPr marL="5358" marR="5358" marT="5359" marB="5359" anchor="ctr">
                    <a:lnL w="12700" cmpd="sng">
                      <a:solidFill>
                        <a:srgbClr val="EE7008"/>
                      </a:solidFill>
                    </a:lnL>
                    <a:lnR w="12700" cmpd="sng">
                      <a:solidFill>
                        <a:srgbClr val="EE7008"/>
                      </a:solidFill>
                    </a:lnR>
                    <a:lnT w="12700" cmpd="sng">
                      <a:solidFill>
                        <a:srgbClr val="EE7008"/>
                      </a:solidFill>
                    </a:lnT>
                    <a:lnB w="12700" cmpd="sng">
                      <a:solidFill>
                        <a:srgbClr val="EE7008"/>
                      </a:solidFill>
                    </a:lnB>
                    <a:lnTlToBr w="12700" cmpd="sng">
                      <a:noFill/>
                      <a:prstDash val="solid"/>
                    </a:lnTlToBr>
                    <a:lnBlToTr w="12700" cmpd="sng">
                      <a:noFill/>
                      <a:prstDash val="solid"/>
                    </a:lnBlToTr>
                    <a:noFill/>
                  </a:tcPr>
                </a:tc>
                <a:extLst>
                  <a:ext uri="{0D108BD9-81ED-4DB2-BD59-A6C34878D82A}">
                    <a16:rowId xmlns:a16="http://schemas.microsoft.com/office/drawing/2014/main" xmlns="" val="1367022937"/>
                  </a:ext>
                </a:extLst>
              </a:tr>
              <a:tr h="673769">
                <a:tc>
                  <a:txBody>
                    <a:bodyPr/>
                    <a:lstStyle>
                      <a:lvl1pPr marL="0" algn="l" defTabSz="457200" rtl="0" eaLnBrk="1" latinLnBrk="0" hangingPunct="1">
                        <a:defRPr sz="1800" kern="1200">
                          <a:solidFill>
                            <a:schemeClr val="tx1"/>
                          </a:solidFill>
                          <a:latin typeface="Corbel" panose="020B0503020204020204"/>
                        </a:defRPr>
                      </a:lvl1pPr>
                      <a:lvl2pPr marL="457200" algn="l" defTabSz="457200" rtl="0" eaLnBrk="1" latinLnBrk="0" hangingPunct="1">
                        <a:defRPr sz="1800" kern="1200">
                          <a:solidFill>
                            <a:schemeClr val="tx1"/>
                          </a:solidFill>
                          <a:latin typeface="Corbel" panose="020B0503020204020204"/>
                        </a:defRPr>
                      </a:lvl2pPr>
                      <a:lvl3pPr marL="914400" algn="l" defTabSz="457200" rtl="0" eaLnBrk="1" latinLnBrk="0" hangingPunct="1">
                        <a:defRPr sz="1800" kern="1200">
                          <a:solidFill>
                            <a:schemeClr val="tx1"/>
                          </a:solidFill>
                          <a:latin typeface="Corbel" panose="020B0503020204020204"/>
                        </a:defRPr>
                      </a:lvl3pPr>
                      <a:lvl4pPr marL="1371600" algn="l" defTabSz="457200" rtl="0" eaLnBrk="1" latinLnBrk="0" hangingPunct="1">
                        <a:defRPr sz="1800" kern="1200">
                          <a:solidFill>
                            <a:schemeClr val="tx1"/>
                          </a:solidFill>
                          <a:latin typeface="Corbel" panose="020B0503020204020204"/>
                        </a:defRPr>
                      </a:lvl4pPr>
                      <a:lvl5pPr marL="1828800" algn="l" defTabSz="457200" rtl="0" eaLnBrk="1" latinLnBrk="0" hangingPunct="1">
                        <a:defRPr sz="1800" kern="1200">
                          <a:solidFill>
                            <a:schemeClr val="tx1"/>
                          </a:solidFill>
                          <a:latin typeface="Corbel" panose="020B0503020204020204"/>
                        </a:defRPr>
                      </a:lvl5pPr>
                      <a:lvl6pPr marL="2286000" algn="l" defTabSz="457200" rtl="0" eaLnBrk="1" latinLnBrk="0" hangingPunct="1">
                        <a:defRPr sz="1800" kern="1200">
                          <a:solidFill>
                            <a:schemeClr val="tx1"/>
                          </a:solidFill>
                          <a:latin typeface="Corbel" panose="020B0503020204020204"/>
                        </a:defRPr>
                      </a:lvl6pPr>
                      <a:lvl7pPr marL="2743200" algn="l" defTabSz="457200" rtl="0" eaLnBrk="1" latinLnBrk="0" hangingPunct="1">
                        <a:defRPr sz="1800" kern="1200">
                          <a:solidFill>
                            <a:schemeClr val="tx1"/>
                          </a:solidFill>
                          <a:latin typeface="Corbel" panose="020B0503020204020204"/>
                        </a:defRPr>
                      </a:lvl7pPr>
                      <a:lvl8pPr marL="3200400" algn="l" defTabSz="457200" rtl="0" eaLnBrk="1" latinLnBrk="0" hangingPunct="1">
                        <a:defRPr sz="1800" kern="1200">
                          <a:solidFill>
                            <a:schemeClr val="tx1"/>
                          </a:solidFill>
                          <a:latin typeface="Corbel" panose="020B0503020204020204"/>
                        </a:defRPr>
                      </a:lvl8pPr>
                      <a:lvl9pPr marL="3657600" algn="l" defTabSz="457200" rtl="0" eaLnBrk="1" latinLnBrk="0" hangingPunct="1">
                        <a:defRPr sz="1800" kern="1200">
                          <a:solidFill>
                            <a:schemeClr val="tx1"/>
                          </a:solidFill>
                          <a:latin typeface="Corbel" panose="020B0503020204020204"/>
                        </a:defRPr>
                      </a:lvl9pPr>
                    </a:lstStyle>
                    <a:p>
                      <a:r>
                        <a:rPr lang="en-US" sz="1800" b="1" dirty="0">
                          <a:latin typeface="+mj-lt"/>
                        </a:rPr>
                        <a:t>T</a:t>
                      </a:r>
                    </a:p>
                  </a:txBody>
                  <a:tcPr marL="51435" marR="51435" marT="25719" marB="25719">
                    <a:lnL w="12700" cmpd="sng">
                      <a:solidFill>
                        <a:srgbClr val="EE7008"/>
                      </a:solidFill>
                    </a:lnL>
                    <a:lnR w="12700" cmpd="sng">
                      <a:solidFill>
                        <a:srgbClr val="EE7008"/>
                      </a:solidFill>
                    </a:lnR>
                    <a:lnT w="12700" cmpd="sng">
                      <a:solidFill>
                        <a:srgbClr val="EE7008"/>
                      </a:solidFill>
                    </a:lnT>
                    <a:lnB w="12700" cmpd="sng">
                      <a:solidFill>
                        <a:srgbClr val="EE7008"/>
                      </a:solidFill>
                    </a:lnB>
                    <a:lnTlToBr w="12700" cmpd="sng">
                      <a:noFill/>
                      <a:prstDash val="solid"/>
                    </a:lnTlToBr>
                    <a:lnBlToTr w="12700" cmpd="sng">
                      <a:noFill/>
                      <a:prstDash val="solid"/>
                    </a:lnBlToTr>
                    <a:solidFill>
                      <a:srgbClr val="EE7008">
                        <a:alpha val="20000"/>
                      </a:srgbClr>
                    </a:solidFill>
                  </a:tcPr>
                </a:tc>
                <a:tc>
                  <a:txBody>
                    <a:bodyPr/>
                    <a:lstStyle>
                      <a:lvl1pPr marL="0" algn="l" defTabSz="457200" rtl="0" eaLnBrk="1" latinLnBrk="0" hangingPunct="1">
                        <a:defRPr sz="1800" kern="1200">
                          <a:solidFill>
                            <a:schemeClr val="tx1"/>
                          </a:solidFill>
                          <a:latin typeface="Corbel" panose="020B0503020204020204"/>
                        </a:defRPr>
                      </a:lvl1pPr>
                      <a:lvl2pPr marL="457200" algn="l" defTabSz="457200" rtl="0" eaLnBrk="1" latinLnBrk="0" hangingPunct="1">
                        <a:defRPr sz="1800" kern="1200">
                          <a:solidFill>
                            <a:schemeClr val="tx1"/>
                          </a:solidFill>
                          <a:latin typeface="Corbel" panose="020B0503020204020204"/>
                        </a:defRPr>
                      </a:lvl2pPr>
                      <a:lvl3pPr marL="914400" algn="l" defTabSz="457200" rtl="0" eaLnBrk="1" latinLnBrk="0" hangingPunct="1">
                        <a:defRPr sz="1800" kern="1200">
                          <a:solidFill>
                            <a:schemeClr val="tx1"/>
                          </a:solidFill>
                          <a:latin typeface="Corbel" panose="020B0503020204020204"/>
                        </a:defRPr>
                      </a:lvl3pPr>
                      <a:lvl4pPr marL="1371600" algn="l" defTabSz="457200" rtl="0" eaLnBrk="1" latinLnBrk="0" hangingPunct="1">
                        <a:defRPr sz="1800" kern="1200">
                          <a:solidFill>
                            <a:schemeClr val="tx1"/>
                          </a:solidFill>
                          <a:latin typeface="Corbel" panose="020B0503020204020204"/>
                        </a:defRPr>
                      </a:lvl4pPr>
                      <a:lvl5pPr marL="1828800" algn="l" defTabSz="457200" rtl="0" eaLnBrk="1" latinLnBrk="0" hangingPunct="1">
                        <a:defRPr sz="1800" kern="1200">
                          <a:solidFill>
                            <a:schemeClr val="tx1"/>
                          </a:solidFill>
                          <a:latin typeface="Corbel" panose="020B0503020204020204"/>
                        </a:defRPr>
                      </a:lvl5pPr>
                      <a:lvl6pPr marL="2286000" algn="l" defTabSz="457200" rtl="0" eaLnBrk="1" latinLnBrk="0" hangingPunct="1">
                        <a:defRPr sz="1800" kern="1200">
                          <a:solidFill>
                            <a:schemeClr val="tx1"/>
                          </a:solidFill>
                          <a:latin typeface="Corbel" panose="020B0503020204020204"/>
                        </a:defRPr>
                      </a:lvl6pPr>
                      <a:lvl7pPr marL="2743200" algn="l" defTabSz="457200" rtl="0" eaLnBrk="1" latinLnBrk="0" hangingPunct="1">
                        <a:defRPr sz="1800" kern="1200">
                          <a:solidFill>
                            <a:schemeClr val="tx1"/>
                          </a:solidFill>
                          <a:latin typeface="Corbel" panose="020B0503020204020204"/>
                        </a:defRPr>
                      </a:lvl7pPr>
                      <a:lvl8pPr marL="3200400" algn="l" defTabSz="457200" rtl="0" eaLnBrk="1" latinLnBrk="0" hangingPunct="1">
                        <a:defRPr sz="1800" kern="1200">
                          <a:solidFill>
                            <a:schemeClr val="tx1"/>
                          </a:solidFill>
                          <a:latin typeface="Corbel" panose="020B0503020204020204"/>
                        </a:defRPr>
                      </a:lvl8pPr>
                      <a:lvl9pPr marL="3657600" algn="l" defTabSz="457200" rtl="0" eaLnBrk="1" latinLnBrk="0" hangingPunct="1">
                        <a:defRPr sz="1800" kern="1200">
                          <a:solidFill>
                            <a:schemeClr val="tx1"/>
                          </a:solidFill>
                          <a:latin typeface="Corbel" panose="020B0503020204020204"/>
                        </a:defRPr>
                      </a:lvl9pPr>
                    </a:lstStyle>
                    <a:p>
                      <a:pPr marL="0" marR="0">
                        <a:lnSpc>
                          <a:spcPts val="1575"/>
                        </a:lnSpc>
                        <a:spcBef>
                          <a:spcPts val="0"/>
                        </a:spcBef>
                        <a:spcAft>
                          <a:spcPts val="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Have you gotten into TROUBLE while you were using alcohol or drugs?</a:t>
                      </a:r>
                      <a:endParaRPr lang="en-US" sz="1800" dirty="0">
                        <a:effectLst/>
                        <a:latin typeface="+mj-lt"/>
                        <a:ea typeface="Calibri" panose="020F0502020204030204" pitchFamily="34" charset="0"/>
                        <a:cs typeface="Times New Roman" panose="02020603050405020304" pitchFamily="18" charset="0"/>
                      </a:endParaRPr>
                    </a:p>
                  </a:txBody>
                  <a:tcPr marL="5358" marR="5358" marT="5359" marB="5359" anchor="ctr">
                    <a:lnL w="12700" cmpd="sng">
                      <a:solidFill>
                        <a:srgbClr val="EE7008"/>
                      </a:solidFill>
                    </a:lnL>
                    <a:lnR w="12700" cmpd="sng">
                      <a:solidFill>
                        <a:srgbClr val="EE7008"/>
                      </a:solidFill>
                    </a:lnR>
                    <a:lnT w="12700" cmpd="sng">
                      <a:solidFill>
                        <a:srgbClr val="EE7008"/>
                      </a:solidFill>
                    </a:lnT>
                    <a:lnB w="12700" cmpd="sng">
                      <a:solidFill>
                        <a:srgbClr val="EE7008"/>
                      </a:solidFill>
                    </a:lnB>
                    <a:lnTlToBr w="12700" cmpd="sng">
                      <a:noFill/>
                      <a:prstDash val="solid"/>
                    </a:lnTlToBr>
                    <a:lnBlToTr w="12700" cmpd="sng">
                      <a:noFill/>
                      <a:prstDash val="solid"/>
                    </a:lnBlToTr>
                    <a:solidFill>
                      <a:srgbClr val="EE7008">
                        <a:alpha val="20000"/>
                      </a:srgbClr>
                    </a:solidFill>
                  </a:tcPr>
                </a:tc>
                <a:extLst>
                  <a:ext uri="{0D108BD9-81ED-4DB2-BD59-A6C34878D82A}">
                    <a16:rowId xmlns:a16="http://schemas.microsoft.com/office/drawing/2014/main" xmlns="" val="213839235"/>
                  </a:ext>
                </a:extLst>
              </a:tr>
            </a:tbl>
          </a:graphicData>
        </a:graphic>
      </p:graphicFrame>
    </p:spTree>
    <p:extLst>
      <p:ext uri="{BB962C8B-B14F-4D97-AF65-F5344CB8AC3E}">
        <p14:creationId xmlns:p14="http://schemas.microsoft.com/office/powerpoint/2010/main" val="2680058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CRAFFT Screening Interview</a:t>
            </a:r>
            <a:br>
              <a:rPr lang="en-US" dirty="0" smtClean="0"/>
            </a:br>
            <a:r>
              <a:rPr lang="en-US" dirty="0" smtClean="0"/>
              <a:t>Scoring Instructions: For Clinic Staff Use Only</a:t>
            </a:r>
            <a:endParaRPr lang="en-US" dirty="0"/>
          </a:p>
        </p:txBody>
      </p:sp>
      <p:pic>
        <p:nvPicPr>
          <p:cNvPr id="3" name="Picture 2"/>
          <p:cNvPicPr>
            <a:picLocks noChangeAspect="1"/>
          </p:cNvPicPr>
          <p:nvPr/>
        </p:nvPicPr>
        <p:blipFill>
          <a:blip r:embed="rId2"/>
          <a:stretch>
            <a:fillRect/>
          </a:stretch>
        </p:blipFill>
        <p:spPr>
          <a:xfrm>
            <a:off x="0" y="1307053"/>
            <a:ext cx="7787446" cy="5432414"/>
          </a:xfrm>
          <a:prstGeom prst="rect">
            <a:avLst/>
          </a:prstGeom>
        </p:spPr>
      </p:pic>
    </p:spTree>
    <p:extLst>
      <p:ext uri="{BB962C8B-B14F-4D97-AF65-F5344CB8AC3E}">
        <p14:creationId xmlns:p14="http://schemas.microsoft.com/office/powerpoint/2010/main" val="3515553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Brief Intervention</a:t>
            </a:r>
          </a:p>
        </p:txBody>
      </p:sp>
      <p:sp>
        <p:nvSpPr>
          <p:cNvPr id="3" name="TextBox 2"/>
          <p:cNvSpPr txBox="1"/>
          <p:nvPr/>
        </p:nvSpPr>
        <p:spPr>
          <a:xfrm>
            <a:off x="107265" y="1200630"/>
            <a:ext cx="8867403" cy="3970318"/>
          </a:xfrm>
          <a:prstGeom prst="rect">
            <a:avLst/>
          </a:prstGeom>
          <a:noFill/>
        </p:spPr>
        <p:txBody>
          <a:bodyPr wrap="square" rtlCol="0">
            <a:spAutoFit/>
          </a:bodyPr>
          <a:lstStyle/>
          <a:p>
            <a:pPr marL="285750" indent="-285750">
              <a:buClr>
                <a:srgbClr val="EBA900"/>
              </a:buClr>
              <a:buFont typeface="Arial" panose="020B0604020202020204" pitchFamily="34" charset="0"/>
              <a:buChar char="•"/>
            </a:pPr>
            <a:r>
              <a:rPr lang="en-US" sz="2100" dirty="0"/>
              <a:t>Patients who screen positive for OUD in pregnancy should receive a brief intervention. This intervention should use principles of motivational interviewing to affect behavioral change (</a:t>
            </a:r>
            <a:r>
              <a:rPr lang="en-US" sz="2100" i="1" dirty="0"/>
              <a:t>see appendix, </a:t>
            </a:r>
            <a:r>
              <a:rPr lang="en-US" sz="2100" i="1" dirty="0">
                <a:hlinkClick r:id="rId3" action="ppaction://hlinksldjump"/>
              </a:rPr>
              <a:t>slide 75</a:t>
            </a:r>
            <a:r>
              <a:rPr lang="en-US" sz="2100" dirty="0"/>
              <a:t>)</a:t>
            </a:r>
          </a:p>
          <a:p>
            <a:endParaRPr lang="en-US" sz="2100" dirty="0"/>
          </a:p>
          <a:p>
            <a:pPr marL="285750" indent="-285750">
              <a:buFont typeface="Arial" panose="020B0604020202020204" pitchFamily="34" charset="0"/>
              <a:buChar char="•"/>
            </a:pPr>
            <a:r>
              <a:rPr lang="en-US" sz="2100" dirty="0"/>
              <a:t>Effective brief intervention includes 3 steps:</a:t>
            </a:r>
          </a:p>
          <a:p>
            <a:pPr marL="800100" lvl="1" indent="-342900">
              <a:buAutoNum type="arabicPeriod"/>
            </a:pPr>
            <a:r>
              <a:rPr lang="en-US" sz="2100" b="1" dirty="0"/>
              <a:t>Offer feedback </a:t>
            </a:r>
          </a:p>
          <a:p>
            <a:pPr marL="800100" lvl="1" indent="-342900">
              <a:buAutoNum type="arabicPeriod"/>
            </a:pPr>
            <a:r>
              <a:rPr lang="en-US" sz="2100" b="1" dirty="0"/>
              <a:t>Listen and understand </a:t>
            </a:r>
            <a:r>
              <a:rPr lang="en-US" sz="2100" dirty="0"/>
              <a:t>the patient’s motivation (eg, “I hear that you use x to deal with stress of life at home”)</a:t>
            </a:r>
          </a:p>
          <a:p>
            <a:pPr marL="800100" lvl="1" indent="-342900">
              <a:buAutoNum type="arabicPeriod"/>
            </a:pPr>
            <a:r>
              <a:rPr lang="en-US" sz="2100" b="1" dirty="0"/>
              <a:t>Explore other options </a:t>
            </a:r>
            <a:r>
              <a:rPr lang="en-US" sz="2100" dirty="0"/>
              <a:t>to address patient’s motivation for substance use (eg, “Are there other ways to deal with stress in a more healthy way?”)</a:t>
            </a:r>
          </a:p>
          <a:p>
            <a:pPr marL="742950" lvl="1" indent="-285750">
              <a:buFont typeface="Arial" panose="020B0604020202020204" pitchFamily="34" charset="0"/>
              <a:buChar char="•"/>
            </a:pPr>
            <a:endParaRPr lang="en-US" sz="2100" dirty="0"/>
          </a:p>
          <a:p>
            <a:pPr marL="742950" lvl="1" indent="-285750">
              <a:buFont typeface="Arial" panose="020B0604020202020204" pitchFamily="34" charset="0"/>
              <a:buChar char="•"/>
            </a:pPr>
            <a:endParaRPr lang="en-US" sz="2100" dirty="0"/>
          </a:p>
        </p:txBody>
      </p:sp>
      <p:sp>
        <p:nvSpPr>
          <p:cNvPr id="4" name="Rectangle 3"/>
          <p:cNvSpPr/>
          <p:nvPr/>
        </p:nvSpPr>
        <p:spPr>
          <a:xfrm>
            <a:off x="505583" y="4632339"/>
            <a:ext cx="8070762" cy="707886"/>
          </a:xfrm>
          <a:prstGeom prst="rect">
            <a:avLst/>
          </a:prstGeom>
          <a:solidFill>
            <a:srgbClr val="EBA900"/>
          </a:solidFill>
        </p:spPr>
        <p:txBody>
          <a:bodyPr wrap="square">
            <a:spAutoFit/>
          </a:bodyPr>
          <a:lstStyle/>
          <a:p>
            <a:r>
              <a:rPr lang="en-US" sz="2000" b="1" dirty="0"/>
              <a:t>Note: providing written handouts to </a:t>
            </a:r>
            <a:r>
              <a:rPr lang="en-US" sz="2000" b="1" u="sng" dirty="0"/>
              <a:t>ALL</a:t>
            </a:r>
            <a:r>
              <a:rPr lang="en-US" sz="2000" b="1" dirty="0"/>
              <a:t> women can reach those who are afraid to disclose use, but who may be at risk and need treatment</a:t>
            </a:r>
          </a:p>
        </p:txBody>
      </p:sp>
      <p:sp>
        <p:nvSpPr>
          <p:cNvPr id="5" name="TextBox 4"/>
          <p:cNvSpPr txBox="1"/>
          <p:nvPr/>
        </p:nvSpPr>
        <p:spPr>
          <a:xfrm>
            <a:off x="107264" y="5800461"/>
            <a:ext cx="5565403" cy="600164"/>
          </a:xfrm>
          <a:prstGeom prst="rect">
            <a:avLst/>
          </a:prstGeom>
          <a:noFill/>
        </p:spPr>
        <p:txBody>
          <a:bodyPr wrap="square" rtlCol="0">
            <a:spAutoFit/>
          </a:bodyPr>
          <a:lstStyle/>
          <a:p>
            <a:r>
              <a:rPr lang="en-US" sz="1100" dirty="0">
                <a:solidFill>
                  <a:srgbClr val="EBA900"/>
                </a:solidFill>
              </a:rPr>
              <a:t>Source: The role of screening, brief intervention, and referral to treatment in the perinatal period. American Journal of Obstetrics &amp; Gynecology, </a:t>
            </a:r>
          </a:p>
          <a:p>
            <a:r>
              <a:rPr lang="en-US" sz="1100" dirty="0">
                <a:solidFill>
                  <a:srgbClr val="EBA900"/>
                </a:solidFill>
              </a:rPr>
              <a:t>Special Report. November 2016 </a:t>
            </a:r>
          </a:p>
        </p:txBody>
      </p:sp>
      <p:sp>
        <p:nvSpPr>
          <p:cNvPr id="6" name="Rectangle 5"/>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6223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Referral to Treatment</a:t>
            </a:r>
          </a:p>
        </p:txBody>
      </p:sp>
      <p:sp>
        <p:nvSpPr>
          <p:cNvPr id="3" name="Rectangle 2"/>
          <p:cNvSpPr/>
          <p:nvPr/>
        </p:nvSpPr>
        <p:spPr>
          <a:xfrm>
            <a:off x="152487" y="2192435"/>
            <a:ext cx="8289765" cy="3614900"/>
          </a:xfrm>
          <a:prstGeom prst="rect">
            <a:avLst/>
          </a:prstGeom>
        </p:spPr>
        <p:txBody>
          <a:bodyPr wrap="square">
            <a:spAutoFit/>
          </a:bodyPr>
          <a:lstStyle/>
          <a:p>
            <a:pPr marL="342900" indent="-342900" eaLnBrk="1" hangingPunct="1">
              <a:lnSpc>
                <a:spcPct val="107000"/>
              </a:lnSpc>
              <a:spcAft>
                <a:spcPts val="800"/>
              </a:spcAft>
              <a:buClr>
                <a:srgbClr val="EBA900"/>
              </a:buClr>
              <a:buFont typeface="Arial" panose="020B0604020202020204" pitchFamily="34" charset="0"/>
              <a:buChar char="•"/>
              <a:defRPr/>
            </a:pPr>
            <a:r>
              <a:rPr lang="en-US" altLang="en-US" sz="2100" dirty="0">
                <a:ea typeface="Calibri" panose="020F0502020204030204" pitchFamily="34" charset="0"/>
                <a:cs typeface="Times New Roman" panose="02020603050405020304" pitchFamily="18" charset="0"/>
              </a:rPr>
              <a:t>Work with behavioral health/case managers in-office (</a:t>
            </a:r>
            <a:r>
              <a:rPr lang="en-US" altLang="en-US" sz="2100" i="1" dirty="0">
                <a:ea typeface="Calibri" panose="020F0502020204030204" pitchFamily="34" charset="0"/>
                <a:cs typeface="Times New Roman" panose="02020603050405020304" pitchFamily="18" charset="0"/>
              </a:rPr>
              <a:t>if available</a:t>
            </a:r>
            <a:r>
              <a:rPr lang="en-US" altLang="en-US" sz="2100" dirty="0">
                <a:ea typeface="Calibri" panose="020F0502020204030204" pitchFamily="34" charset="0"/>
                <a:cs typeface="Times New Roman" panose="02020603050405020304" pitchFamily="18" charset="0"/>
              </a:rPr>
              <a:t>) to assist with the intervention component of SBIRT</a:t>
            </a:r>
          </a:p>
          <a:p>
            <a:pPr marL="342900" indent="-342900" eaLnBrk="1" hangingPunct="1">
              <a:lnSpc>
                <a:spcPct val="107000"/>
              </a:lnSpc>
              <a:spcAft>
                <a:spcPts val="800"/>
              </a:spcAft>
              <a:buClr>
                <a:srgbClr val="EBA900"/>
              </a:buClr>
              <a:buFont typeface="Arial" panose="020B0604020202020204" pitchFamily="34" charset="0"/>
              <a:buChar char="•"/>
              <a:defRPr/>
            </a:pPr>
            <a:r>
              <a:rPr lang="en-US" altLang="en-US" sz="2100" dirty="0">
                <a:ea typeface="Calibri" panose="020F0502020204030204" pitchFamily="34" charset="0"/>
                <a:cs typeface="Times New Roman" panose="02020603050405020304" pitchFamily="18" charset="0"/>
              </a:rPr>
              <a:t>Make referrals as needed that facilitate access to treatment and related services for women who need these services</a:t>
            </a:r>
          </a:p>
          <a:p>
            <a:pPr marL="800100" lvl="1" indent="-342900">
              <a:lnSpc>
                <a:spcPct val="107000"/>
              </a:lnSpc>
              <a:spcAft>
                <a:spcPts val="800"/>
              </a:spcAft>
              <a:buClr>
                <a:srgbClr val="EBA900"/>
              </a:buClr>
              <a:buFont typeface="Arial" panose="020B0604020202020204" pitchFamily="34" charset="0"/>
              <a:buChar char="•"/>
              <a:defRPr/>
            </a:pPr>
            <a:r>
              <a:rPr lang="en-US" altLang="en-US" sz="2100" dirty="0">
                <a:ea typeface="Calibri" panose="020F0502020204030204" pitchFamily="34" charset="0"/>
                <a:cs typeface="Times New Roman" panose="02020603050405020304" pitchFamily="18" charset="0"/>
              </a:rPr>
              <a:t>Make connections with treatment providers to build relationships</a:t>
            </a:r>
          </a:p>
          <a:p>
            <a:pPr marL="800100" lvl="1" indent="-342900">
              <a:lnSpc>
                <a:spcPct val="107000"/>
              </a:lnSpc>
              <a:spcAft>
                <a:spcPts val="800"/>
              </a:spcAft>
              <a:buClr>
                <a:srgbClr val="EBA900"/>
              </a:buClr>
              <a:buFont typeface="Arial" panose="020B0604020202020204" pitchFamily="34" charset="0"/>
              <a:buChar char="•"/>
              <a:defRPr/>
            </a:pPr>
            <a:r>
              <a:rPr lang="en-US" altLang="en-US" sz="2100" dirty="0">
                <a:ea typeface="Calibri" panose="020F0502020204030204" pitchFamily="34" charset="0"/>
                <a:cs typeface="Times New Roman" panose="02020603050405020304" pitchFamily="18" charset="0"/>
              </a:rPr>
              <a:t>Communicate with MAT providers at least once a month</a:t>
            </a:r>
          </a:p>
          <a:p>
            <a:pPr marL="342900" indent="-342900">
              <a:lnSpc>
                <a:spcPct val="107000"/>
              </a:lnSpc>
              <a:spcAft>
                <a:spcPts val="800"/>
              </a:spcAft>
              <a:buClr>
                <a:srgbClr val="EBA900"/>
              </a:buClr>
              <a:buFont typeface="Arial" panose="020B0604020202020204" pitchFamily="34" charset="0"/>
              <a:buChar char="•"/>
              <a:defRPr/>
            </a:pPr>
            <a:r>
              <a:rPr lang="en-US" sz="2100" dirty="0"/>
              <a:t>Ensure support for women’s health care providers starting buprenorphine waiver training or newly trained (see</a:t>
            </a:r>
            <a:r>
              <a:rPr lang="en-US" altLang="en-US" sz="2100" i="1" dirty="0">
                <a:ea typeface="Calibri" panose="020F0502020204030204" pitchFamily="34" charset="0"/>
                <a:cs typeface="Times New Roman" panose="02020603050405020304" pitchFamily="18" charset="0"/>
              </a:rPr>
              <a:t> appendix, </a:t>
            </a:r>
            <a:r>
              <a:rPr lang="en-US" altLang="en-US" sz="2100" i="1" dirty="0">
                <a:ea typeface="Calibri" panose="020F0502020204030204" pitchFamily="34" charset="0"/>
                <a:cs typeface="Times New Roman" panose="02020603050405020304" pitchFamily="18" charset="0"/>
                <a:hlinkClick r:id="rId2" action="ppaction://hlinksldjump"/>
              </a:rPr>
              <a:t>slide 87 </a:t>
            </a:r>
            <a:r>
              <a:rPr lang="en-US" altLang="en-US" sz="2100" i="1" dirty="0">
                <a:ea typeface="Calibri" panose="020F0502020204030204" pitchFamily="34" charset="0"/>
                <a:cs typeface="Times New Roman" panose="02020603050405020304" pitchFamily="18" charset="0"/>
              </a:rPr>
              <a:t>for resources)</a:t>
            </a:r>
          </a:p>
        </p:txBody>
      </p:sp>
      <p:sp>
        <p:nvSpPr>
          <p:cNvPr id="4" name="Rectangle 3"/>
          <p:cNvSpPr/>
          <p:nvPr/>
        </p:nvSpPr>
        <p:spPr>
          <a:xfrm>
            <a:off x="152487" y="1346895"/>
            <a:ext cx="8625400" cy="1061829"/>
          </a:xfrm>
          <a:prstGeom prst="rect">
            <a:avLst/>
          </a:prstGeom>
        </p:spPr>
        <p:txBody>
          <a:bodyPr wrap="square">
            <a:spAutoFit/>
          </a:bodyPr>
          <a:lstStyle/>
          <a:p>
            <a:pPr eaLnBrk="1" hangingPunct="1">
              <a:defRPr/>
            </a:pPr>
            <a:r>
              <a:rPr lang="en-US" altLang="en-US" sz="2100" b="1" dirty="0">
                <a:ea typeface="Calibri" panose="020F0502020204030204" pitchFamily="34" charset="0"/>
                <a:cs typeface="Calibri" panose="020F0502020204030204" pitchFamily="34" charset="0"/>
              </a:rPr>
              <a:t>Match treatment response to each woman’s stage of recovery and/or readiness to change.</a:t>
            </a:r>
          </a:p>
          <a:p>
            <a:pPr eaLnBrk="1" hangingPunct="1">
              <a:defRPr/>
            </a:pPr>
            <a:endParaRPr lang="en-US" altLang="en-US" sz="2100" dirty="0"/>
          </a:p>
        </p:txBody>
      </p:sp>
      <p:sp>
        <p:nvSpPr>
          <p:cNvPr id="6" name="Rectangle 5"/>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59544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600" dirty="0" smtClean="0">
                <a:latin typeface="+mn-lt"/>
              </a:rPr>
              <a:t>SUNY Upstate Medical University</a:t>
            </a:r>
            <a:br>
              <a:rPr lang="en-US" sz="3600" dirty="0" smtClean="0">
                <a:latin typeface="+mn-lt"/>
              </a:rPr>
            </a:br>
            <a:r>
              <a:rPr lang="en-US" sz="3600" dirty="0" smtClean="0">
                <a:latin typeface="+mn-lt"/>
              </a:rPr>
              <a:t>Centering Pregnancy Special Care</a:t>
            </a:r>
            <a:endParaRPr lang="en-US" sz="3600" dirty="0">
              <a:latin typeface="+mn-lt"/>
            </a:endParaRPr>
          </a:p>
        </p:txBody>
      </p:sp>
      <p:pic>
        <p:nvPicPr>
          <p:cNvPr id="3" name="Content Placeholder 8"/>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881281" y="1310239"/>
            <a:ext cx="2201337" cy="2560137"/>
          </a:xfrm>
          <a:prstGeom prst="rect">
            <a:avLst/>
          </a:prstGeom>
        </p:spPr>
      </p:pic>
      <p:sp>
        <p:nvSpPr>
          <p:cNvPr id="4" name="Text Placeholder 7"/>
          <p:cNvSpPr txBox="1">
            <a:spLocks/>
          </p:cNvSpPr>
          <p:nvPr/>
        </p:nvSpPr>
        <p:spPr>
          <a:xfrm>
            <a:off x="0" y="1036119"/>
            <a:ext cx="6819900" cy="36406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endParaRPr lang="en-US" dirty="0" smtClean="0"/>
          </a:p>
          <a:p>
            <a:r>
              <a:rPr lang="en-US" sz="2400" dirty="0" smtClean="0">
                <a:latin typeface="Calibri" pitchFamily="34" charset="0"/>
              </a:rPr>
              <a:t>Provide comprehensive patient-centered care, improving outcomes for mothers and newborn . </a:t>
            </a:r>
          </a:p>
          <a:p>
            <a:r>
              <a:rPr lang="en-US" sz="2400" dirty="0" smtClean="0">
                <a:latin typeface="Calibri" pitchFamily="34" charset="0"/>
              </a:rPr>
              <a:t>Promote breastfeeding, infant safety and other choices that improve newborn outcomes </a:t>
            </a:r>
          </a:p>
          <a:p>
            <a:r>
              <a:rPr lang="en-US" sz="2400" dirty="0" smtClean="0">
                <a:latin typeface="Calibri" pitchFamily="34" charset="0"/>
              </a:rPr>
              <a:t>Enhance patient satisfaction, providing a powerful and enriched perinatal and birthing experience in the presence of a high-risk pregnancy.</a:t>
            </a:r>
            <a:endParaRPr lang="en-US" sz="2400" dirty="0">
              <a:latin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80663" y="4144497"/>
            <a:ext cx="2963337" cy="2713503"/>
          </a:xfrm>
          <a:prstGeom prst="rect">
            <a:avLst/>
          </a:prstGeom>
        </p:spPr>
      </p:pic>
    </p:spTree>
    <p:extLst>
      <p:ext uri="{BB962C8B-B14F-4D97-AF65-F5344CB8AC3E}">
        <p14:creationId xmlns:p14="http://schemas.microsoft.com/office/powerpoint/2010/main" val="1308835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6" y="326172"/>
            <a:ext cx="8537655" cy="709947"/>
          </a:xfrm>
        </p:spPr>
        <p:txBody>
          <a:bodyPr>
            <a:normAutofit/>
          </a:bodyPr>
          <a:lstStyle/>
          <a:p>
            <a:r>
              <a:rPr lang="en-US" sz="3600" dirty="0">
                <a:latin typeface="+mn-lt"/>
              </a:rPr>
              <a:t>Substance Use Disorders (SUDs)</a:t>
            </a:r>
          </a:p>
        </p:txBody>
      </p:sp>
      <p:sp>
        <p:nvSpPr>
          <p:cNvPr id="6" name="Rounded Rectangle 5"/>
          <p:cNvSpPr/>
          <p:nvPr/>
        </p:nvSpPr>
        <p:spPr>
          <a:xfrm>
            <a:off x="270684" y="1692829"/>
            <a:ext cx="3903133" cy="3742267"/>
          </a:xfrm>
          <a:prstGeom prst="roundRect">
            <a:avLst/>
          </a:prstGeom>
          <a:solidFill>
            <a:schemeClr val="bg1"/>
          </a:solidFill>
          <a:ln>
            <a:solidFill>
              <a:srgbClr val="008A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TextBox 9"/>
          <p:cNvSpPr txBox="1"/>
          <p:nvPr/>
        </p:nvSpPr>
        <p:spPr>
          <a:xfrm>
            <a:off x="555583" y="1825026"/>
            <a:ext cx="3571666" cy="3477875"/>
          </a:xfrm>
          <a:prstGeom prst="rect">
            <a:avLst/>
          </a:prstGeom>
          <a:noFill/>
        </p:spPr>
        <p:txBody>
          <a:bodyPr wrap="square" rtlCol="0">
            <a:spAutoFit/>
          </a:bodyPr>
          <a:lstStyle/>
          <a:p>
            <a:r>
              <a:rPr lang="en-US" sz="2200" dirty="0">
                <a:solidFill>
                  <a:srgbClr val="008AAB"/>
                </a:solidFill>
                <a:cs typeface="Arial"/>
              </a:rPr>
              <a:t>Substance use disorders occur when the recurrent use of alcohol and/or drugs causes clinically and functionally significant impairment, such as health problems, disability, and failure to meet major responsibilities at work, school or home. </a:t>
            </a:r>
          </a:p>
        </p:txBody>
      </p:sp>
      <p:sp>
        <p:nvSpPr>
          <p:cNvPr id="5" name="Rectangle 4"/>
          <p:cNvSpPr/>
          <p:nvPr/>
        </p:nvSpPr>
        <p:spPr>
          <a:xfrm>
            <a:off x="4173816" y="2025076"/>
            <a:ext cx="4906684" cy="3077766"/>
          </a:xfrm>
          <a:prstGeom prst="rect">
            <a:avLst/>
          </a:prstGeom>
        </p:spPr>
        <p:txBody>
          <a:bodyPr wrap="square">
            <a:spAutoFit/>
          </a:bodyPr>
          <a:lstStyle/>
          <a:p>
            <a:pPr marL="458788" indent="-342900">
              <a:spcAft>
                <a:spcPts val="1200"/>
              </a:spcAft>
              <a:buClr>
                <a:srgbClr val="EBA900"/>
              </a:buClr>
              <a:buFont typeface="Arial" panose="020B0604020202020204" pitchFamily="34" charset="0"/>
              <a:buChar char="•"/>
            </a:pPr>
            <a:r>
              <a:rPr lang="en-US" sz="2400" dirty="0">
                <a:cs typeface="Arial"/>
              </a:rPr>
              <a:t>Alcohol Use Disorder (AUD)</a:t>
            </a:r>
          </a:p>
          <a:p>
            <a:pPr marL="458788" indent="-342900">
              <a:spcAft>
                <a:spcPts val="1200"/>
              </a:spcAft>
              <a:buClr>
                <a:srgbClr val="EBA900"/>
              </a:buClr>
              <a:buFont typeface="Arial" panose="020B0604020202020204" pitchFamily="34" charset="0"/>
              <a:buChar char="•"/>
            </a:pPr>
            <a:r>
              <a:rPr lang="en-US" sz="2400" dirty="0">
                <a:cs typeface="Arial"/>
              </a:rPr>
              <a:t>Opioid Use Disorder (OUD)</a:t>
            </a:r>
          </a:p>
          <a:p>
            <a:pPr marL="458788" lvl="0" indent="-342900">
              <a:spcAft>
                <a:spcPts val="1200"/>
              </a:spcAft>
              <a:buClr>
                <a:srgbClr val="EBA900"/>
              </a:buClr>
              <a:buFont typeface="Arial" panose="020B0604020202020204" pitchFamily="34" charset="0"/>
              <a:buChar char="•"/>
            </a:pPr>
            <a:r>
              <a:rPr lang="en-US" sz="2400" dirty="0">
                <a:cs typeface="Arial"/>
              </a:rPr>
              <a:t>Stimulant Use Disorder</a:t>
            </a:r>
          </a:p>
          <a:p>
            <a:pPr marL="458788" lvl="0" indent="-342900">
              <a:spcAft>
                <a:spcPts val="1200"/>
              </a:spcAft>
              <a:buClr>
                <a:srgbClr val="EBA900"/>
              </a:buClr>
              <a:buFont typeface="Arial" panose="020B0604020202020204" pitchFamily="34" charset="0"/>
              <a:buChar char="•"/>
            </a:pPr>
            <a:r>
              <a:rPr lang="en-US" sz="2400" dirty="0">
                <a:cs typeface="Arial"/>
              </a:rPr>
              <a:t>Hallucinogen Use Disorder (HUD)</a:t>
            </a:r>
          </a:p>
          <a:p>
            <a:pPr marL="458788" lvl="0" indent="-342900">
              <a:spcAft>
                <a:spcPts val="1200"/>
              </a:spcAft>
              <a:buClr>
                <a:srgbClr val="EBA900"/>
              </a:buClr>
              <a:buFont typeface="Arial" panose="020B0604020202020204" pitchFamily="34" charset="0"/>
              <a:buChar char="•"/>
            </a:pPr>
            <a:r>
              <a:rPr lang="en-US" sz="2400" dirty="0">
                <a:cs typeface="Arial"/>
              </a:rPr>
              <a:t>Tobacco Use Disorder </a:t>
            </a:r>
          </a:p>
          <a:p>
            <a:pPr marL="458788" lvl="0" indent="-342900">
              <a:spcAft>
                <a:spcPts val="1200"/>
              </a:spcAft>
              <a:buClr>
                <a:srgbClr val="EBA900"/>
              </a:buClr>
              <a:buFont typeface="Arial" panose="020B0604020202020204" pitchFamily="34" charset="0"/>
              <a:buChar char="•"/>
            </a:pPr>
            <a:r>
              <a:rPr lang="en-US" sz="2400" dirty="0">
                <a:cs typeface="Arial"/>
              </a:rPr>
              <a:t>Cannabis Use Disorder</a:t>
            </a:r>
          </a:p>
        </p:txBody>
      </p:sp>
      <p:sp>
        <p:nvSpPr>
          <p:cNvPr id="11" name="Rectangle 10"/>
          <p:cNvSpPr/>
          <p:nvPr/>
        </p:nvSpPr>
        <p:spPr>
          <a:xfrm>
            <a:off x="154056" y="6581002"/>
            <a:ext cx="4572000" cy="261610"/>
          </a:xfrm>
          <a:prstGeom prst="rect">
            <a:avLst/>
          </a:prstGeom>
        </p:spPr>
        <p:txBody>
          <a:bodyPr>
            <a:spAutoFit/>
          </a:bodyPr>
          <a:lstStyle/>
          <a:p>
            <a:pPr marL="0" marR="0">
              <a:spcBef>
                <a:spcPts val="0"/>
              </a:spcBef>
              <a:spcAft>
                <a:spcPts val="0"/>
              </a:spcAft>
            </a:pPr>
            <a:r>
              <a:rPr lang="en-US" sz="1100" dirty="0">
                <a:solidFill>
                  <a:srgbClr val="1F497D"/>
                </a:solidFill>
                <a:latin typeface="+mj-lt"/>
                <a:ea typeface="Calibri" panose="020F0502020204030204" pitchFamily="34" charset="0"/>
                <a:cs typeface="Times New Roman" panose="02020603050405020304" pitchFamily="18" charset="0"/>
              </a:rPr>
              <a:t>Created by ACOG District II in 2018</a:t>
            </a:r>
            <a:endParaRPr lang="en-US" sz="1100" dirty="0">
              <a:latin typeface="+mj-lt"/>
              <a:ea typeface="Calibri" panose="020F0502020204030204" pitchFamily="34" charset="0"/>
              <a:cs typeface="Times New Roman" panose="02020603050405020304" pitchFamily="18" charset="0"/>
            </a:endParaRPr>
          </a:p>
        </p:txBody>
      </p:sp>
      <p:sp>
        <p:nvSpPr>
          <p:cNvPr id="12" name="Rectangle 11"/>
          <p:cNvSpPr/>
          <p:nvPr/>
        </p:nvSpPr>
        <p:spPr>
          <a:xfrm>
            <a:off x="154056" y="6186305"/>
            <a:ext cx="5276360" cy="461665"/>
          </a:xfrm>
          <a:prstGeom prst="rect">
            <a:avLst/>
          </a:prstGeom>
        </p:spPr>
        <p:txBody>
          <a:bodyPr wrap="square">
            <a:spAutoFit/>
          </a:bodyPr>
          <a:lstStyle/>
          <a:p>
            <a:r>
              <a:rPr lang="en-US" sz="1200" dirty="0">
                <a:latin typeface="+mn-lt"/>
              </a:rPr>
              <a:t>Source: SAMHSA; https://www.samhsa.gov/disorders/substance-use</a:t>
            </a:r>
          </a:p>
          <a:p>
            <a:r>
              <a:rPr lang="en-US" sz="1200" dirty="0">
                <a:latin typeface="+mn-lt"/>
              </a:rPr>
              <a:t> </a:t>
            </a:r>
          </a:p>
        </p:txBody>
      </p:sp>
    </p:spTree>
    <p:extLst>
      <p:ext uri="{BB962C8B-B14F-4D97-AF65-F5344CB8AC3E}">
        <p14:creationId xmlns:p14="http://schemas.microsoft.com/office/powerpoint/2010/main" val="116360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j-lt"/>
              </a:rPr>
              <a:t>Multidisciplinary Team</a:t>
            </a:r>
            <a:endParaRPr lang="en-US" sz="3600" dirty="0">
              <a:latin typeface="+mj-lt"/>
            </a:endParaRPr>
          </a:p>
        </p:txBody>
      </p:sp>
      <p:sp>
        <p:nvSpPr>
          <p:cNvPr id="3" name="Content Placeholder 5"/>
          <p:cNvSpPr txBox="1">
            <a:spLocks/>
          </p:cNvSpPr>
          <p:nvPr/>
        </p:nvSpPr>
        <p:spPr>
          <a:xfrm>
            <a:off x="166255" y="1432138"/>
            <a:ext cx="4634345" cy="448452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Calibri" charset="0"/>
                <a:ea typeface="Calibri" charset="0"/>
                <a:cs typeface="Calibri" charset="0"/>
              </a:rPr>
              <a:t>Maternal Fetal Medicine/Obstetrician</a:t>
            </a:r>
          </a:p>
          <a:p>
            <a:r>
              <a:rPr lang="en-US" sz="2800" dirty="0" smtClean="0">
                <a:latin typeface="Calibri" charset="0"/>
                <a:ea typeface="Calibri" charset="0"/>
                <a:cs typeface="Calibri" charset="0"/>
              </a:rPr>
              <a:t>Midwife  CNM/CM </a:t>
            </a:r>
          </a:p>
          <a:p>
            <a:r>
              <a:rPr lang="en-US" sz="2800" dirty="0" smtClean="0">
                <a:latin typeface="Calibri" charset="0"/>
                <a:ea typeface="Calibri" charset="0"/>
                <a:cs typeface="Calibri" charset="0"/>
              </a:rPr>
              <a:t>Addiction medicine and services</a:t>
            </a:r>
          </a:p>
          <a:p>
            <a:r>
              <a:rPr lang="en-US" sz="2800" dirty="0" smtClean="0">
                <a:latin typeface="Calibri" charset="0"/>
                <a:ea typeface="Calibri" charset="0"/>
                <a:cs typeface="Calibri" charset="0"/>
              </a:rPr>
              <a:t>Neonatologist/Pediatrician</a:t>
            </a:r>
          </a:p>
          <a:p>
            <a:r>
              <a:rPr lang="en-US" sz="2800" dirty="0" smtClean="0">
                <a:latin typeface="Calibri" charset="0"/>
                <a:ea typeface="Calibri" charset="0"/>
                <a:cs typeface="Calibri" charset="0"/>
              </a:rPr>
              <a:t>Dental</a:t>
            </a:r>
          </a:p>
          <a:p>
            <a:r>
              <a:rPr lang="en-US" sz="2800" dirty="0" smtClean="0">
                <a:latin typeface="Calibri" charset="0"/>
                <a:ea typeface="Calibri" charset="0"/>
                <a:cs typeface="Calibri" charset="0"/>
              </a:rPr>
              <a:t>Gastroenterology </a:t>
            </a:r>
          </a:p>
          <a:p>
            <a:r>
              <a:rPr lang="en-US" sz="2800" dirty="0" smtClean="0">
                <a:latin typeface="Calibri" charset="0"/>
                <a:ea typeface="Calibri" charset="0"/>
                <a:cs typeface="Calibri" charset="0"/>
              </a:rPr>
              <a:t>Infectious Disease</a:t>
            </a:r>
          </a:p>
          <a:p>
            <a:pPr marL="0" indent="0">
              <a:buFont typeface="Arial"/>
              <a:buNone/>
            </a:pPr>
            <a:endParaRPr lang="en-US" dirty="0">
              <a:latin typeface="Calibri" pitchFamily="34" charset="0"/>
            </a:endParaRPr>
          </a:p>
        </p:txBody>
      </p:sp>
      <p:pic>
        <p:nvPicPr>
          <p:cNvPr id="4" name="Content Placeholder 8" descr="IMG_0523.JPG"/>
          <p:cNvPicPr>
            <a:picLocks noChangeAspect="1"/>
          </p:cNvPicPr>
          <p:nvPr/>
        </p:nvPicPr>
        <p:blipFill rotWithShape="1">
          <a:blip r:embed="rId2" cstate="print">
            <a:extLst>
              <a:ext uri="{28A0092B-C50C-407E-A947-70E740481C1C}">
                <a14:useLocalDpi xmlns:a14="http://schemas.microsoft.com/office/drawing/2010/main"/>
              </a:ext>
            </a:extLst>
          </a:blip>
          <a:stretch/>
        </p:blipFill>
        <p:spPr>
          <a:xfrm>
            <a:off x="4919134" y="1906540"/>
            <a:ext cx="4038600" cy="3215056"/>
          </a:xfrm>
          <a:prstGeom prst="rect">
            <a:avLst/>
          </a:prstGeom>
        </p:spPr>
      </p:pic>
    </p:spTree>
    <p:extLst>
      <p:ext uri="{BB962C8B-B14F-4D97-AF65-F5344CB8AC3E}">
        <p14:creationId xmlns:p14="http://schemas.microsoft.com/office/powerpoint/2010/main" val="16649210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mj-lt"/>
              </a:rPr>
              <a:t>Multidisciplinary Team</a:t>
            </a:r>
            <a:endParaRPr lang="en-US" sz="3600" dirty="0">
              <a:latin typeface="+mj-lt"/>
            </a:endParaRPr>
          </a:p>
        </p:txBody>
      </p:sp>
      <p:sp>
        <p:nvSpPr>
          <p:cNvPr id="3" name="Content Placeholder 8"/>
          <p:cNvSpPr txBox="1">
            <a:spLocks/>
          </p:cNvSpPr>
          <p:nvPr/>
        </p:nvSpPr>
        <p:spPr>
          <a:xfrm>
            <a:off x="352345" y="1287898"/>
            <a:ext cx="5229754" cy="395999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Calibri" charset="0"/>
                <a:ea typeface="Calibri" charset="0"/>
                <a:cs typeface="Calibri" charset="0"/>
              </a:rPr>
              <a:t>Psychiatric care, mental heath and trauma based care, stress reduction</a:t>
            </a:r>
          </a:p>
          <a:p>
            <a:r>
              <a:rPr lang="en-US" sz="2400" dirty="0" smtClean="0">
                <a:latin typeface="Calibri" charset="0"/>
                <a:ea typeface="Calibri" charset="0"/>
                <a:cs typeface="Calibri" charset="0"/>
              </a:rPr>
              <a:t>Social services and community health outreach </a:t>
            </a:r>
          </a:p>
          <a:p>
            <a:r>
              <a:rPr lang="en-US" sz="2400" dirty="0" smtClean="0">
                <a:latin typeface="Calibri" charset="0"/>
                <a:ea typeface="Calibri" charset="0"/>
                <a:cs typeface="Calibri" charset="0"/>
              </a:rPr>
              <a:t>Nutrition </a:t>
            </a:r>
          </a:p>
          <a:p>
            <a:r>
              <a:rPr lang="en-US" sz="2400" dirty="0" smtClean="0">
                <a:latin typeface="Calibri" charset="0"/>
                <a:ea typeface="Calibri" charset="0"/>
                <a:cs typeface="Calibri" charset="0"/>
              </a:rPr>
              <a:t>Pediatric nurse educators – infant massage</a:t>
            </a:r>
          </a:p>
          <a:p>
            <a:r>
              <a:rPr lang="en-US" sz="2400" dirty="0" smtClean="0">
                <a:latin typeface="Calibri" charset="0"/>
                <a:ea typeface="Calibri" charset="0"/>
                <a:cs typeface="Calibri" charset="0"/>
              </a:rPr>
              <a:t>NICU meeting with neonatologist</a:t>
            </a:r>
          </a:p>
          <a:p>
            <a:r>
              <a:rPr lang="en-US" sz="2400" dirty="0" smtClean="0">
                <a:latin typeface="Calibri" charset="0"/>
                <a:ea typeface="Calibri" charset="0"/>
                <a:cs typeface="Calibri" charset="0"/>
              </a:rPr>
              <a:t>OCHD Healthy Families Doula program  </a:t>
            </a:r>
            <a:endParaRPr lang="en-US" sz="2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04265" y="3401500"/>
            <a:ext cx="1363070" cy="1365260"/>
          </a:xfrm>
          <a:prstGeom prst="rect">
            <a:avLst/>
          </a:prstGeom>
          <a:noFill/>
          <a:ln w="9525">
            <a:noFill/>
            <a:miter lim="800000"/>
            <a:headEnd/>
            <a:tailEnd/>
          </a:ln>
          <a:effectLst/>
        </p:spPr>
      </p:pic>
      <p:sp>
        <p:nvSpPr>
          <p:cNvPr id="5" name="Rectangle 4"/>
          <p:cNvSpPr/>
          <p:nvPr/>
        </p:nvSpPr>
        <p:spPr>
          <a:xfrm>
            <a:off x="5582099" y="3760964"/>
            <a:ext cx="2098314" cy="646331"/>
          </a:xfrm>
          <a:prstGeom prst="rect">
            <a:avLst/>
          </a:prstGeom>
        </p:spPr>
        <p:txBody>
          <a:bodyPr wrap="square">
            <a:spAutoFit/>
          </a:bodyPr>
          <a:lstStyle/>
          <a:p>
            <a:r>
              <a:rPr lang="en-US" dirty="0"/>
              <a:t>Central New York Care Collaborative</a:t>
            </a:r>
          </a:p>
        </p:txBody>
      </p:sp>
      <p:pic>
        <p:nvPicPr>
          <p:cNvPr id="6" name="Content Placeholder 7" descr="IMG_0514.JPG">
            <a:extLst>
              <a:ext uri="{FF2B5EF4-FFF2-40B4-BE49-F238E27FC236}">
                <a16:creationId xmlns:a16="http://schemas.microsoft.com/office/drawing/2014/main" xmlns="" id="{FE710879-D2CD-6948-BD7C-80968E6DE19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726504" y="1287898"/>
            <a:ext cx="3100509" cy="2221287"/>
          </a:xfrm>
          <a:prstGeom prst="rect">
            <a:avLst/>
          </a:prstGeom>
        </p:spPr>
      </p:pic>
    </p:spTree>
    <p:extLst>
      <p:ext uri="{BB962C8B-B14F-4D97-AF65-F5344CB8AC3E}">
        <p14:creationId xmlns:p14="http://schemas.microsoft.com/office/powerpoint/2010/main" val="8743629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1131" y="2008761"/>
            <a:ext cx="8839199" cy="149317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EBA900"/>
                </a:solidFill>
              </a:rPr>
              <a:t>Understanding Your Hospital Approach/Philosophy</a:t>
            </a:r>
          </a:p>
        </p:txBody>
      </p:sp>
      <p:sp>
        <p:nvSpPr>
          <p:cNvPr id="6" name="Rectangle 5"/>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
        <p:nvSpPr>
          <p:cNvPr id="7" name="Rectangle 1"/>
          <p:cNvSpPr>
            <a:spLocks noChangeArrowheads="1"/>
          </p:cNvSpPr>
          <p:nvPr/>
        </p:nvSpPr>
        <p:spPr bwMode="auto">
          <a:xfrm>
            <a:off x="-1473200" y="277569"/>
            <a:ext cx="1176866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dirty="0">
                <a:solidFill>
                  <a:schemeClr val="bg1"/>
                </a:solidFill>
                <a:latin typeface="+mn-lt"/>
              </a:rPr>
              <a:t>READINESS </a:t>
            </a:r>
          </a:p>
          <a:p>
            <a:pPr algn="ctr" eaLnBrk="1" hangingPunct="1">
              <a:lnSpc>
                <a:spcPct val="100000"/>
              </a:lnSpc>
              <a:spcBef>
                <a:spcPct val="0"/>
              </a:spcBef>
              <a:buFontTx/>
              <a:buNone/>
            </a:pPr>
            <a:r>
              <a:rPr lang="en-US" altLang="en-US" sz="3600" b="1" dirty="0">
                <a:solidFill>
                  <a:schemeClr val="bg1"/>
                </a:solidFill>
                <a:latin typeface="+mn-lt"/>
              </a:rPr>
              <a:t>(Every Inpatient </a:t>
            </a:r>
          </a:p>
          <a:p>
            <a:pPr algn="ctr" eaLnBrk="1" hangingPunct="1">
              <a:lnSpc>
                <a:spcPct val="100000"/>
              </a:lnSpc>
              <a:spcBef>
                <a:spcPct val="0"/>
              </a:spcBef>
              <a:buFontTx/>
              <a:buNone/>
            </a:pPr>
            <a:r>
              <a:rPr lang="en-US" altLang="en-US" sz="3600" b="1" dirty="0">
                <a:solidFill>
                  <a:schemeClr val="bg1"/>
                </a:solidFill>
                <a:latin typeface="+mn-lt"/>
              </a:rPr>
              <a:t>Clinical Setting/Health System)</a:t>
            </a:r>
          </a:p>
        </p:txBody>
      </p:sp>
      <p:pic>
        <p:nvPicPr>
          <p:cNvPr id="8" name="Picture 7"/>
          <p:cNvPicPr>
            <a:picLocks noChangeAspect="1"/>
          </p:cNvPicPr>
          <p:nvPr/>
        </p:nvPicPr>
        <p:blipFill>
          <a:blip r:embed="rId2"/>
          <a:stretch>
            <a:fillRect/>
          </a:stretch>
        </p:blipFill>
        <p:spPr>
          <a:xfrm>
            <a:off x="3155753" y="3147223"/>
            <a:ext cx="2550780" cy="2085903"/>
          </a:xfrm>
          <a:prstGeom prst="rect">
            <a:avLst/>
          </a:prstGeom>
          <a:ln>
            <a:noFill/>
          </a:ln>
          <a:effectLst>
            <a:softEdge rad="112500"/>
          </a:effectLst>
        </p:spPr>
      </p:pic>
    </p:spTree>
    <p:extLst>
      <p:ext uri="{BB962C8B-B14F-4D97-AF65-F5344CB8AC3E}">
        <p14:creationId xmlns:p14="http://schemas.microsoft.com/office/powerpoint/2010/main" val="28125990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6" y="326172"/>
            <a:ext cx="8537655" cy="709947"/>
          </a:xfrm>
          <a:ln>
            <a:noFill/>
          </a:ln>
        </p:spPr>
        <p:txBody>
          <a:bodyPr>
            <a:noAutofit/>
          </a:bodyPr>
          <a:lstStyle/>
          <a:p>
            <a:r>
              <a:rPr lang="en-US" sz="3000" dirty="0">
                <a:latin typeface="+mj-lt"/>
              </a:rPr>
              <a:t>Regional Perinatal Center (RPC) &amp; Hospital Education </a:t>
            </a:r>
          </a:p>
        </p:txBody>
      </p:sp>
      <p:sp>
        <p:nvSpPr>
          <p:cNvPr id="3" name="Content Placeholder 2"/>
          <p:cNvSpPr txBox="1">
            <a:spLocks/>
          </p:cNvSpPr>
          <p:nvPr/>
        </p:nvSpPr>
        <p:spPr>
          <a:xfrm>
            <a:off x="211138" y="1374945"/>
            <a:ext cx="8543395"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163" indent="-168275">
              <a:buClr>
                <a:srgbClr val="EBA900"/>
              </a:buClr>
            </a:pPr>
            <a:r>
              <a:rPr lang="en-US" sz="2200" dirty="0">
                <a:cs typeface="Arial"/>
              </a:rPr>
              <a:t>Engage community resources - ensure that all agencies are involved in the community – create resource guides, etc.</a:t>
            </a:r>
          </a:p>
          <a:p>
            <a:pPr marL="284163" indent="-168275">
              <a:buClr>
                <a:srgbClr val="EBA900"/>
              </a:buClr>
            </a:pPr>
            <a:r>
              <a:rPr lang="en-US" sz="2200" dirty="0">
                <a:cs typeface="Arial"/>
              </a:rPr>
              <a:t>All hospital teams should be trained in trauma-informed care, substance use disorders, opioid use disorder, safe care plan, etc. (</a:t>
            </a:r>
            <a:r>
              <a:rPr lang="en-US" sz="2200" i="1" dirty="0">
                <a:cs typeface="Arial"/>
              </a:rPr>
              <a:t>see appendix for examples</a:t>
            </a:r>
            <a:r>
              <a:rPr lang="en-US" sz="2200" dirty="0">
                <a:cs typeface="Arial"/>
              </a:rPr>
              <a:t>).</a:t>
            </a:r>
          </a:p>
          <a:p>
            <a:pPr marL="284163" indent="-168275">
              <a:buClr>
                <a:srgbClr val="EBA900"/>
              </a:buClr>
            </a:pPr>
            <a:r>
              <a:rPr lang="en-US" sz="2200" dirty="0">
                <a:cs typeface="Arial"/>
              </a:rPr>
              <a:t>Facilitate discussions with childbirth educator, obstetric provider (ob-gyn or licensed midwife), pediatric provider or neonatologist, anesthesiologist, and social worker to establish a plan and clarity of approach to care.</a:t>
            </a:r>
          </a:p>
          <a:p>
            <a:pPr marL="284163" indent="-168275">
              <a:buClr>
                <a:srgbClr val="EBA900"/>
              </a:buClr>
            </a:pPr>
            <a:r>
              <a:rPr lang="en-US" sz="2200" dirty="0">
                <a:cs typeface="Arial"/>
              </a:rPr>
              <a:t>Understand the hospital policy/approach for evaluating newborns for substance exposure at the time of delivery. </a:t>
            </a:r>
          </a:p>
          <a:p>
            <a:pPr marL="284163" indent="-168275">
              <a:buClr>
                <a:srgbClr val="EBA900"/>
              </a:buClr>
            </a:pPr>
            <a:r>
              <a:rPr lang="en-US" sz="2200" dirty="0">
                <a:cs typeface="Arial"/>
              </a:rPr>
              <a:t>The ob-gyn provider should know the basic discharge </a:t>
            </a:r>
          </a:p>
          <a:p>
            <a:pPr marL="115888" indent="0">
              <a:buClr>
                <a:srgbClr val="EBA900"/>
              </a:buClr>
              <a:buNone/>
            </a:pPr>
            <a:r>
              <a:rPr lang="en-US" sz="2200" dirty="0">
                <a:cs typeface="Arial"/>
              </a:rPr>
              <a:t>  criteria for the at risk newborn.</a:t>
            </a:r>
          </a:p>
          <a:p>
            <a:pPr marL="0" indent="0">
              <a:buClr>
                <a:srgbClr val="4BACC6"/>
              </a:buClr>
              <a:buFont typeface="Arial"/>
              <a:buNone/>
            </a:pPr>
            <a:endParaRPr lang="en-US" sz="2200" b="1" dirty="0">
              <a:solidFill>
                <a:srgbClr val="4BACC6"/>
              </a:solidFill>
              <a:cs typeface="Arial"/>
            </a:endParaRPr>
          </a:p>
          <a:p>
            <a:endParaRPr lang="en-US" sz="2200" dirty="0">
              <a:solidFill>
                <a:srgbClr val="7F7F7F"/>
              </a:solidFill>
              <a:cs typeface="Arial"/>
            </a:endParaRPr>
          </a:p>
        </p:txBody>
      </p:sp>
      <p:sp>
        <p:nvSpPr>
          <p:cNvPr id="4" name="Rectangle 3"/>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1414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Pain Management: General </a:t>
            </a:r>
          </a:p>
        </p:txBody>
      </p:sp>
      <p:sp>
        <p:nvSpPr>
          <p:cNvPr id="3" name="Content Placeholder 4"/>
          <p:cNvSpPr>
            <a:spLocks noGrp="1"/>
          </p:cNvSpPr>
          <p:nvPr/>
        </p:nvSpPr>
        <p:spPr>
          <a:xfrm>
            <a:off x="180753" y="2129539"/>
            <a:ext cx="8864798" cy="30628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BA900"/>
              </a:buClr>
            </a:pPr>
            <a:r>
              <a:rPr lang="en-US" sz="2200" dirty="0"/>
              <a:t>Each hospital is encouraged to develop guidelines for management of  patients with OUD.</a:t>
            </a:r>
          </a:p>
          <a:p>
            <a:pPr>
              <a:buClr>
                <a:srgbClr val="EBA900"/>
              </a:buClr>
            </a:pPr>
            <a:r>
              <a:rPr lang="en-US" sz="2200" dirty="0"/>
              <a:t>Patients with OUD may experience more pain (increased sensitivity) and require higher doses of opioids (tolerance).</a:t>
            </a:r>
          </a:p>
          <a:p>
            <a:pPr>
              <a:buClr>
                <a:srgbClr val="EBA900"/>
              </a:buClr>
            </a:pPr>
            <a:r>
              <a:rPr lang="en-US" sz="2200" dirty="0"/>
              <a:t>As appropriate, maximize non-pharmacologic therapies (eg, PT) and non-opioid pharmacologic treatments (eg, NSAIDS). Avoid mixed agonist-antagonists.</a:t>
            </a:r>
          </a:p>
          <a:p>
            <a:pPr>
              <a:buClr>
                <a:srgbClr val="EBA900"/>
              </a:buClr>
            </a:pPr>
            <a:r>
              <a:rPr lang="en-US" altLang="en-US" sz="2200" dirty="0">
                <a:solidFill>
                  <a:prstClr val="black"/>
                </a:solidFill>
                <a:ea typeface="Calibri" panose="020F0502020204030204" pitchFamily="34" charset="0"/>
                <a:cs typeface="Times New Roman" panose="02020603050405020304" pitchFamily="18" charset="0"/>
              </a:rPr>
              <a:t>Share ‘withdrawal” order set for pregnancy patients (include anesthesia, pharmacy, OBs, and neonatologists/pediatricians) </a:t>
            </a:r>
            <a:r>
              <a:rPr lang="en-US" altLang="en-US" sz="2200" dirty="0">
                <a:ea typeface="Calibri" panose="020F0502020204030204" pitchFamily="34" charset="0"/>
                <a:cs typeface="Times New Roman" panose="02020603050405020304" pitchFamily="18" charset="0"/>
              </a:rPr>
              <a:t>(</a:t>
            </a:r>
            <a:r>
              <a:rPr lang="en-US" altLang="en-US" sz="2200" i="1" dirty="0">
                <a:ea typeface="Calibri" panose="020F0502020204030204" pitchFamily="34" charset="0"/>
                <a:cs typeface="Times New Roman" panose="02020603050405020304" pitchFamily="18" charset="0"/>
              </a:rPr>
              <a:t>see slide 79 for sample order set</a:t>
            </a:r>
            <a:r>
              <a:rPr lang="en-US" altLang="en-US" sz="2200" dirty="0">
                <a:ea typeface="Calibri" panose="020F0502020204030204" pitchFamily="34" charset="0"/>
                <a:cs typeface="Times New Roman" panose="02020603050405020304" pitchFamily="18" charset="0"/>
              </a:rPr>
              <a:t>)</a:t>
            </a:r>
            <a:endParaRPr lang="en-US" altLang="en-US" sz="2200" dirty="0">
              <a:solidFill>
                <a:prstClr val="black"/>
              </a:solidFill>
              <a:ea typeface="Calibri" panose="020F0502020204030204" pitchFamily="34" charset="0"/>
              <a:cs typeface="Times New Roman" panose="02020603050405020304" pitchFamily="18" charset="0"/>
            </a:endParaRPr>
          </a:p>
          <a:p>
            <a:pPr marL="0" indent="0">
              <a:buClr>
                <a:srgbClr val="EBA900"/>
              </a:buClr>
              <a:buNone/>
            </a:pPr>
            <a:endParaRPr lang="en-US" sz="2200" dirty="0"/>
          </a:p>
        </p:txBody>
      </p:sp>
      <p:sp>
        <p:nvSpPr>
          <p:cNvPr id="4" name="Rectangle 3"/>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
        <p:nvSpPr>
          <p:cNvPr id="5" name="Rectangle 4"/>
          <p:cNvSpPr/>
          <p:nvPr/>
        </p:nvSpPr>
        <p:spPr>
          <a:xfrm>
            <a:off x="197640" y="1360098"/>
            <a:ext cx="8963247" cy="769441"/>
          </a:xfrm>
          <a:prstGeom prst="rect">
            <a:avLst/>
          </a:prstGeom>
        </p:spPr>
        <p:txBody>
          <a:bodyPr wrap="square">
            <a:spAutoFit/>
          </a:bodyPr>
          <a:lstStyle/>
          <a:p>
            <a:r>
              <a:rPr lang="en-US" altLang="en-US" sz="2200" b="1" dirty="0">
                <a:solidFill>
                  <a:prstClr val="black"/>
                </a:solidFill>
                <a:ea typeface="Calibri" panose="020F0502020204030204" pitchFamily="34" charset="0"/>
                <a:cs typeface="Times New Roman" panose="02020603050405020304" pitchFamily="18" charset="0"/>
              </a:rPr>
              <a:t>Develop pain control protocols that account for increased pain sensitivity and avoidance of mixed agonist-antagonist opioid analgesics.</a:t>
            </a:r>
            <a:endParaRPr lang="en-US" sz="2200" dirty="0"/>
          </a:p>
        </p:txBody>
      </p:sp>
    </p:spTree>
    <p:extLst>
      <p:ext uri="{BB962C8B-B14F-4D97-AF65-F5344CB8AC3E}">
        <p14:creationId xmlns:p14="http://schemas.microsoft.com/office/powerpoint/2010/main" val="30139197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201" y="4029817"/>
            <a:ext cx="2174957" cy="1647591"/>
          </a:xfrm>
          <a:prstGeom prst="rect">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Tx: Yes. Verify MAT dose/frequency.  Avoid changes unless medically necessary and in consult with MAT provider.</a:t>
            </a:r>
          </a:p>
        </p:txBody>
      </p:sp>
      <p:sp>
        <p:nvSpPr>
          <p:cNvPr id="4" name="Rectangle 3"/>
          <p:cNvSpPr/>
          <p:nvPr/>
        </p:nvSpPr>
        <p:spPr>
          <a:xfrm>
            <a:off x="107265" y="5766632"/>
            <a:ext cx="3736603" cy="624697"/>
          </a:xfrm>
          <a:prstGeom prst="rect">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Tx: No. Assess willingness to engage in treatment and refer</a:t>
            </a:r>
          </a:p>
        </p:txBody>
      </p:sp>
      <p:sp>
        <p:nvSpPr>
          <p:cNvPr id="5" name="Rectangle 4"/>
          <p:cNvSpPr/>
          <p:nvPr/>
        </p:nvSpPr>
        <p:spPr>
          <a:xfrm>
            <a:off x="134568" y="2432695"/>
            <a:ext cx="2146589" cy="582176"/>
          </a:xfrm>
          <a:prstGeom prst="rect">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Medication-assisted treatment (MAT)</a:t>
            </a:r>
          </a:p>
        </p:txBody>
      </p:sp>
      <p:sp>
        <p:nvSpPr>
          <p:cNvPr id="7" name="Rectangle 6"/>
          <p:cNvSpPr/>
          <p:nvPr/>
        </p:nvSpPr>
        <p:spPr>
          <a:xfrm>
            <a:off x="2591526" y="1216371"/>
            <a:ext cx="4063684" cy="489516"/>
          </a:xfrm>
          <a:prstGeom prst="rect">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dirty="0"/>
              <a:t>Medical Care</a:t>
            </a:r>
          </a:p>
        </p:txBody>
      </p:sp>
      <p:sp>
        <p:nvSpPr>
          <p:cNvPr id="8" name="Rectangle 7"/>
          <p:cNvSpPr/>
          <p:nvPr/>
        </p:nvSpPr>
        <p:spPr>
          <a:xfrm>
            <a:off x="107265" y="3124862"/>
            <a:ext cx="2173893" cy="774201"/>
          </a:xfrm>
          <a:prstGeom prst="rect">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Assess engagement in treatment</a:t>
            </a:r>
          </a:p>
        </p:txBody>
      </p:sp>
      <p:sp>
        <p:nvSpPr>
          <p:cNvPr id="9" name="Rectangle 8"/>
          <p:cNvSpPr/>
          <p:nvPr/>
        </p:nvSpPr>
        <p:spPr>
          <a:xfrm>
            <a:off x="2626198" y="1866195"/>
            <a:ext cx="4029013" cy="793599"/>
          </a:xfrm>
          <a:prstGeom prst="rect">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Evaluation and management avoiding bias from patient’s history of OUD and/or pregnancy.</a:t>
            </a:r>
          </a:p>
        </p:txBody>
      </p:sp>
      <p:sp>
        <p:nvSpPr>
          <p:cNvPr id="11" name="Rectangle 10"/>
          <p:cNvSpPr/>
          <p:nvPr/>
        </p:nvSpPr>
        <p:spPr>
          <a:xfrm>
            <a:off x="2616852" y="2789040"/>
            <a:ext cx="4050193" cy="2557584"/>
          </a:xfrm>
          <a:prstGeom prst="rect">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AutoNum type="arabicPeriod"/>
            </a:pPr>
            <a:r>
              <a:rPr lang="en-US" dirty="0"/>
              <a:t>Women with OUD are as (or more) susceptible to medical conditions </a:t>
            </a:r>
          </a:p>
          <a:p>
            <a:pPr marL="342900" indent="-342900">
              <a:buAutoNum type="arabicPeriod"/>
            </a:pPr>
            <a:r>
              <a:rPr lang="en-US" dirty="0"/>
              <a:t>Pregnancy may alter the presentation of common medical conditions</a:t>
            </a:r>
          </a:p>
          <a:p>
            <a:pPr marL="342900" indent="-342900">
              <a:buAutoNum type="arabicPeriod"/>
            </a:pPr>
            <a:r>
              <a:rPr lang="en-US" dirty="0"/>
              <a:t>Pregnancy is not a contraindication to appropriate evaluation or opioid pain management</a:t>
            </a:r>
          </a:p>
          <a:p>
            <a:pPr marL="342900" indent="-342900">
              <a:buAutoNum type="arabicPeriod"/>
            </a:pPr>
            <a:endParaRPr lang="en-US" dirty="0"/>
          </a:p>
        </p:txBody>
      </p:sp>
      <p:sp>
        <p:nvSpPr>
          <p:cNvPr id="12" name="Rectangle 11"/>
          <p:cNvSpPr/>
          <p:nvPr/>
        </p:nvSpPr>
        <p:spPr>
          <a:xfrm>
            <a:off x="6799706" y="4063900"/>
            <a:ext cx="2219869" cy="615085"/>
          </a:xfrm>
          <a:prstGeom prst="rect">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PNC: Yes. Update provider</a:t>
            </a:r>
          </a:p>
        </p:txBody>
      </p:sp>
      <p:sp>
        <p:nvSpPr>
          <p:cNvPr id="13" name="Rectangle 12"/>
          <p:cNvSpPr/>
          <p:nvPr/>
        </p:nvSpPr>
        <p:spPr>
          <a:xfrm>
            <a:off x="6821209" y="4805758"/>
            <a:ext cx="2150189" cy="566009"/>
          </a:xfrm>
          <a:prstGeom prst="rect">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PNC: No. Refer for prenatal care</a:t>
            </a:r>
          </a:p>
        </p:txBody>
      </p:sp>
      <p:sp>
        <p:nvSpPr>
          <p:cNvPr id="14" name="Right Arrow 13"/>
          <p:cNvSpPr/>
          <p:nvPr/>
        </p:nvSpPr>
        <p:spPr>
          <a:xfrm rot="2478419">
            <a:off x="6710566" y="1745083"/>
            <a:ext cx="769655" cy="315432"/>
          </a:xfrm>
          <a:prstGeom prst="rightArrow">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 name="Rectangle 17"/>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
        <p:nvSpPr>
          <p:cNvPr id="20" name="Title 1"/>
          <p:cNvSpPr>
            <a:spLocks noGrp="1"/>
          </p:cNvSpPr>
          <p:nvPr>
            <p:ph type="ctrTitle"/>
          </p:nvPr>
        </p:nvSpPr>
        <p:spPr>
          <a:xfrm>
            <a:off x="352345" y="326172"/>
            <a:ext cx="9144000" cy="709947"/>
          </a:xfrm>
        </p:spPr>
        <p:txBody>
          <a:bodyPr>
            <a:normAutofit/>
          </a:bodyPr>
          <a:lstStyle/>
          <a:p>
            <a:r>
              <a:rPr lang="en-US" sz="3600" dirty="0">
                <a:latin typeface="+mj-lt"/>
              </a:rPr>
              <a:t>Pain Management</a:t>
            </a:r>
          </a:p>
        </p:txBody>
      </p:sp>
      <p:sp>
        <p:nvSpPr>
          <p:cNvPr id="17" name="Rectangle 16"/>
          <p:cNvSpPr/>
          <p:nvPr/>
        </p:nvSpPr>
        <p:spPr>
          <a:xfrm>
            <a:off x="6821209" y="2402067"/>
            <a:ext cx="2146589" cy="582176"/>
          </a:xfrm>
          <a:prstGeom prst="rect">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Prenatal care</a:t>
            </a:r>
          </a:p>
        </p:txBody>
      </p:sp>
      <p:sp>
        <p:nvSpPr>
          <p:cNvPr id="21" name="Rectangle 20"/>
          <p:cNvSpPr/>
          <p:nvPr/>
        </p:nvSpPr>
        <p:spPr>
          <a:xfrm>
            <a:off x="6809356" y="3162926"/>
            <a:ext cx="2173893" cy="774201"/>
          </a:xfrm>
          <a:prstGeom prst="rect">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Assess for prenatal care</a:t>
            </a:r>
          </a:p>
        </p:txBody>
      </p:sp>
      <p:sp>
        <p:nvSpPr>
          <p:cNvPr id="22" name="Right Arrow 21"/>
          <p:cNvSpPr/>
          <p:nvPr/>
        </p:nvSpPr>
        <p:spPr>
          <a:xfrm rot="8158769">
            <a:off x="1724756" y="1784156"/>
            <a:ext cx="769655" cy="315432"/>
          </a:xfrm>
          <a:prstGeom prst="rightArrow">
            <a:avLst/>
          </a:prstGeom>
          <a:solidFill>
            <a:srgbClr val="008AAB"/>
          </a:solidFill>
          <a:ln>
            <a:solidFill>
              <a:srgbClr val="EB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13739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Pain Management: Intrapartum</a:t>
            </a:r>
          </a:p>
        </p:txBody>
      </p:sp>
      <p:sp>
        <p:nvSpPr>
          <p:cNvPr id="3" name="Content Placeholder 4"/>
          <p:cNvSpPr>
            <a:spLocks noGrp="1"/>
          </p:cNvSpPr>
          <p:nvPr/>
        </p:nvSpPr>
        <p:spPr>
          <a:xfrm>
            <a:off x="352345" y="1351392"/>
            <a:ext cx="8447567" cy="4351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EBA900"/>
              </a:buClr>
            </a:pPr>
            <a:r>
              <a:rPr lang="en-US" sz="2250" dirty="0"/>
              <a:t>Intrapartum analgesia needs are the same as for any other woman</a:t>
            </a:r>
          </a:p>
          <a:p>
            <a:pPr lvl="1">
              <a:buClr>
                <a:srgbClr val="EBA900"/>
              </a:buClr>
            </a:pPr>
            <a:r>
              <a:rPr lang="en-US" sz="2250" dirty="0"/>
              <a:t>It should not be assumed that MAT is sufficient for intrapartum analgesia</a:t>
            </a:r>
          </a:p>
          <a:p>
            <a:pPr>
              <a:buClr>
                <a:srgbClr val="EBA900"/>
              </a:buClr>
            </a:pPr>
            <a:r>
              <a:rPr lang="en-US" sz="2250" dirty="0"/>
              <a:t>Methadone or buprenorphine should be continued throughout labor</a:t>
            </a:r>
          </a:p>
          <a:p>
            <a:pPr lvl="1">
              <a:buClr>
                <a:srgbClr val="EBA900"/>
              </a:buClr>
            </a:pPr>
            <a:r>
              <a:rPr lang="en-US" sz="2250" dirty="0"/>
              <a:t>Buprenorphine should not be temporarily stopped in anticipation of delivery</a:t>
            </a:r>
          </a:p>
          <a:p>
            <a:pPr lvl="1">
              <a:buClr>
                <a:srgbClr val="EBA900"/>
              </a:buClr>
            </a:pPr>
            <a:r>
              <a:rPr lang="en-US" sz="2250" dirty="0"/>
              <a:t>MAT should not be used/adjusted for intrapartum analgesia</a:t>
            </a:r>
          </a:p>
          <a:p>
            <a:pPr>
              <a:buClr>
                <a:srgbClr val="EBA900"/>
              </a:buClr>
            </a:pPr>
            <a:r>
              <a:rPr lang="en-US" sz="2250" dirty="0"/>
              <a:t>IV access may be more difficult</a:t>
            </a:r>
          </a:p>
          <a:p>
            <a:pPr>
              <a:buClr>
                <a:srgbClr val="EBA900"/>
              </a:buClr>
            </a:pPr>
            <a:r>
              <a:rPr lang="en-US" sz="2250" dirty="0"/>
              <a:t>Neuraxial anesthesia is safe </a:t>
            </a:r>
          </a:p>
          <a:p>
            <a:pPr lvl="1">
              <a:buClr>
                <a:srgbClr val="EBA900"/>
              </a:buClr>
            </a:pPr>
            <a:r>
              <a:rPr lang="en-US" sz="2250" dirty="0"/>
              <a:t>The incidence of hypotension may be increased in the presence of some co-morbid health conditions (eg, liver disease)</a:t>
            </a:r>
          </a:p>
          <a:p>
            <a:pPr>
              <a:buClr>
                <a:srgbClr val="EBA900"/>
              </a:buClr>
            </a:pPr>
            <a:r>
              <a:rPr lang="en-US" sz="2250" dirty="0"/>
              <a:t>Avoid mixed agonist-antagonists</a:t>
            </a:r>
          </a:p>
          <a:p>
            <a:pPr>
              <a:buClr>
                <a:srgbClr val="EBA900"/>
              </a:buClr>
            </a:pPr>
            <a:endParaRPr lang="en-US" sz="2250" dirty="0"/>
          </a:p>
          <a:p>
            <a:pPr lvl="1">
              <a:buClr>
                <a:srgbClr val="EBA900"/>
              </a:buClr>
            </a:pPr>
            <a:endParaRPr lang="en-US" sz="2250" dirty="0"/>
          </a:p>
          <a:p>
            <a:pPr lvl="1">
              <a:buClr>
                <a:srgbClr val="EBA900"/>
              </a:buClr>
            </a:pPr>
            <a:endParaRPr lang="en-US" sz="2250" dirty="0"/>
          </a:p>
        </p:txBody>
      </p:sp>
      <p:sp>
        <p:nvSpPr>
          <p:cNvPr id="4" name="Rectangle 3"/>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43090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Pain Management: Postpartum</a:t>
            </a:r>
          </a:p>
        </p:txBody>
      </p:sp>
      <p:sp>
        <p:nvSpPr>
          <p:cNvPr id="4" name="Rectangle 3"/>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
        <p:nvSpPr>
          <p:cNvPr id="7" name="Rectangle 6"/>
          <p:cNvSpPr/>
          <p:nvPr/>
        </p:nvSpPr>
        <p:spPr>
          <a:xfrm>
            <a:off x="352345" y="1273289"/>
            <a:ext cx="8944055" cy="4255011"/>
          </a:xfrm>
          <a:prstGeom prst="rect">
            <a:avLst/>
          </a:prstGeom>
        </p:spPr>
        <p:txBody>
          <a:bodyPr wrap="square">
            <a:spAutoFit/>
          </a:bodyPr>
          <a:lstStyle/>
          <a:p>
            <a:pPr>
              <a:buClr>
                <a:srgbClr val="EBA900"/>
              </a:buClr>
            </a:pPr>
            <a:r>
              <a:rPr lang="en-US" sz="2000" dirty="0">
                <a:latin typeface="Calibri" panose="020F0502020204030204" pitchFamily="34" charset="0"/>
                <a:ea typeface="Calibri" panose="020F0502020204030204" pitchFamily="34" charset="0"/>
                <a:cs typeface="Times New Roman" panose="02020603050405020304" pitchFamily="18" charset="0"/>
              </a:rPr>
              <a:t>Reassure the patient that their pain will be addressed. </a:t>
            </a:r>
          </a:p>
          <a:p>
            <a:pPr>
              <a:buClr>
                <a:srgbClr val="EBA900"/>
              </a:buClr>
            </a:pPr>
            <a:r>
              <a:rPr lang="en-US" sz="2000" dirty="0">
                <a:latin typeface="Calibri" panose="020F0502020204030204" pitchFamily="34" charset="0"/>
                <a:ea typeface="Calibri" panose="020F0502020204030204" pitchFamily="34" charset="0"/>
                <a:cs typeface="Times New Roman" panose="02020603050405020304" pitchFamily="18" charset="0"/>
              </a:rPr>
              <a:t>Medications for MAT should not be assumed to cover postpartum pain or adjusted/interrupted for pain management.</a:t>
            </a:r>
          </a:p>
          <a:p>
            <a:pPr marL="342900" marR="0" lvl="0" indent="-342900">
              <a:spcBef>
                <a:spcPts val="0"/>
              </a:spcBef>
              <a:spcAft>
                <a:spcPts val="0"/>
              </a:spcAft>
              <a:buClr>
                <a:srgbClr val="EBA900"/>
              </a:buClr>
              <a:buFont typeface="Arial" panose="020B0604020202020204" pitchFamily="34" charset="0"/>
              <a:buChar char="•"/>
              <a:tabLst>
                <a:tab pos="4572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Vaginal delivery: </a:t>
            </a:r>
            <a:r>
              <a:rPr lang="en-US" sz="2000" dirty="0">
                <a:latin typeface="Calibri" panose="020F0502020204030204" pitchFamily="34" charset="0"/>
                <a:ea typeface="Calibri" panose="020F0502020204030204" pitchFamily="34" charset="0"/>
                <a:cs typeface="Times New Roman" panose="02020603050405020304" pitchFamily="18" charset="0"/>
              </a:rPr>
              <a:t>Non-opioid analgesics are often adequate</a:t>
            </a:r>
          </a:p>
          <a:p>
            <a:pPr marL="342900" marR="0" lvl="0" indent="-342900">
              <a:spcBef>
                <a:spcPts val="0"/>
              </a:spcBef>
              <a:spcAft>
                <a:spcPts val="0"/>
              </a:spcAft>
              <a:buClr>
                <a:srgbClr val="EBA900"/>
              </a:buClr>
              <a:buFont typeface="Arial" panose="020B0604020202020204" pitchFamily="34" charset="0"/>
              <a:buChar char="•"/>
              <a:tabLst>
                <a:tab pos="457200" algn="l"/>
              </a:tabLst>
            </a:pPr>
            <a:r>
              <a:rPr lang="en-US" sz="2000" b="1" dirty="0">
                <a:latin typeface="Calibri" panose="020F0502020204030204" pitchFamily="34" charset="0"/>
                <a:ea typeface="Calibri" panose="020F0502020204030204" pitchFamily="34" charset="0"/>
                <a:cs typeface="Times New Roman" panose="02020603050405020304" pitchFamily="18" charset="0"/>
              </a:rPr>
              <a:t>Cesarean delivery: </a:t>
            </a:r>
            <a:r>
              <a:rPr lang="en-US" sz="2000" dirty="0">
                <a:latin typeface="Calibri" panose="020F0502020204030204" pitchFamily="34" charset="0"/>
                <a:ea typeface="Calibri" panose="020F0502020204030204" pitchFamily="34" charset="0"/>
                <a:cs typeface="Times New Roman" panose="02020603050405020304" pitchFamily="18" charset="0"/>
              </a:rPr>
              <a:t>Patients often experience more pain and require higher than average opioid doses</a:t>
            </a:r>
          </a:p>
          <a:p>
            <a:pPr marL="342900" marR="0" lvl="0" indent="-342900">
              <a:spcBef>
                <a:spcPts val="0"/>
              </a:spcBef>
              <a:spcAft>
                <a:spcPts val="0"/>
              </a:spcAft>
              <a:buClr>
                <a:srgbClr val="EBA900"/>
              </a:buClr>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It is </a:t>
            </a:r>
            <a:r>
              <a:rPr lang="en-US" sz="2000" u="sng" dirty="0">
                <a:latin typeface="Calibri" panose="020F0502020204030204" pitchFamily="34" charset="0"/>
                <a:ea typeface="Calibri" panose="020F0502020204030204" pitchFamily="34" charset="0"/>
                <a:cs typeface="Times New Roman" panose="02020603050405020304" pitchFamily="18" charset="0"/>
              </a:rPr>
              <a:t>impossible</a:t>
            </a:r>
            <a:r>
              <a:rPr lang="en-US" sz="2000" dirty="0">
                <a:latin typeface="Calibri" panose="020F0502020204030204" pitchFamily="34" charset="0"/>
                <a:ea typeface="Calibri" panose="020F0502020204030204" pitchFamily="34" charset="0"/>
                <a:cs typeface="Times New Roman" panose="02020603050405020304" pitchFamily="18" charset="0"/>
              </a:rPr>
              <a:t> to predict a patient’s pain level or opioid need</a:t>
            </a:r>
          </a:p>
          <a:p>
            <a:pPr marL="342900" marR="0" lvl="0" indent="-342900">
              <a:spcBef>
                <a:spcPts val="0"/>
              </a:spcBef>
              <a:spcAft>
                <a:spcPts val="0"/>
              </a:spcAft>
              <a:buClr>
                <a:srgbClr val="EBA900"/>
              </a:buClr>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Maximize nonpharmacological (eg, heat) and non-opioid pain management (eg, TAB block, Toradol); double concentration patient-controlled analgesia  (PCA)</a:t>
            </a:r>
          </a:p>
          <a:p>
            <a:pPr marL="742950" marR="0" lvl="1" indent="-285750">
              <a:spcBef>
                <a:spcPts val="0"/>
              </a:spcBef>
              <a:spcAft>
                <a:spcPts val="0"/>
              </a:spcAft>
              <a:buClr>
                <a:srgbClr val="EBA900"/>
              </a:buClr>
              <a:buFont typeface="Arial" panose="020B0604020202020204" pitchFamily="34" charset="0"/>
              <a:buChar char="•"/>
              <a:tabLst>
                <a:tab pos="9144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Consider scheduled, rather than PRN, medications</a:t>
            </a:r>
          </a:p>
          <a:p>
            <a:pPr marL="342900" marR="0" lvl="0" indent="-342900">
              <a:spcBef>
                <a:spcPts val="0"/>
              </a:spcBef>
              <a:spcAft>
                <a:spcPts val="0"/>
              </a:spcAft>
              <a:buClr>
                <a:srgbClr val="EBA900"/>
              </a:buClr>
              <a:buFont typeface="Arial" panose="020B0604020202020204" pitchFamily="34" charset="0"/>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Avoid agonist/antagonists and full antagonists.</a:t>
            </a:r>
          </a:p>
          <a:p>
            <a:pPr>
              <a:buClr>
                <a:srgbClr val="EBA900"/>
              </a:buClr>
            </a:pP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buClr>
                <a:srgbClr val="EBA900"/>
              </a:buClr>
            </a:pPr>
            <a:r>
              <a:rPr lang="en-US" sz="2000" dirty="0">
                <a:latin typeface="Calibri" panose="020F0502020204030204" pitchFamily="34" charset="0"/>
                <a:ea typeface="Calibri" panose="020F0502020204030204" pitchFamily="34" charset="0"/>
                <a:cs typeface="Times New Roman" panose="02020603050405020304" pitchFamily="18" charset="0"/>
              </a:rPr>
              <a:t>Breastfeeding should be encouraged for women who are on a stable dose of methadone or buprenorphine, interested, and have no other contraindications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02016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Withdrawal/Overdose</a:t>
            </a:r>
          </a:p>
        </p:txBody>
      </p:sp>
      <p:sp>
        <p:nvSpPr>
          <p:cNvPr id="4" name="Rectangle 3"/>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xmlns="" id="{81E4D80A-ECC8-B241-A652-A4E812541FE9}"/>
              </a:ext>
            </a:extLst>
          </p:cNvPr>
          <p:cNvGraphicFramePr/>
          <p:nvPr>
            <p:extLst>
              <p:ext uri="{D42A27DB-BD31-4B8C-83A1-F6EECF244321}">
                <p14:modId xmlns:p14="http://schemas.microsoft.com/office/powerpoint/2010/main" val="3642828950"/>
              </p:ext>
            </p:extLst>
          </p:nvPr>
        </p:nvGraphicFramePr>
        <p:xfrm>
          <a:off x="107264" y="1236133"/>
          <a:ext cx="8791655" cy="4512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45541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Treatment Services</a:t>
            </a:r>
          </a:p>
        </p:txBody>
      </p:sp>
      <p:sp>
        <p:nvSpPr>
          <p:cNvPr id="3" name="Rectangle 2"/>
          <p:cNvSpPr>
            <a:spLocks noChangeArrowheads="1"/>
          </p:cNvSpPr>
          <p:nvPr/>
        </p:nvSpPr>
        <p:spPr bwMode="auto">
          <a:xfrm>
            <a:off x="352345" y="2240243"/>
            <a:ext cx="8419122" cy="3352328"/>
          </a:xfrm>
          <a:prstGeom prst="rect">
            <a:avLst/>
          </a:prstGeom>
          <a:solidFill>
            <a:schemeClr val="bg1"/>
          </a:solidFill>
          <a:ln w="38100">
            <a:noFill/>
            <a:miter lim="800000"/>
            <a:headEnd/>
            <a:tailEnd/>
          </a:ln>
        </p:spPr>
        <p:txBody>
          <a:bodyPr wrap="square">
            <a:spAutoFit/>
          </a:bodyPr>
          <a:lstStyle>
            <a:lvl1pPr marL="285750" indent="-28575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0" fontAlgn="base" hangingPunct="0">
              <a:lnSpc>
                <a:spcPct val="107000"/>
              </a:lnSpc>
              <a:spcBef>
                <a:spcPct val="0"/>
              </a:spcBef>
              <a:spcAft>
                <a:spcPct val="0"/>
              </a:spcAft>
              <a:buClr>
                <a:srgbClr val="EBA900"/>
              </a:buClr>
            </a:pPr>
            <a:r>
              <a:rPr lang="en-US" altLang="en-US" sz="1800" dirty="0">
                <a:solidFill>
                  <a:prstClr val="black"/>
                </a:solidFill>
                <a:latin typeface="+mn-lt"/>
                <a:ea typeface="Calibri" panose="020F0502020204030204" pitchFamily="34" charset="0"/>
                <a:cs typeface="Times New Roman" panose="02020603050405020304" pitchFamily="18" charset="0"/>
              </a:rPr>
              <a:t>Create better engagement and communication among providers within the continuum of care and across service areas, including the justice system, as needed</a:t>
            </a:r>
          </a:p>
          <a:p>
            <a:pPr eaLnBrk="0" fontAlgn="base" hangingPunct="0">
              <a:lnSpc>
                <a:spcPct val="107000"/>
              </a:lnSpc>
              <a:spcBef>
                <a:spcPct val="0"/>
              </a:spcBef>
              <a:spcAft>
                <a:spcPct val="0"/>
              </a:spcAft>
              <a:buClr>
                <a:srgbClr val="EBA900"/>
              </a:buClr>
            </a:pPr>
            <a:r>
              <a:rPr lang="en-US" altLang="en-US" sz="1800" dirty="0">
                <a:solidFill>
                  <a:prstClr val="black"/>
                </a:solidFill>
                <a:latin typeface="+mn-lt"/>
                <a:ea typeface="Calibri" panose="020F0502020204030204" pitchFamily="34" charset="0"/>
                <a:cs typeface="Times New Roman" panose="02020603050405020304" pitchFamily="18" charset="0"/>
              </a:rPr>
              <a:t>Educate all providers of the importance of universal screening and have resources available for those screening positive (</a:t>
            </a:r>
            <a:r>
              <a:rPr lang="en-US" altLang="en-US" sz="1800" i="1" dirty="0">
                <a:latin typeface="+mn-lt"/>
                <a:ea typeface="Calibri" panose="020F0502020204030204" pitchFamily="34" charset="0"/>
                <a:cs typeface="Times New Roman" panose="02020603050405020304" pitchFamily="18" charset="0"/>
              </a:rPr>
              <a:t>see appendix, </a:t>
            </a:r>
            <a:r>
              <a:rPr lang="en-US" altLang="en-US" sz="1800" i="1" dirty="0">
                <a:latin typeface="+mn-lt"/>
                <a:ea typeface="Calibri" panose="020F0502020204030204" pitchFamily="34" charset="0"/>
                <a:cs typeface="Times New Roman" panose="02020603050405020304" pitchFamily="18" charset="0"/>
                <a:hlinkClick r:id="rId3" action="ppaction://hlinksldjump"/>
              </a:rPr>
              <a:t>slides 85-86 </a:t>
            </a:r>
            <a:r>
              <a:rPr lang="en-US" altLang="en-US" sz="1800" i="1" dirty="0">
                <a:latin typeface="+mn-lt"/>
                <a:ea typeface="Calibri" panose="020F0502020204030204" pitchFamily="34" charset="0"/>
                <a:cs typeface="Times New Roman" panose="02020603050405020304" pitchFamily="18" charset="0"/>
              </a:rPr>
              <a:t>for </a:t>
            </a:r>
            <a:r>
              <a:rPr lang="en-US" altLang="en-US" sz="1800" i="1" u="sng" dirty="0">
                <a:solidFill>
                  <a:srgbClr val="FF0000"/>
                </a:solidFill>
                <a:latin typeface="+mn-lt"/>
                <a:ea typeface="Calibri" panose="020F0502020204030204" pitchFamily="34" charset="0"/>
                <a:cs typeface="Times New Roman" panose="02020603050405020304" pitchFamily="18" charset="0"/>
                <a:hlinkClick r:id="rId4"/>
              </a:rPr>
              <a:t>NYS OASAS Treatment Services</a:t>
            </a:r>
            <a:r>
              <a:rPr lang="en-US" altLang="en-US" sz="1800" dirty="0">
                <a:solidFill>
                  <a:prstClr val="black"/>
                </a:solidFill>
                <a:latin typeface="+mn-lt"/>
                <a:ea typeface="Calibri" panose="020F0502020204030204" pitchFamily="34" charset="0"/>
                <a:cs typeface="Times New Roman" panose="02020603050405020304" pitchFamily="18" charset="0"/>
              </a:rPr>
              <a:t>; </a:t>
            </a:r>
            <a:r>
              <a:rPr lang="en-US" altLang="en-US" sz="1800" i="1" dirty="0">
                <a:solidFill>
                  <a:prstClr val="black"/>
                </a:solidFill>
                <a:latin typeface="+mn-lt"/>
                <a:ea typeface="Calibri" panose="020F0502020204030204" pitchFamily="34" charset="0"/>
                <a:cs typeface="Times New Roman" panose="02020603050405020304" pitchFamily="18" charset="0"/>
              </a:rPr>
              <a:t>OASAS live dashboard </a:t>
            </a:r>
            <a:r>
              <a:rPr lang="en-US" altLang="en-US" sz="1800" i="1" dirty="0">
                <a:solidFill>
                  <a:prstClr val="black"/>
                </a:solidFill>
                <a:latin typeface="+mn-lt"/>
                <a:ea typeface="Calibri" panose="020F0502020204030204" pitchFamily="34" charset="0"/>
                <a:cs typeface="Times New Roman" panose="02020603050405020304" pitchFamily="18" charset="0"/>
                <a:hlinkClick r:id="rId5"/>
              </a:rPr>
              <a:t>https://findaddictiontreatment.ny.gov</a:t>
            </a:r>
            <a:r>
              <a:rPr lang="en-US" altLang="en-US" sz="1800" i="1" dirty="0">
                <a:solidFill>
                  <a:prstClr val="black"/>
                </a:solidFill>
                <a:latin typeface="+mn-lt"/>
                <a:ea typeface="Calibri" panose="020F0502020204030204" pitchFamily="34" charset="0"/>
                <a:cs typeface="Times New Roman" panose="02020603050405020304" pitchFamily="18" charset="0"/>
              </a:rPr>
              <a:t> or call HOPEline 877.846.7369)</a:t>
            </a:r>
            <a:endParaRPr lang="en-US" altLang="en-US" sz="1800" dirty="0">
              <a:solidFill>
                <a:prstClr val="black"/>
              </a:solidFill>
              <a:latin typeface="+mn-lt"/>
              <a:ea typeface="Calibri" panose="020F0502020204030204" pitchFamily="34" charset="0"/>
              <a:cs typeface="Times New Roman" panose="02020603050405020304" pitchFamily="18" charset="0"/>
            </a:endParaRPr>
          </a:p>
          <a:p>
            <a:pPr eaLnBrk="0" fontAlgn="base" hangingPunct="0">
              <a:lnSpc>
                <a:spcPct val="107000"/>
              </a:lnSpc>
              <a:spcBef>
                <a:spcPct val="0"/>
              </a:spcBef>
              <a:spcAft>
                <a:spcPct val="0"/>
              </a:spcAft>
              <a:buClr>
                <a:srgbClr val="EBA900"/>
              </a:buClr>
              <a:buSzPts val="1000"/>
            </a:pPr>
            <a:r>
              <a:rPr lang="en-US" altLang="en-US" sz="1800" dirty="0">
                <a:solidFill>
                  <a:prstClr val="black"/>
                </a:solidFill>
                <a:latin typeface="+mn-lt"/>
                <a:ea typeface="Calibri" panose="020F0502020204030204" pitchFamily="34" charset="0"/>
                <a:cs typeface="Times New Roman" panose="02020603050405020304" pitchFamily="18" charset="0"/>
              </a:rPr>
              <a:t>Contact local counties for a list of Substance Use Disorder Treatment Referral/Provider Directory (provide name of the contact by County) </a:t>
            </a:r>
            <a:r>
              <a:rPr lang="en-US" altLang="en-US" sz="1800" dirty="0">
                <a:latin typeface="+mn-lt"/>
                <a:ea typeface="Calibri" panose="020F0502020204030204" pitchFamily="34" charset="0"/>
                <a:cs typeface="Times New Roman" panose="02020603050405020304" pitchFamily="18" charset="0"/>
              </a:rPr>
              <a:t> </a:t>
            </a:r>
          </a:p>
          <a:p>
            <a:pPr eaLnBrk="0" fontAlgn="base" hangingPunct="0">
              <a:lnSpc>
                <a:spcPct val="107000"/>
              </a:lnSpc>
              <a:spcBef>
                <a:spcPct val="0"/>
              </a:spcBef>
              <a:spcAft>
                <a:spcPct val="0"/>
              </a:spcAft>
              <a:buClr>
                <a:srgbClr val="EBA900"/>
              </a:buClr>
            </a:pPr>
            <a:r>
              <a:rPr lang="en-US" altLang="en-US" sz="1800" dirty="0">
                <a:solidFill>
                  <a:prstClr val="black"/>
                </a:solidFill>
                <a:latin typeface="+mn-lt"/>
                <a:ea typeface="Calibri" panose="020F0502020204030204" pitchFamily="34" charset="0"/>
                <a:cs typeface="Times New Roman" panose="02020603050405020304" pitchFamily="18" charset="0"/>
              </a:rPr>
              <a:t>Use of the Medicaid Cab program to schedule (</a:t>
            </a:r>
            <a:r>
              <a:rPr lang="en-US" altLang="en-US" sz="1800" i="1" dirty="0">
                <a:solidFill>
                  <a:prstClr val="black"/>
                </a:solidFill>
                <a:latin typeface="+mn-lt"/>
                <a:ea typeface="Calibri" panose="020F0502020204030204" pitchFamily="34" charset="0"/>
                <a:cs typeface="Times New Roman" panose="02020603050405020304" pitchFamily="18" charset="0"/>
              </a:rPr>
              <a:t>five day advance notice</a:t>
            </a:r>
            <a:r>
              <a:rPr lang="en-US" altLang="en-US" sz="1800" dirty="0">
                <a:solidFill>
                  <a:prstClr val="black"/>
                </a:solidFill>
                <a:latin typeface="+mn-lt"/>
                <a:ea typeface="Calibri" panose="020F0502020204030204" pitchFamily="34" charset="0"/>
                <a:cs typeface="Times New Roman" panose="02020603050405020304" pitchFamily="18" charset="0"/>
              </a:rPr>
              <a:t>) visits even if it brings patients two </a:t>
            </a:r>
            <a:r>
              <a:rPr lang="en-US" altLang="en-US" sz="1800" dirty="0">
                <a:latin typeface="+mn-lt"/>
                <a:ea typeface="Calibri" panose="020F0502020204030204" pitchFamily="34" charset="0"/>
                <a:cs typeface="Times New Roman" panose="02020603050405020304" pitchFamily="18" charset="0"/>
              </a:rPr>
              <a:t>hours away from RPC and ensure Medicaid cab companies are involved in the solution</a:t>
            </a:r>
          </a:p>
        </p:txBody>
      </p:sp>
      <p:sp>
        <p:nvSpPr>
          <p:cNvPr id="4" name="Rectangle 3"/>
          <p:cNvSpPr/>
          <p:nvPr/>
        </p:nvSpPr>
        <p:spPr>
          <a:xfrm>
            <a:off x="202019" y="1194638"/>
            <a:ext cx="8941981" cy="421654"/>
          </a:xfrm>
          <a:prstGeom prst="rect">
            <a:avLst/>
          </a:prstGeom>
        </p:spPr>
        <p:txBody>
          <a:bodyPr wrap="square">
            <a:spAutoFit/>
          </a:bodyPr>
          <a:lstStyle/>
          <a:p>
            <a:pPr fontAlgn="base">
              <a:lnSpc>
                <a:spcPct val="107000"/>
              </a:lnSpc>
              <a:spcBef>
                <a:spcPct val="0"/>
              </a:spcBef>
              <a:spcAft>
                <a:spcPts val="800"/>
              </a:spcAft>
              <a:buFontTx/>
              <a:buNone/>
              <a:defRPr/>
            </a:pPr>
            <a:r>
              <a:rPr lang="en-US" altLang="en-US" sz="2000" b="1" dirty="0">
                <a:solidFill>
                  <a:prstClr val="black"/>
                </a:solidFill>
                <a:ea typeface="Calibri" panose="020F0502020204030204" pitchFamily="34" charset="0"/>
                <a:cs typeface="Times New Roman" panose="02020603050405020304" pitchFamily="18" charset="0"/>
              </a:rPr>
              <a:t>Identify local SUD treatment facilities that provide women-centered care. </a:t>
            </a:r>
          </a:p>
        </p:txBody>
      </p:sp>
      <p:sp>
        <p:nvSpPr>
          <p:cNvPr id="5" name="Rectangle 4"/>
          <p:cNvSpPr/>
          <p:nvPr/>
        </p:nvSpPr>
        <p:spPr>
          <a:xfrm>
            <a:off x="202017" y="1583335"/>
            <a:ext cx="8941982" cy="750975"/>
          </a:xfrm>
          <a:prstGeom prst="rect">
            <a:avLst/>
          </a:prstGeom>
        </p:spPr>
        <p:txBody>
          <a:bodyPr wrap="square">
            <a:spAutoFit/>
          </a:bodyPr>
          <a:lstStyle/>
          <a:p>
            <a:pPr fontAlgn="base">
              <a:lnSpc>
                <a:spcPct val="107000"/>
              </a:lnSpc>
              <a:spcBef>
                <a:spcPct val="0"/>
              </a:spcBef>
              <a:spcAft>
                <a:spcPts val="800"/>
              </a:spcAft>
              <a:buFontTx/>
              <a:buNone/>
              <a:defRPr/>
            </a:pPr>
            <a:r>
              <a:rPr lang="en-US" altLang="en-US" sz="2000" b="1" dirty="0">
                <a:solidFill>
                  <a:prstClr val="black"/>
                </a:solidFill>
                <a:ea typeface="Calibri" panose="020F0502020204030204" pitchFamily="34" charset="0"/>
                <a:cs typeface="Times New Roman" panose="02020603050405020304" pitchFamily="18" charset="0"/>
              </a:rPr>
              <a:t>Ensure that drug and alcohol counseling and/or behavioral health services are provided. </a:t>
            </a:r>
          </a:p>
        </p:txBody>
      </p:sp>
      <p:sp>
        <p:nvSpPr>
          <p:cNvPr id="6" name="Rectangle 5"/>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7711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6" y="326172"/>
            <a:ext cx="8537655" cy="709947"/>
          </a:xfrm>
          <a:ln>
            <a:noFill/>
          </a:ln>
        </p:spPr>
        <p:txBody>
          <a:bodyPr>
            <a:normAutofit/>
          </a:bodyPr>
          <a:lstStyle/>
          <a:p>
            <a:r>
              <a:rPr lang="en-US" sz="3600" dirty="0">
                <a:latin typeface="+mn-lt"/>
              </a:rPr>
              <a:t>Opioid Use Disorder (OUD)</a:t>
            </a:r>
          </a:p>
        </p:txBody>
      </p:sp>
      <p:sp>
        <p:nvSpPr>
          <p:cNvPr id="3" name="Content Placeholder 2"/>
          <p:cNvSpPr txBox="1">
            <a:spLocks/>
          </p:cNvSpPr>
          <p:nvPr/>
        </p:nvSpPr>
        <p:spPr>
          <a:xfrm>
            <a:off x="211141" y="2014658"/>
            <a:ext cx="5613929" cy="309545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indent="0">
              <a:buFont typeface="Arial"/>
              <a:buNone/>
            </a:pPr>
            <a:r>
              <a:rPr lang="en-US" sz="2400" dirty="0">
                <a:solidFill>
                  <a:srgbClr val="008AAB"/>
                </a:solidFill>
                <a:cs typeface="Arial"/>
              </a:rPr>
              <a:t>Opioid use disorder is a chronic, treatable brain disease that can be managed successfully by combining medications with comprehensive care and recovery</a:t>
            </a:r>
          </a:p>
          <a:p>
            <a:pPr marL="115888" indent="0">
              <a:buFont typeface="Arial"/>
              <a:buNone/>
            </a:pPr>
            <a:r>
              <a:rPr lang="en-US" sz="2400" dirty="0">
                <a:solidFill>
                  <a:srgbClr val="008AAB"/>
                </a:solidFill>
                <a:cs typeface="Arial"/>
              </a:rPr>
              <a:t>support, which enables those with OUD</a:t>
            </a:r>
          </a:p>
          <a:p>
            <a:pPr marL="115888" indent="0">
              <a:buFont typeface="Arial"/>
              <a:buNone/>
            </a:pPr>
            <a:r>
              <a:rPr lang="en-US" sz="2400" dirty="0">
                <a:solidFill>
                  <a:srgbClr val="008AAB"/>
                </a:solidFill>
                <a:cs typeface="Arial"/>
              </a:rPr>
              <a:t>to regain control of their health and</a:t>
            </a:r>
          </a:p>
          <a:p>
            <a:pPr marL="115888" indent="0">
              <a:buFont typeface="Arial"/>
              <a:buNone/>
            </a:pPr>
            <a:r>
              <a:rPr lang="en-US" sz="2400" dirty="0">
                <a:solidFill>
                  <a:srgbClr val="008AAB"/>
                </a:solidFill>
                <a:cs typeface="Arial"/>
              </a:rPr>
              <a:t>their lives. </a:t>
            </a:r>
            <a:endParaRPr lang="en-US" sz="2400" dirty="0">
              <a:solidFill>
                <a:schemeClr val="bg1">
                  <a:lumMod val="50000"/>
                </a:schemeClr>
              </a:solidFill>
              <a:cs typeface="Arial"/>
            </a:endParaRPr>
          </a:p>
          <a:p>
            <a:pPr marL="0" indent="0">
              <a:buClr>
                <a:srgbClr val="4BACC6"/>
              </a:buClr>
              <a:buFont typeface="Arial"/>
              <a:buNone/>
            </a:pPr>
            <a:endParaRPr lang="en-US" sz="2400" b="1" dirty="0">
              <a:solidFill>
                <a:srgbClr val="4BACC6"/>
              </a:solidFill>
              <a:cs typeface="Arial"/>
            </a:endParaRPr>
          </a:p>
          <a:p>
            <a:pPr marL="0" indent="0">
              <a:buNone/>
            </a:pPr>
            <a:endParaRPr lang="en-US" sz="2400" dirty="0">
              <a:solidFill>
                <a:srgbClr val="7F7F7F"/>
              </a:solidFill>
              <a:cs typeface="Arial"/>
            </a:endParaRPr>
          </a:p>
        </p:txBody>
      </p:sp>
      <p:sp>
        <p:nvSpPr>
          <p:cNvPr id="4" name="TextBox 3"/>
          <p:cNvSpPr txBox="1"/>
          <p:nvPr/>
        </p:nvSpPr>
        <p:spPr>
          <a:xfrm>
            <a:off x="5688956" y="3144574"/>
            <a:ext cx="3201044" cy="2215991"/>
          </a:xfrm>
          <a:prstGeom prst="rect">
            <a:avLst/>
          </a:prstGeom>
          <a:noFill/>
        </p:spPr>
        <p:txBody>
          <a:bodyPr wrap="square" rtlCol="0">
            <a:spAutoFit/>
          </a:bodyPr>
          <a:lstStyle/>
          <a:p>
            <a:pPr>
              <a:lnSpc>
                <a:spcPct val="115000"/>
              </a:lnSpc>
            </a:pPr>
            <a:r>
              <a:rPr lang="en-US" altLang="en-US" sz="2000" dirty="0">
                <a:solidFill>
                  <a:srgbClr val="000000"/>
                </a:solidFill>
                <a:cs typeface="Times New Roman" panose="02020603050405020304" pitchFamily="18" charset="0"/>
              </a:rPr>
              <a:t>In 2014, an estimated 1.9 million people had an OUD related to prescription pain relievers and an estimated 586,000 had an OUD related to heroin use.</a:t>
            </a:r>
          </a:p>
        </p:txBody>
      </p:sp>
      <p:cxnSp>
        <p:nvCxnSpPr>
          <p:cNvPr id="7" name="Straight Connector 6"/>
          <p:cNvCxnSpPr/>
          <p:nvPr/>
        </p:nvCxnSpPr>
        <p:spPr>
          <a:xfrm>
            <a:off x="5688960" y="3100993"/>
            <a:ext cx="3002605" cy="0"/>
          </a:xfrm>
          <a:prstGeom prst="line">
            <a:avLst/>
          </a:prstGeom>
          <a:ln w="317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07265" y="5632660"/>
            <a:ext cx="6612995" cy="769441"/>
          </a:xfrm>
          <a:prstGeom prst="rect">
            <a:avLst/>
          </a:prstGeom>
        </p:spPr>
        <p:txBody>
          <a:bodyPr wrap="square">
            <a:spAutoFit/>
          </a:bodyPr>
          <a:lstStyle/>
          <a:p>
            <a:pPr eaLnBrk="1" hangingPunct="1"/>
            <a:r>
              <a:rPr lang="en-US" altLang="en-US" sz="1100" dirty="0">
                <a:solidFill>
                  <a:srgbClr val="EBA900"/>
                </a:solidFill>
                <a:latin typeface="+mn-lt"/>
              </a:rPr>
              <a:t>Sources: </a:t>
            </a:r>
            <a:r>
              <a:rPr lang="en-US" sz="1100" dirty="0">
                <a:solidFill>
                  <a:srgbClr val="EBA900"/>
                </a:solidFill>
                <a:latin typeface="+mn-lt"/>
              </a:rPr>
              <a:t>SAMHSA; https://www.samhsa.gov/disorders/substance-use</a:t>
            </a:r>
          </a:p>
          <a:p>
            <a:pPr eaLnBrk="1" hangingPunct="1"/>
            <a:r>
              <a:rPr lang="en-US" altLang="en-US" sz="1100" dirty="0">
                <a:solidFill>
                  <a:srgbClr val="EBA900"/>
                </a:solidFill>
                <a:latin typeface="+mn-lt"/>
              </a:rPr>
              <a:t>ACOG. Opioid Use and Opioid Use Disorder in Pregnancy. Opinion No. 711. ACOG Committee Opinion on Obstetric Practice &amp; the American Society of Addiction Medicine. Replace Opinion No. 524, May 2012. Published August 2017.</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3239" y="1413039"/>
            <a:ext cx="2314045" cy="1541335"/>
          </a:xfrm>
          <a:prstGeom prst="rect">
            <a:avLst/>
          </a:prstGeom>
          <a:ln>
            <a:noFill/>
          </a:ln>
          <a:effectLst>
            <a:softEdge rad="112500"/>
          </a:effectLst>
        </p:spPr>
      </p:pic>
      <p:sp>
        <p:nvSpPr>
          <p:cNvPr id="10" name="Rectangle 9"/>
          <p:cNvSpPr/>
          <p:nvPr/>
        </p:nvSpPr>
        <p:spPr>
          <a:xfrm>
            <a:off x="107264" y="6575894"/>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01004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Conclusion</a:t>
            </a:r>
          </a:p>
        </p:txBody>
      </p:sp>
      <p:sp>
        <p:nvSpPr>
          <p:cNvPr id="3" name="Rectangle 2"/>
          <p:cNvSpPr/>
          <p:nvPr/>
        </p:nvSpPr>
        <p:spPr>
          <a:xfrm>
            <a:off x="255433" y="1524256"/>
            <a:ext cx="8391833" cy="4154984"/>
          </a:xfrm>
          <a:prstGeom prst="rect">
            <a:avLst/>
          </a:prstGeom>
        </p:spPr>
        <p:txBody>
          <a:bodyPr wrap="square">
            <a:spAutoFit/>
          </a:bodyPr>
          <a:lstStyle/>
          <a:p>
            <a:pPr marL="285750" indent="-285750">
              <a:buClr>
                <a:srgbClr val="EBA900"/>
              </a:buClr>
              <a:buFont typeface="Arial" panose="020B0604020202020204" pitchFamily="34" charset="0"/>
              <a:buChar char="•"/>
            </a:pPr>
            <a:r>
              <a:rPr lang="en-US" sz="2400" dirty="0">
                <a:latin typeface="+mn-lt"/>
              </a:rPr>
              <a:t>Screening for substance use should be part of comprehensive obstetric care and should be done at the first prenatal visit in partnership with the pregnant woman. </a:t>
            </a:r>
          </a:p>
          <a:p>
            <a:pPr marL="285750" indent="-285750">
              <a:buClr>
                <a:srgbClr val="EBA900"/>
              </a:buClr>
              <a:buFont typeface="Arial" panose="020B0604020202020204" pitchFamily="34" charset="0"/>
              <a:buChar char="•"/>
            </a:pPr>
            <a:r>
              <a:rPr lang="en-US" altLang="en-US" sz="2400" dirty="0">
                <a:solidFill>
                  <a:prstClr val="black"/>
                </a:solidFill>
                <a:ea typeface="Calibri" panose="020F0502020204030204" pitchFamily="34" charset="0"/>
                <a:cs typeface="Times New Roman" panose="02020603050405020304" pitchFamily="18" charset="0"/>
              </a:rPr>
              <a:t>It is vital to use language that helps reduce stigma, accurately reflects science, promotes evidence-based treatment, and demonstrates respect for patients. </a:t>
            </a:r>
          </a:p>
          <a:p>
            <a:pPr marL="285750" indent="-285750">
              <a:buClr>
                <a:srgbClr val="EBA900"/>
              </a:buClr>
              <a:buFont typeface="Arial" panose="020B0604020202020204" pitchFamily="34" charset="0"/>
              <a:buChar char="•"/>
            </a:pPr>
            <a:r>
              <a:rPr lang="en-US" altLang="en-US" sz="2400" dirty="0">
                <a:solidFill>
                  <a:prstClr val="black"/>
                </a:solidFill>
                <a:ea typeface="Calibri" panose="020F0502020204030204" pitchFamily="34" charset="0"/>
                <a:cs typeface="Times New Roman" panose="02020603050405020304" pitchFamily="18" charset="0"/>
              </a:rPr>
              <a:t>Specific prenatal, intrapartum and postpartum clinical pathways for women with OUD that incorporate care coordination among multiple providers should be established. </a:t>
            </a:r>
            <a:endParaRPr lang="en-US" sz="2400" dirty="0">
              <a:latin typeface="+mn-lt"/>
            </a:endParaRPr>
          </a:p>
          <a:p>
            <a:pPr marL="285750" indent="-285750">
              <a:buClr>
                <a:srgbClr val="EBA900"/>
              </a:buClr>
              <a:buFont typeface="Arial" panose="020B0604020202020204" pitchFamily="34" charset="0"/>
              <a:buChar char="•"/>
            </a:pPr>
            <a:r>
              <a:rPr lang="en-US" sz="2400" dirty="0">
                <a:latin typeface="+mn-lt"/>
              </a:rPr>
              <a:t>Various resources exist, including those listed in the attached appendix</a:t>
            </a:r>
          </a:p>
        </p:txBody>
      </p:sp>
      <p:sp>
        <p:nvSpPr>
          <p:cNvPr id="4" name="Rectangle 3"/>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9057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mj-lt"/>
              </a:rPr>
              <a:t>ACOG District II Opioid Use Disorder in Pregnancy </a:t>
            </a:r>
            <a:br>
              <a:rPr lang="en-US" dirty="0">
                <a:latin typeface="+mj-lt"/>
              </a:rPr>
            </a:br>
            <a:r>
              <a:rPr lang="en-US" dirty="0">
                <a:latin typeface="+mj-lt"/>
              </a:rPr>
              <a:t>Task Force &amp; Key Partners</a:t>
            </a:r>
          </a:p>
        </p:txBody>
      </p:sp>
      <p:sp>
        <p:nvSpPr>
          <p:cNvPr id="3" name="Rectangle 2"/>
          <p:cNvSpPr/>
          <p:nvPr/>
        </p:nvSpPr>
        <p:spPr>
          <a:xfrm>
            <a:off x="634181" y="1169471"/>
            <a:ext cx="8509819" cy="5375831"/>
          </a:xfrm>
          <a:prstGeom prst="rect">
            <a:avLst/>
          </a:prstGeom>
        </p:spPr>
        <p:txBody>
          <a:bodyPr wrap="square" numCol="2">
            <a:spAutoFit/>
          </a:bodyPr>
          <a:lstStyle/>
          <a:p>
            <a:r>
              <a:rPr lang="en-US" sz="1600" dirty="0"/>
              <a:t>Leah Kaufman, MD FACOG Co-Chair</a:t>
            </a:r>
          </a:p>
          <a:p>
            <a:r>
              <a:rPr lang="en-US" sz="1600" dirty="0"/>
              <a:t>David Garry, DO, FACOG Co-Chair</a:t>
            </a:r>
          </a:p>
          <a:p>
            <a:r>
              <a:rPr lang="en-US" sz="1600" dirty="0"/>
              <a:t>Cynthia Abraham, MD, FACOG</a:t>
            </a:r>
          </a:p>
          <a:p>
            <a:r>
              <a:rPr lang="en-US" sz="1600" dirty="0"/>
              <a:t>Michelle Bode, MD, MPH</a:t>
            </a:r>
          </a:p>
          <a:p>
            <a:r>
              <a:rPr lang="en-US" sz="1600" dirty="0"/>
              <a:t>Erin Bortel, MSW</a:t>
            </a:r>
          </a:p>
          <a:p>
            <a:r>
              <a:rPr lang="en-US" sz="1600" dirty="0"/>
              <a:t>Sharon Chesna, MPA</a:t>
            </a:r>
          </a:p>
          <a:p>
            <a:r>
              <a:rPr lang="en-US" sz="1600" dirty="0"/>
              <a:t>Michele Calvo, MPH</a:t>
            </a:r>
          </a:p>
          <a:p>
            <a:r>
              <a:rPr lang="en-US" sz="1600" dirty="0"/>
              <a:t>Kathleen Dermady, DNP, LM, CNM, NP</a:t>
            </a:r>
          </a:p>
          <a:p>
            <a:r>
              <a:rPr lang="en-US" sz="1600" dirty="0"/>
              <a:t>Darcy Dreyer</a:t>
            </a:r>
          </a:p>
          <a:p>
            <a:r>
              <a:rPr lang="en-US" sz="1600" dirty="0"/>
              <a:t>Christie Finch</a:t>
            </a:r>
          </a:p>
          <a:p>
            <a:r>
              <a:rPr lang="en-US" sz="1600" dirty="0"/>
              <a:t>Aimee Gomlak, FACHE</a:t>
            </a:r>
          </a:p>
          <a:p>
            <a:r>
              <a:rPr lang="en-US" sz="1600" dirty="0"/>
              <a:t>Dede Hill </a:t>
            </a:r>
          </a:p>
          <a:p>
            <a:r>
              <a:rPr lang="en-US" sz="1600" dirty="0"/>
              <a:t>Lyla Hunt</a:t>
            </a:r>
          </a:p>
          <a:p>
            <a:r>
              <a:rPr lang="en-US" sz="1600" dirty="0"/>
              <a:t>Julia Hunter, MD, MPH, FASAM</a:t>
            </a:r>
          </a:p>
          <a:p>
            <a:r>
              <a:rPr lang="en-US" sz="1600" dirty="0"/>
              <a:t>Solita Jones, MS</a:t>
            </a:r>
          </a:p>
          <a:p>
            <a:endParaRPr lang="en-US" sz="1600" dirty="0"/>
          </a:p>
          <a:p>
            <a:endParaRPr lang="en-US" sz="1600" dirty="0"/>
          </a:p>
          <a:p>
            <a:r>
              <a:rPr lang="en-US" sz="1600" dirty="0"/>
              <a:t>Marilyn Kacica, MD, MPH</a:t>
            </a:r>
          </a:p>
          <a:p>
            <a:r>
              <a:rPr lang="en-US" sz="1600" dirty="0"/>
              <a:t>Melissa Kubenik, MD, FACOG</a:t>
            </a:r>
          </a:p>
          <a:p>
            <a:r>
              <a:rPr lang="en-US" sz="1600" dirty="0"/>
              <a:t>Nicholas Kulbida, MD, FACOG	</a:t>
            </a:r>
          </a:p>
          <a:p>
            <a:r>
              <a:rPr lang="en-US" sz="1600" dirty="0"/>
              <a:t>Helena LaDue, LMSW, CASAC</a:t>
            </a:r>
          </a:p>
          <a:p>
            <a:r>
              <a:rPr lang="en-US" sz="1600" dirty="0"/>
              <a:t>Kristen Lawless, MS</a:t>
            </a:r>
          </a:p>
          <a:p>
            <a:r>
              <a:rPr lang="en-US" sz="1600" dirty="0"/>
              <a:t>Lauren Miller, MD, MPH</a:t>
            </a:r>
          </a:p>
          <a:p>
            <a:r>
              <a:rPr lang="en-US" sz="1600" dirty="0"/>
              <a:t>Maria Morris-Groves, MSEd</a:t>
            </a:r>
          </a:p>
          <a:p>
            <a:r>
              <a:rPr lang="en-US" sz="1600" dirty="0"/>
              <a:t>Debby O’Brien</a:t>
            </a:r>
          </a:p>
          <a:p>
            <a:r>
              <a:rPr lang="en-US" sz="1600" dirty="0"/>
              <a:t>James Scott, MD, FACOG</a:t>
            </a:r>
          </a:p>
          <a:p>
            <a:r>
              <a:rPr lang="en-US" sz="1600" dirty="0"/>
              <a:t>Neil Seligman, MD, MS, FACOG</a:t>
            </a:r>
          </a:p>
          <a:p>
            <a:r>
              <a:rPr lang="en-US" sz="1600" dirty="0"/>
              <a:t>Maggie Taylor, PhD</a:t>
            </a:r>
          </a:p>
          <a:p>
            <a:r>
              <a:rPr lang="en-US" sz="1600" dirty="0"/>
              <a:t>Darlene Walker, RN, FNP</a:t>
            </a:r>
          </a:p>
          <a:p>
            <a:r>
              <a:rPr lang="en-US" sz="1600" dirty="0"/>
              <a:t>Bridget Walsh</a:t>
            </a:r>
          </a:p>
          <a:p>
            <a:r>
              <a:rPr lang="en-US" sz="1600" dirty="0"/>
              <a:t>Ellie Ward</a:t>
            </a:r>
          </a:p>
        </p:txBody>
      </p:sp>
      <p:sp>
        <p:nvSpPr>
          <p:cNvPr id="4" name="Rectangle 3"/>
          <p:cNvSpPr/>
          <p:nvPr/>
        </p:nvSpPr>
        <p:spPr>
          <a:xfrm>
            <a:off x="-75359" y="4270729"/>
            <a:ext cx="8937523" cy="2062103"/>
          </a:xfrm>
          <a:prstGeom prst="rect">
            <a:avLst/>
          </a:prstGeom>
        </p:spPr>
        <p:txBody>
          <a:bodyPr wrap="square">
            <a:spAutoFit/>
          </a:bodyPr>
          <a:lstStyle/>
          <a:p>
            <a:endParaRPr lang="en-US" sz="1600" dirty="0"/>
          </a:p>
          <a:p>
            <a:endParaRPr lang="en-US" sz="1600" dirty="0"/>
          </a:p>
          <a:p>
            <a:endParaRPr lang="en-US" sz="1600" dirty="0"/>
          </a:p>
          <a:p>
            <a:pPr marL="742950" lvl="1" indent="-285750">
              <a:buFont typeface="Wingdings" panose="05000000000000000000" pitchFamily="2" charset="2"/>
              <a:buChar char="v"/>
            </a:pPr>
            <a:r>
              <a:rPr lang="en-US" altLang="en-US" sz="1600" i="1" dirty="0"/>
              <a:t>Alliance for Innovation on Maternal Health (AIM)</a:t>
            </a:r>
          </a:p>
          <a:p>
            <a:pPr marL="742950" lvl="1" indent="-285750">
              <a:buFont typeface="Wingdings" panose="05000000000000000000" pitchFamily="2" charset="2"/>
              <a:buChar char="v"/>
            </a:pPr>
            <a:r>
              <a:rPr lang="en-US" altLang="en-US" sz="1600" i="1" dirty="0"/>
              <a:t>HANYS’ Statewide Opioid Addiction Prevention and Management Collaborative</a:t>
            </a:r>
          </a:p>
          <a:p>
            <a:pPr marL="742950" lvl="1" indent="-285750">
              <a:buFont typeface="Wingdings" panose="05000000000000000000" pitchFamily="2" charset="2"/>
              <a:buChar char="v"/>
            </a:pPr>
            <a:r>
              <a:rPr lang="en-US" altLang="en-US" sz="1600" i="1" dirty="0"/>
              <a:t>NYSDOH AIDs Institute, Office of Drug User Health </a:t>
            </a:r>
          </a:p>
          <a:p>
            <a:pPr marL="742950" lvl="1" indent="-285750">
              <a:buFont typeface="Wingdings" panose="05000000000000000000" pitchFamily="2" charset="2"/>
              <a:buChar char="v"/>
            </a:pPr>
            <a:r>
              <a:rPr lang="en-US" altLang="en-US" sz="1600" i="1" dirty="0"/>
              <a:t>NYSDOH’s New York State Perinatal Quality Collaborative (NYSPQC)</a:t>
            </a:r>
          </a:p>
          <a:p>
            <a:pPr marL="742950" lvl="1" indent="-285750">
              <a:buFont typeface="Wingdings" panose="05000000000000000000" pitchFamily="2" charset="2"/>
              <a:buChar char="v"/>
            </a:pPr>
            <a:r>
              <a:rPr lang="en-US" altLang="en-US" sz="1600" i="1" dirty="0"/>
              <a:t>NYS Office of Alcoholism and Substance Abuse Services (OASAS) </a:t>
            </a: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21733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757" y="4497550"/>
            <a:ext cx="5458176" cy="2031325"/>
          </a:xfrm>
          <a:prstGeom prst="rect">
            <a:avLst/>
          </a:prstGeom>
          <a:noFill/>
        </p:spPr>
        <p:txBody>
          <a:bodyPr wrap="square" lIns="0" rIns="0" rtlCol="0">
            <a:spAutoFit/>
          </a:bodyPr>
          <a:lstStyle/>
          <a:p>
            <a:r>
              <a:rPr lang="en-US" sz="1400" b="1" i="0" kern="1200" baseline="0" dirty="0">
                <a:solidFill>
                  <a:srgbClr val="008AAB"/>
                </a:solidFill>
                <a:latin typeface="+mj-lt"/>
                <a:cs typeface="Arial"/>
              </a:rPr>
              <a:t>American College of Obstetricians and Gynecologists (ACOG), District II</a:t>
            </a:r>
          </a:p>
          <a:p>
            <a:r>
              <a:rPr lang="en-US" sz="1400" b="0" i="0" kern="1200" baseline="0" dirty="0">
                <a:solidFill>
                  <a:srgbClr val="008AAB"/>
                </a:solidFill>
                <a:latin typeface="+mj-lt"/>
                <a:cs typeface="Arial"/>
              </a:rPr>
              <a:t>100 Great Oaks Boulevard, Suite 109</a:t>
            </a:r>
          </a:p>
          <a:p>
            <a:r>
              <a:rPr lang="pl-PL" sz="1400" b="0" i="0" kern="1200" baseline="0" dirty="0">
                <a:solidFill>
                  <a:srgbClr val="008AAB"/>
                </a:solidFill>
                <a:latin typeface="+mj-lt"/>
                <a:cs typeface="Arial"/>
              </a:rPr>
              <a:t>Albany, NY  12203</a:t>
            </a:r>
          </a:p>
          <a:p>
            <a:r>
              <a:rPr lang="is-IS" sz="1400" b="0" i="0" kern="1200" baseline="0" dirty="0">
                <a:solidFill>
                  <a:srgbClr val="008AAB"/>
                </a:solidFill>
                <a:latin typeface="+mj-lt"/>
                <a:cs typeface="Arial"/>
              </a:rPr>
              <a:t>(518) 436-3461</a:t>
            </a:r>
          </a:p>
          <a:p>
            <a:r>
              <a:rPr lang="en-US" sz="1400" dirty="0">
                <a:solidFill>
                  <a:schemeClr val="bg1"/>
                </a:solidFill>
                <a:latin typeface="+mj-lt"/>
                <a:cs typeface="Arial"/>
                <a:hlinkClick r:id="rId3"/>
              </a:rPr>
              <a:t>www.acogny.com</a:t>
            </a:r>
            <a:endParaRPr lang="is-IS" sz="1400" dirty="0">
              <a:solidFill>
                <a:schemeClr val="bg1"/>
              </a:solidFill>
              <a:latin typeface="+mj-lt"/>
              <a:cs typeface="Arial"/>
            </a:endParaRPr>
          </a:p>
          <a:p>
            <a:endParaRPr lang="en-US" sz="1400" b="0" i="0" u="sng" kern="1200" baseline="0" dirty="0">
              <a:solidFill>
                <a:srgbClr val="008AAB"/>
              </a:solidFill>
              <a:latin typeface="+mj-lt"/>
              <a:cs typeface="Arial"/>
            </a:endParaRPr>
          </a:p>
          <a:p>
            <a:r>
              <a:rPr lang="sk-SK" sz="1400" b="1" i="0" kern="1200" baseline="0" dirty="0">
                <a:solidFill>
                  <a:srgbClr val="008AAB"/>
                </a:solidFill>
                <a:latin typeface="+mj-lt"/>
                <a:cs typeface="Arial"/>
              </a:rPr>
              <a:t>Stay up to date:</a:t>
            </a:r>
          </a:p>
          <a:p>
            <a:r>
              <a:rPr lang="sk-SK" sz="1400" b="0" i="0" u="sng" kern="1200" baseline="0" dirty="0">
                <a:solidFill>
                  <a:schemeClr val="bg1"/>
                </a:solidFill>
                <a:latin typeface="+mj-lt"/>
                <a:cs typeface="Arial"/>
                <a:hlinkClick r:id="rId4"/>
              </a:rPr>
              <a:t>Like us on Facebook!</a:t>
            </a:r>
          </a:p>
          <a:p>
            <a:r>
              <a:rPr lang="sk-SK" sz="1400" b="0" i="0" kern="1200" baseline="0" dirty="0">
                <a:solidFill>
                  <a:srgbClr val="008AAB"/>
                </a:solidFill>
                <a:latin typeface="+mj-lt"/>
                <a:cs typeface="Arial"/>
              </a:rPr>
              <a:t>Follow us! Twitter: </a:t>
            </a:r>
            <a:r>
              <a:rPr lang="sk-SK" sz="1400" u="sng" dirty="0">
                <a:solidFill>
                  <a:schemeClr val="bg1"/>
                </a:solidFill>
                <a:latin typeface="+mj-lt"/>
                <a:cs typeface="Arial"/>
                <a:hlinkClick r:id="rId5"/>
              </a:rPr>
              <a:t>@ACOGD2</a:t>
            </a:r>
            <a:endParaRPr lang="en-US" sz="1400" b="0" i="0" baseline="0" dirty="0">
              <a:solidFill>
                <a:schemeClr val="bg1"/>
              </a:solidFill>
              <a:latin typeface="+mj-lt"/>
              <a:cs typeface="Arial"/>
            </a:endParaRPr>
          </a:p>
        </p:txBody>
      </p:sp>
      <p:sp>
        <p:nvSpPr>
          <p:cNvPr id="3" name="Title 1"/>
          <p:cNvSpPr txBox="1">
            <a:spLocks/>
          </p:cNvSpPr>
          <p:nvPr/>
        </p:nvSpPr>
        <p:spPr>
          <a:xfrm>
            <a:off x="542608" y="256890"/>
            <a:ext cx="7886701" cy="99417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8AAB"/>
                </a:solidFill>
                <a:latin typeface="+mn-lt"/>
              </a:rPr>
              <a:t>Contact ACOG District II</a:t>
            </a:r>
          </a:p>
        </p:txBody>
      </p:sp>
      <p:pic>
        <p:nvPicPr>
          <p:cNvPr id="4" name="Picture 3"/>
          <p:cNvPicPr>
            <a:picLocks noChangeAspect="1"/>
          </p:cNvPicPr>
          <p:nvPr/>
        </p:nvPicPr>
        <p:blipFill>
          <a:blip r:embed="rId6"/>
          <a:stretch>
            <a:fillRect/>
          </a:stretch>
        </p:blipFill>
        <p:spPr>
          <a:xfrm>
            <a:off x="5403107" y="975269"/>
            <a:ext cx="3385729" cy="2257152"/>
          </a:xfrm>
          <a:prstGeom prst="rect">
            <a:avLst/>
          </a:prstGeom>
        </p:spPr>
      </p:pic>
      <p:sp>
        <p:nvSpPr>
          <p:cNvPr id="5" name="TextBox 4"/>
          <p:cNvSpPr txBox="1"/>
          <p:nvPr/>
        </p:nvSpPr>
        <p:spPr>
          <a:xfrm>
            <a:off x="146761" y="1251066"/>
            <a:ext cx="5256347" cy="3693319"/>
          </a:xfrm>
          <a:prstGeom prst="rect">
            <a:avLst/>
          </a:prstGeom>
          <a:noFill/>
        </p:spPr>
        <p:txBody>
          <a:bodyPr wrap="square" rtlCol="0">
            <a:spAutoFit/>
          </a:bodyPr>
          <a:lstStyle/>
          <a:p>
            <a:pPr eaLnBrk="1" fontAlgn="auto" hangingPunct="1">
              <a:spcBef>
                <a:spcPts val="0"/>
              </a:spcBef>
              <a:spcAft>
                <a:spcPts val="0"/>
              </a:spcAft>
            </a:pPr>
            <a:r>
              <a:rPr lang="en-US" sz="2400" b="1" dirty="0">
                <a:solidFill>
                  <a:srgbClr val="008AAB"/>
                </a:solidFill>
                <a:latin typeface="+mn-lt"/>
              </a:rPr>
              <a:t>For questions on this project:</a:t>
            </a:r>
          </a:p>
          <a:p>
            <a:pPr eaLnBrk="1" fontAlgn="auto" hangingPunct="1">
              <a:spcBef>
                <a:spcPts val="0"/>
              </a:spcBef>
              <a:spcAft>
                <a:spcPts val="0"/>
              </a:spcAft>
            </a:pPr>
            <a:endParaRPr lang="en-US" dirty="0">
              <a:latin typeface="+mn-lt"/>
            </a:endParaRPr>
          </a:p>
          <a:p>
            <a:pPr eaLnBrk="1" fontAlgn="auto" hangingPunct="1">
              <a:spcBef>
                <a:spcPts val="0"/>
              </a:spcBef>
              <a:spcAft>
                <a:spcPts val="0"/>
              </a:spcAft>
            </a:pPr>
            <a:r>
              <a:rPr lang="en-US" dirty="0">
                <a:latin typeface="+mn-lt"/>
              </a:rPr>
              <a:t>Kelly Gilchrist</a:t>
            </a:r>
          </a:p>
          <a:p>
            <a:pPr eaLnBrk="1" fontAlgn="auto" hangingPunct="1">
              <a:spcBef>
                <a:spcPts val="0"/>
              </a:spcBef>
              <a:spcAft>
                <a:spcPts val="0"/>
              </a:spcAft>
            </a:pPr>
            <a:r>
              <a:rPr lang="en-US" i="1" dirty="0">
                <a:latin typeface="+mn-lt"/>
              </a:rPr>
              <a:t>Manager, Medical Education</a:t>
            </a:r>
          </a:p>
          <a:p>
            <a:pPr eaLnBrk="1" fontAlgn="auto" hangingPunct="1">
              <a:spcBef>
                <a:spcPts val="0"/>
              </a:spcBef>
              <a:spcAft>
                <a:spcPts val="0"/>
              </a:spcAft>
            </a:pPr>
            <a:r>
              <a:rPr lang="en-US" dirty="0">
                <a:solidFill>
                  <a:srgbClr val="EBA900"/>
                </a:solidFill>
                <a:latin typeface="+mn-lt"/>
                <a:hlinkClick r:id="rId7"/>
              </a:rPr>
              <a:t>kgilchrist@ny.acog.org</a:t>
            </a:r>
            <a:r>
              <a:rPr lang="en-US" dirty="0">
                <a:solidFill>
                  <a:srgbClr val="EBA900"/>
                </a:solidFill>
                <a:latin typeface="+mn-lt"/>
              </a:rPr>
              <a:t> </a:t>
            </a:r>
          </a:p>
          <a:p>
            <a:pPr eaLnBrk="1" fontAlgn="auto" hangingPunct="1">
              <a:spcBef>
                <a:spcPts val="0"/>
              </a:spcBef>
              <a:spcAft>
                <a:spcPts val="0"/>
              </a:spcAft>
            </a:pPr>
            <a:endParaRPr lang="en-US" dirty="0">
              <a:latin typeface="+mn-lt"/>
            </a:endParaRPr>
          </a:p>
          <a:p>
            <a:pPr eaLnBrk="1" fontAlgn="auto" hangingPunct="1">
              <a:spcBef>
                <a:spcPts val="0"/>
              </a:spcBef>
              <a:spcAft>
                <a:spcPts val="0"/>
              </a:spcAft>
            </a:pPr>
            <a:r>
              <a:rPr lang="en-US" dirty="0">
                <a:latin typeface="+mn-lt"/>
              </a:rPr>
              <a:t>Kristin Zielinski, MA, MPP</a:t>
            </a:r>
          </a:p>
          <a:p>
            <a:pPr eaLnBrk="1" fontAlgn="auto" hangingPunct="1">
              <a:spcBef>
                <a:spcPts val="0"/>
              </a:spcBef>
              <a:spcAft>
                <a:spcPts val="0"/>
              </a:spcAft>
            </a:pPr>
            <a:r>
              <a:rPr lang="en-US" i="1" dirty="0">
                <a:latin typeface="+mn-lt"/>
              </a:rPr>
              <a:t>Senior Director of Operations</a:t>
            </a:r>
          </a:p>
          <a:p>
            <a:pPr eaLnBrk="1" fontAlgn="auto" hangingPunct="1">
              <a:spcBef>
                <a:spcPts val="0"/>
              </a:spcBef>
              <a:spcAft>
                <a:spcPts val="0"/>
              </a:spcAft>
            </a:pPr>
            <a:r>
              <a:rPr lang="en-US" dirty="0">
                <a:solidFill>
                  <a:srgbClr val="EBA900"/>
                </a:solidFill>
                <a:latin typeface="+mn-lt"/>
                <a:hlinkClick r:id="rId8"/>
              </a:rPr>
              <a:t>kzielinski@ny.acog.org</a:t>
            </a:r>
            <a:endParaRPr lang="en-US" dirty="0">
              <a:solidFill>
                <a:srgbClr val="EBA900"/>
              </a:solidFill>
              <a:latin typeface="+mn-lt"/>
            </a:endParaRPr>
          </a:p>
          <a:p>
            <a:pPr eaLnBrk="1" fontAlgn="auto" hangingPunct="1">
              <a:spcBef>
                <a:spcPts val="0"/>
              </a:spcBef>
              <a:spcAft>
                <a:spcPts val="0"/>
              </a:spcAft>
            </a:pPr>
            <a:endParaRPr lang="en-US" dirty="0">
              <a:latin typeface="+mn-lt"/>
            </a:endParaRPr>
          </a:p>
          <a:p>
            <a:pPr eaLnBrk="1" fontAlgn="auto" hangingPunct="1">
              <a:spcBef>
                <a:spcPts val="0"/>
              </a:spcBef>
              <a:spcAft>
                <a:spcPts val="0"/>
              </a:spcAft>
            </a:pPr>
            <a:endParaRPr lang="en-US" sz="2400" dirty="0">
              <a:solidFill>
                <a:schemeClr val="bg1"/>
              </a:solidFill>
              <a:latin typeface="+mn-lt"/>
            </a:endParaRPr>
          </a:p>
          <a:p>
            <a:pPr eaLnBrk="1" fontAlgn="auto" hangingPunct="1">
              <a:spcBef>
                <a:spcPts val="0"/>
              </a:spcBef>
              <a:spcAft>
                <a:spcPts val="0"/>
              </a:spcAft>
            </a:pPr>
            <a:endParaRPr lang="en-US" sz="2400" dirty="0">
              <a:solidFill>
                <a:schemeClr val="bg1"/>
              </a:solidFill>
              <a:latin typeface="+mn-lt"/>
            </a:endParaRPr>
          </a:p>
        </p:txBody>
      </p:sp>
      <p:pic>
        <p:nvPicPr>
          <p:cNvPr id="6" name="Picture 5"/>
          <p:cNvPicPr>
            <a:picLocks noChangeAspect="1"/>
          </p:cNvPicPr>
          <p:nvPr/>
        </p:nvPicPr>
        <p:blipFill>
          <a:blip r:embed="rId9"/>
          <a:stretch>
            <a:fillRect/>
          </a:stretch>
        </p:blipFill>
        <p:spPr>
          <a:xfrm>
            <a:off x="5403108" y="3006593"/>
            <a:ext cx="3385729" cy="2257152"/>
          </a:xfrm>
          <a:prstGeom prst="rect">
            <a:avLst/>
          </a:prstGeom>
        </p:spPr>
      </p:pic>
    </p:spTree>
    <p:extLst>
      <p:ext uri="{BB962C8B-B14F-4D97-AF65-F5344CB8AC3E}">
        <p14:creationId xmlns:p14="http://schemas.microsoft.com/office/powerpoint/2010/main" val="30447876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6" y="326172"/>
            <a:ext cx="8537655" cy="709947"/>
          </a:xfrm>
        </p:spPr>
        <p:txBody>
          <a:bodyPr>
            <a:normAutofit/>
          </a:bodyPr>
          <a:lstStyle/>
          <a:p>
            <a:r>
              <a:rPr lang="en-US" sz="3600" dirty="0">
                <a:latin typeface="+mn-lt"/>
              </a:rPr>
              <a:t>Resources: Screening Tools</a:t>
            </a:r>
          </a:p>
        </p:txBody>
      </p:sp>
      <p:sp>
        <p:nvSpPr>
          <p:cNvPr id="11" name="Rectangle 10"/>
          <p:cNvSpPr/>
          <p:nvPr/>
        </p:nvSpPr>
        <p:spPr>
          <a:xfrm>
            <a:off x="167744" y="6009679"/>
            <a:ext cx="6216125" cy="430887"/>
          </a:xfrm>
          <a:prstGeom prst="rect">
            <a:avLst/>
          </a:prstGeom>
        </p:spPr>
        <p:txBody>
          <a:bodyPr wrap="square">
            <a:spAutoFit/>
          </a:bodyPr>
          <a:lstStyle/>
          <a:p>
            <a:r>
              <a:rPr lang="en-US" sz="1100" dirty="0">
                <a:solidFill>
                  <a:srgbClr val="EBA900"/>
                </a:solidFill>
                <a:latin typeface="+mn-lt"/>
              </a:rPr>
              <a:t>Source: https://www.acog.org/Clinical-Guidance-and-Publications/Committee-Opinions/Committee-on-Obstetric-Practice/Opioid-Use-and-Opioid-Use-Disorder-in-Pregnancy</a:t>
            </a:r>
          </a:p>
        </p:txBody>
      </p:sp>
      <p:sp>
        <p:nvSpPr>
          <p:cNvPr id="12" name="TextBox 11"/>
          <p:cNvSpPr txBox="1"/>
          <p:nvPr/>
        </p:nvSpPr>
        <p:spPr>
          <a:xfrm>
            <a:off x="226218" y="3187592"/>
            <a:ext cx="8497426" cy="2308324"/>
          </a:xfrm>
          <a:prstGeom prst="rect">
            <a:avLst/>
          </a:prstGeom>
          <a:solidFill>
            <a:schemeClr val="bg1"/>
          </a:solidFill>
          <a:ln>
            <a:solidFill>
              <a:srgbClr val="1E92A2"/>
            </a:solidFill>
          </a:ln>
        </p:spPr>
        <p:txBody>
          <a:bodyPr wrap="square" rtlCol="0">
            <a:spAutoFit/>
          </a:bodyPr>
          <a:lstStyle/>
          <a:p>
            <a:pPr algn="ctr"/>
            <a:r>
              <a:rPr lang="en-US" sz="1600" b="1" dirty="0">
                <a:latin typeface="+mn-lt"/>
              </a:rPr>
              <a:t>CRAFFT – Substance Abuse Screen for Adolescents &amp; Young Adults</a:t>
            </a:r>
          </a:p>
          <a:p>
            <a:r>
              <a:rPr lang="en-US" sz="1600" b="1" dirty="0">
                <a:latin typeface="+mn-lt"/>
              </a:rPr>
              <a:t>C</a:t>
            </a:r>
            <a:r>
              <a:rPr lang="en-US" sz="1600" dirty="0">
                <a:latin typeface="+mn-lt"/>
              </a:rPr>
              <a:t> Have you ever ridden in a </a:t>
            </a:r>
            <a:r>
              <a:rPr lang="en-US" sz="1600" b="1" dirty="0">
                <a:latin typeface="+mn-lt"/>
              </a:rPr>
              <a:t>CAR</a:t>
            </a:r>
            <a:r>
              <a:rPr lang="en-US" sz="1600" dirty="0">
                <a:latin typeface="+mn-lt"/>
              </a:rPr>
              <a:t> driven by someone (including self) who was high or had been using alcohol or drugs?</a:t>
            </a:r>
          </a:p>
          <a:p>
            <a:r>
              <a:rPr lang="en-US" sz="1600" b="1" dirty="0">
                <a:latin typeface="+mn-lt"/>
              </a:rPr>
              <a:t>R</a:t>
            </a:r>
            <a:r>
              <a:rPr lang="en-US" sz="1600" dirty="0">
                <a:latin typeface="+mn-lt"/>
              </a:rPr>
              <a:t> Do you ever use alcohol or drugs to </a:t>
            </a:r>
            <a:r>
              <a:rPr lang="en-US" sz="1600" b="1" dirty="0">
                <a:latin typeface="+mn-lt"/>
              </a:rPr>
              <a:t>RELAX</a:t>
            </a:r>
            <a:r>
              <a:rPr lang="en-US" sz="1600" dirty="0">
                <a:latin typeface="+mn-lt"/>
              </a:rPr>
              <a:t>, feel better about yourself, or fit in?</a:t>
            </a:r>
          </a:p>
          <a:p>
            <a:r>
              <a:rPr lang="en-US" sz="1600" b="1" dirty="0">
                <a:latin typeface="+mn-lt"/>
              </a:rPr>
              <a:t>A</a:t>
            </a:r>
            <a:r>
              <a:rPr lang="en-US" sz="1600" dirty="0">
                <a:latin typeface="+mn-lt"/>
              </a:rPr>
              <a:t> Do you ever use alcohol or drugs while you are by yourself or </a:t>
            </a:r>
            <a:r>
              <a:rPr lang="en-US" sz="1600" b="1" dirty="0">
                <a:latin typeface="+mn-lt"/>
              </a:rPr>
              <a:t>ALONE</a:t>
            </a:r>
            <a:r>
              <a:rPr lang="en-US" sz="1600" dirty="0">
                <a:latin typeface="+mn-lt"/>
              </a:rPr>
              <a:t>?</a:t>
            </a:r>
          </a:p>
          <a:p>
            <a:r>
              <a:rPr lang="en-US" sz="1600" b="1" dirty="0">
                <a:latin typeface="+mn-lt"/>
              </a:rPr>
              <a:t>F</a:t>
            </a:r>
            <a:r>
              <a:rPr lang="en-US" sz="1600" dirty="0">
                <a:latin typeface="+mn-lt"/>
              </a:rPr>
              <a:t> Do you ever </a:t>
            </a:r>
            <a:r>
              <a:rPr lang="en-US" sz="1600" b="1" dirty="0">
                <a:latin typeface="+mn-lt"/>
              </a:rPr>
              <a:t>FORGET</a:t>
            </a:r>
            <a:r>
              <a:rPr lang="en-US" sz="1600" dirty="0">
                <a:latin typeface="+mn-lt"/>
              </a:rPr>
              <a:t> things you did while using alcohol or drugs?</a:t>
            </a:r>
          </a:p>
          <a:p>
            <a:r>
              <a:rPr lang="en-US" sz="1600" b="1" dirty="0">
                <a:latin typeface="+mn-lt"/>
              </a:rPr>
              <a:t>F</a:t>
            </a:r>
            <a:r>
              <a:rPr lang="en-US" sz="1600" dirty="0">
                <a:latin typeface="+mn-lt"/>
              </a:rPr>
              <a:t> Do your </a:t>
            </a:r>
            <a:r>
              <a:rPr lang="en-US" sz="1600" b="1" dirty="0">
                <a:latin typeface="+mn-lt"/>
              </a:rPr>
              <a:t>FAMILY</a:t>
            </a:r>
            <a:r>
              <a:rPr lang="en-US" sz="1600" dirty="0">
                <a:latin typeface="+mn-lt"/>
              </a:rPr>
              <a:t> or friends ever tell you that you should cut down on your drinking our drug use?</a:t>
            </a:r>
          </a:p>
          <a:p>
            <a:r>
              <a:rPr lang="en-US" sz="1600" b="1" dirty="0">
                <a:latin typeface="+mn-lt"/>
              </a:rPr>
              <a:t>T</a:t>
            </a:r>
            <a:r>
              <a:rPr lang="en-US" sz="1600" dirty="0">
                <a:latin typeface="+mn-lt"/>
              </a:rPr>
              <a:t> Have you ever gotten in </a:t>
            </a:r>
            <a:r>
              <a:rPr lang="en-US" sz="1600" b="1" dirty="0">
                <a:latin typeface="+mn-lt"/>
              </a:rPr>
              <a:t>TROUBLE</a:t>
            </a:r>
            <a:r>
              <a:rPr lang="en-US" sz="1600" dirty="0">
                <a:latin typeface="+mn-lt"/>
              </a:rPr>
              <a:t> while you were using alcohol or drugs?</a:t>
            </a:r>
          </a:p>
          <a:p>
            <a:r>
              <a:rPr lang="en-US" sz="1600" dirty="0">
                <a:latin typeface="+mn-lt"/>
              </a:rPr>
              <a:t>Scoring: Two or more positive items indicates the need for further assessment</a:t>
            </a:r>
          </a:p>
        </p:txBody>
      </p:sp>
      <p:sp>
        <p:nvSpPr>
          <p:cNvPr id="13" name="TextBox 12"/>
          <p:cNvSpPr txBox="1"/>
          <p:nvPr/>
        </p:nvSpPr>
        <p:spPr>
          <a:xfrm>
            <a:off x="541175" y="1248865"/>
            <a:ext cx="7867513" cy="1815882"/>
          </a:xfrm>
          <a:prstGeom prst="rect">
            <a:avLst/>
          </a:prstGeom>
          <a:solidFill>
            <a:schemeClr val="bg1"/>
          </a:solidFill>
          <a:ln>
            <a:solidFill>
              <a:srgbClr val="1E92A2"/>
            </a:solidFill>
          </a:ln>
        </p:spPr>
        <p:txBody>
          <a:bodyPr wrap="square" rtlCol="0">
            <a:spAutoFit/>
          </a:bodyPr>
          <a:lstStyle/>
          <a:p>
            <a:pPr algn="ctr"/>
            <a:r>
              <a:rPr lang="en-US" sz="1600" b="1" dirty="0">
                <a:latin typeface="+mn-lt"/>
              </a:rPr>
              <a:t>4 Ps*</a:t>
            </a:r>
          </a:p>
          <a:p>
            <a:r>
              <a:rPr lang="en-US" sz="1600" b="1" dirty="0">
                <a:latin typeface="+mn-lt"/>
              </a:rPr>
              <a:t>P</a:t>
            </a:r>
            <a:r>
              <a:rPr lang="en-US" sz="1600" dirty="0">
                <a:latin typeface="+mn-lt"/>
              </a:rPr>
              <a:t>arents: Did any of your parents have a problem with alcohol or other drug use?</a:t>
            </a:r>
          </a:p>
          <a:p>
            <a:r>
              <a:rPr lang="en-US" sz="1600" b="1" dirty="0">
                <a:latin typeface="+mn-lt"/>
              </a:rPr>
              <a:t>P</a:t>
            </a:r>
            <a:r>
              <a:rPr lang="en-US" sz="1600" dirty="0">
                <a:latin typeface="+mn-lt"/>
              </a:rPr>
              <a:t>artner: Does your partner have a problem with alcohol or drug use?</a:t>
            </a:r>
          </a:p>
          <a:p>
            <a:r>
              <a:rPr lang="en-US" sz="1600" b="1" dirty="0">
                <a:latin typeface="+mn-lt"/>
              </a:rPr>
              <a:t>P</a:t>
            </a:r>
            <a:r>
              <a:rPr lang="en-US" sz="1600" dirty="0">
                <a:latin typeface="+mn-lt"/>
              </a:rPr>
              <a:t>ast: in the past, have you had difficulties in your life because of alcohol or other drugs, including prescription medications? </a:t>
            </a:r>
          </a:p>
          <a:p>
            <a:r>
              <a:rPr lang="en-US" sz="1600" b="1" dirty="0">
                <a:latin typeface="+mn-lt"/>
              </a:rPr>
              <a:t>P</a:t>
            </a:r>
            <a:r>
              <a:rPr lang="en-US" sz="1600" dirty="0">
                <a:latin typeface="+mn-lt"/>
              </a:rPr>
              <a:t>resent: In the past month, have you drank any alcohol or used other drugs?</a:t>
            </a:r>
          </a:p>
          <a:p>
            <a:r>
              <a:rPr lang="en-US" sz="1600" dirty="0">
                <a:latin typeface="+mn-lt"/>
              </a:rPr>
              <a:t>Scoring: Any “yes” should trigger further questions</a:t>
            </a:r>
          </a:p>
        </p:txBody>
      </p:sp>
      <p:sp>
        <p:nvSpPr>
          <p:cNvPr id="7" name="Rectangle 6"/>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05620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Resources: Screening Tools</a:t>
            </a:r>
          </a:p>
        </p:txBody>
      </p:sp>
      <p:pic>
        <p:nvPicPr>
          <p:cNvPr id="3" name="Picture 2"/>
          <p:cNvPicPr>
            <a:picLocks noChangeAspect="1"/>
          </p:cNvPicPr>
          <p:nvPr/>
        </p:nvPicPr>
        <p:blipFill>
          <a:blip r:embed="rId3"/>
          <a:stretch>
            <a:fillRect/>
          </a:stretch>
        </p:blipFill>
        <p:spPr>
          <a:xfrm>
            <a:off x="167923" y="1694580"/>
            <a:ext cx="8772759" cy="3121185"/>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07266" y="6149887"/>
            <a:ext cx="8376269" cy="261610"/>
          </a:xfrm>
          <a:prstGeom prst="rect">
            <a:avLst/>
          </a:prstGeom>
        </p:spPr>
        <p:txBody>
          <a:bodyPr wrap="square">
            <a:spAutoFit/>
          </a:bodyPr>
          <a:lstStyle/>
          <a:p>
            <a:r>
              <a:rPr lang="en-US" sz="1100" dirty="0">
                <a:solidFill>
                  <a:srgbClr val="EBA900"/>
                </a:solidFill>
                <a:latin typeface="+mn-lt"/>
              </a:rPr>
              <a:t>Source: https://www.drugabuse.gov/sites/default/files/files/QuickScreen_Updated_2013%281%29.pdf</a:t>
            </a: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17179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Resources: Screening Tools</a:t>
            </a:r>
          </a:p>
        </p:txBody>
      </p:sp>
      <p:pic>
        <p:nvPicPr>
          <p:cNvPr id="5" name="Picture 4"/>
          <p:cNvPicPr>
            <a:picLocks noChangeAspect="1"/>
          </p:cNvPicPr>
          <p:nvPr/>
        </p:nvPicPr>
        <p:blipFill>
          <a:blip r:embed="rId3"/>
          <a:stretch>
            <a:fillRect/>
          </a:stretch>
        </p:blipFill>
        <p:spPr>
          <a:xfrm>
            <a:off x="167128" y="1945561"/>
            <a:ext cx="4895939" cy="369727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2760133" y="1241779"/>
            <a:ext cx="6190294" cy="499013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7266" y="6231911"/>
            <a:ext cx="8376269" cy="261610"/>
          </a:xfrm>
          <a:prstGeom prst="rect">
            <a:avLst/>
          </a:prstGeom>
        </p:spPr>
        <p:txBody>
          <a:bodyPr wrap="square">
            <a:spAutoFit/>
          </a:bodyPr>
          <a:lstStyle/>
          <a:p>
            <a:r>
              <a:rPr lang="en-US" sz="1100" dirty="0">
                <a:solidFill>
                  <a:srgbClr val="EBA900"/>
                </a:solidFill>
                <a:latin typeface="+mn-lt"/>
              </a:rPr>
              <a:t>Source: https://www.drugabuse.gov/sites/default/files/files/QuickScreen_Updated_2013%281%29.pdf</a:t>
            </a:r>
          </a:p>
        </p:txBody>
      </p:sp>
      <p:sp>
        <p:nvSpPr>
          <p:cNvPr id="8" name="Rectangle 7"/>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65544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Resources: Screening Tools</a:t>
            </a:r>
          </a:p>
        </p:txBody>
      </p:sp>
      <p:pic>
        <p:nvPicPr>
          <p:cNvPr id="3" name="Picture 2"/>
          <p:cNvPicPr>
            <a:picLocks noChangeAspect="1"/>
          </p:cNvPicPr>
          <p:nvPr/>
        </p:nvPicPr>
        <p:blipFill>
          <a:blip r:embed="rId3"/>
          <a:stretch>
            <a:fillRect/>
          </a:stretch>
        </p:blipFill>
        <p:spPr>
          <a:xfrm>
            <a:off x="795866" y="1312780"/>
            <a:ext cx="7768464" cy="4879283"/>
          </a:xfrm>
          <a:prstGeom prst="rect">
            <a:avLst/>
          </a:prstGeom>
          <a:ln>
            <a:solidFill>
              <a:srgbClr val="1E92A2"/>
            </a:solidFill>
          </a:ln>
          <a:effectLst>
            <a:outerShdw blurRad="292100" dist="139700" dir="2700000" algn="tl" rotWithShape="0">
              <a:srgbClr val="333333">
                <a:alpha val="65000"/>
              </a:srgbClr>
            </a:outerShdw>
          </a:effectLst>
        </p:spPr>
      </p:pic>
      <p:sp>
        <p:nvSpPr>
          <p:cNvPr id="4" name="TextBox 3"/>
          <p:cNvSpPr txBox="1"/>
          <p:nvPr/>
        </p:nvSpPr>
        <p:spPr>
          <a:xfrm>
            <a:off x="125925" y="6192062"/>
            <a:ext cx="6046236" cy="261610"/>
          </a:xfrm>
          <a:prstGeom prst="rect">
            <a:avLst/>
          </a:prstGeom>
          <a:noFill/>
        </p:spPr>
        <p:txBody>
          <a:bodyPr wrap="square" rtlCol="0">
            <a:spAutoFit/>
          </a:bodyPr>
          <a:lstStyle/>
          <a:p>
            <a:r>
              <a:rPr lang="en-US" sz="1100" dirty="0">
                <a:solidFill>
                  <a:srgbClr val="EBA900"/>
                </a:solidFill>
                <a:latin typeface="+mn-lt"/>
              </a:rPr>
              <a:t>Source: https://www.integration.samhsa.gov/sbirt/TAP33.pdf </a:t>
            </a: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7671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n-lt"/>
              </a:rPr>
              <a:t>Resources: Reimbursement for SBIRT</a:t>
            </a:r>
          </a:p>
        </p:txBody>
      </p:sp>
      <p:pic>
        <p:nvPicPr>
          <p:cNvPr id="3" name="Picture 2"/>
          <p:cNvPicPr>
            <a:picLocks noChangeAspect="1"/>
          </p:cNvPicPr>
          <p:nvPr/>
        </p:nvPicPr>
        <p:blipFill>
          <a:blip r:embed="rId3"/>
          <a:stretch>
            <a:fillRect/>
          </a:stretch>
        </p:blipFill>
        <p:spPr>
          <a:xfrm>
            <a:off x="876983" y="1206241"/>
            <a:ext cx="7671595" cy="498373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07265" y="6204103"/>
            <a:ext cx="8020373" cy="276999"/>
          </a:xfrm>
          <a:prstGeom prst="rect">
            <a:avLst/>
          </a:prstGeom>
        </p:spPr>
        <p:txBody>
          <a:bodyPr wrap="square">
            <a:spAutoFit/>
          </a:bodyPr>
          <a:lstStyle/>
          <a:p>
            <a:r>
              <a:rPr lang="en-US" sz="1200" dirty="0">
                <a:latin typeface="+mn-lt"/>
              </a:rPr>
              <a:t>Source: https://www.integration.samhsa.gov/sbirt/Reimbursement_for_SBIRT.pdf </a:t>
            </a: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174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Resources: Reimbursement for SBIRT</a:t>
            </a:r>
          </a:p>
        </p:txBody>
      </p:sp>
      <p:pic>
        <p:nvPicPr>
          <p:cNvPr id="3" name="Picture 2"/>
          <p:cNvPicPr>
            <a:picLocks noChangeAspect="1"/>
          </p:cNvPicPr>
          <p:nvPr/>
        </p:nvPicPr>
        <p:blipFill>
          <a:blip r:embed="rId2"/>
          <a:stretch>
            <a:fillRect/>
          </a:stretch>
        </p:blipFill>
        <p:spPr>
          <a:xfrm>
            <a:off x="126370" y="1785637"/>
            <a:ext cx="8818109" cy="2934963"/>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26373" y="6170099"/>
            <a:ext cx="8020373" cy="261610"/>
          </a:xfrm>
          <a:prstGeom prst="rect">
            <a:avLst/>
          </a:prstGeom>
        </p:spPr>
        <p:txBody>
          <a:bodyPr wrap="square">
            <a:spAutoFit/>
          </a:bodyPr>
          <a:lstStyle/>
          <a:p>
            <a:r>
              <a:rPr lang="en-US" sz="1100" dirty="0">
                <a:solidFill>
                  <a:srgbClr val="EBA900"/>
                </a:solidFill>
                <a:latin typeface="+mn-lt"/>
              </a:rPr>
              <a:t>Source: https://www.integration.samhsa.gov/sbirt/Reimbursement_for_SBIRT.pdf </a:t>
            </a: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39719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Resources: Patient Education</a:t>
            </a:r>
          </a:p>
        </p:txBody>
      </p:sp>
      <p:sp>
        <p:nvSpPr>
          <p:cNvPr id="3" name="Rectangle 2"/>
          <p:cNvSpPr/>
          <p:nvPr/>
        </p:nvSpPr>
        <p:spPr>
          <a:xfrm>
            <a:off x="299963" y="1293812"/>
            <a:ext cx="8406957" cy="5324086"/>
          </a:xfrm>
          <a:prstGeom prst="rect">
            <a:avLst/>
          </a:prstGeom>
        </p:spPr>
        <p:txBody>
          <a:bodyPr wrap="square">
            <a:spAutoFit/>
          </a:bodyPr>
          <a:lstStyle/>
          <a:p>
            <a:pPr marR="0" lvl="0">
              <a:spcBef>
                <a:spcPts val="0"/>
              </a:spcBef>
              <a:spcAft>
                <a:spcPts val="750"/>
              </a:spcAft>
              <a:buClr>
                <a:srgbClr val="FF0000"/>
              </a:buClr>
            </a:pPr>
            <a:r>
              <a:rPr lang="en-US" sz="1900" b="1" dirty="0">
                <a:latin typeface="+mn-lt"/>
                <a:ea typeface="Times New Roman" panose="02020603050405020304" pitchFamily="18" charset="0"/>
              </a:rPr>
              <a:t>Risks of continued SUD in Pregnancy: </a:t>
            </a:r>
            <a:r>
              <a:rPr lang="en-US" sz="1900" u="sng" dirty="0">
                <a:solidFill>
                  <a:srgbClr val="0563C1"/>
                </a:solidFill>
                <a:latin typeface="+mn-lt"/>
                <a:ea typeface="Calibri" panose="020F0502020204030204" pitchFamily="34" charset="0"/>
                <a:cs typeface="Times New Roman" panose="02020603050405020304" pitchFamily="18" charset="0"/>
                <a:hlinkClick r:id="rId3"/>
              </a:rPr>
              <a:t>https://www.marchofdimes.org/pregnancy/street-drugs-and-pregnancy.aspx</a:t>
            </a:r>
            <a:endParaRPr lang="en-US" sz="1900" dirty="0">
              <a:latin typeface="+mn-lt"/>
              <a:ea typeface="Calibri" panose="020F0502020204030204" pitchFamily="34" charset="0"/>
              <a:cs typeface="Times New Roman" panose="02020603050405020304" pitchFamily="18" charset="0"/>
            </a:endParaRPr>
          </a:p>
          <a:p>
            <a:pPr marR="0" lvl="0">
              <a:spcBef>
                <a:spcPts val="0"/>
              </a:spcBef>
              <a:spcAft>
                <a:spcPts val="0"/>
              </a:spcAft>
              <a:buClr>
                <a:srgbClr val="FF0000"/>
              </a:buClr>
            </a:pPr>
            <a:r>
              <a:rPr lang="en-US" sz="1900" b="1" dirty="0">
                <a:latin typeface="+mn-lt"/>
                <a:ea typeface="Times New Roman" panose="02020603050405020304" pitchFamily="18" charset="0"/>
              </a:rPr>
              <a:t>Benefits of Medication-assisted treatment (MAT) in pregnancy with methadone and buprenorphine:</a:t>
            </a:r>
            <a:endParaRPr lang="en-US" sz="1900" dirty="0">
              <a:latin typeface="+mn-lt"/>
              <a:ea typeface="Times New Roman" panose="02020603050405020304" pitchFamily="18" charset="0"/>
            </a:endParaRPr>
          </a:p>
          <a:p>
            <a:pPr marL="0" marR="0">
              <a:lnSpc>
                <a:spcPct val="107000"/>
              </a:lnSpc>
              <a:spcBef>
                <a:spcPts val="0"/>
              </a:spcBef>
              <a:spcAft>
                <a:spcPts val="800"/>
              </a:spcAft>
            </a:pPr>
            <a:r>
              <a:rPr lang="en-US" sz="1900" u="sng" dirty="0">
                <a:solidFill>
                  <a:srgbClr val="0563C1"/>
                </a:solidFill>
                <a:latin typeface="+mn-lt"/>
                <a:ea typeface="Calibri" panose="020F0502020204030204" pitchFamily="34" charset="0"/>
                <a:cs typeface="Times New Roman" panose="02020603050405020304" pitchFamily="18" charset="0"/>
                <a:hlinkClick r:id="rId4"/>
              </a:rPr>
              <a:t>https://store.samhsa.gov/shin/content//SMA14-4124/SMA14-4124.pdf</a:t>
            </a:r>
            <a:endParaRPr lang="en-US" sz="1900" dirty="0">
              <a:latin typeface="+mn-lt"/>
              <a:ea typeface="Calibri" panose="020F0502020204030204" pitchFamily="34" charset="0"/>
              <a:cs typeface="Times New Roman" panose="02020603050405020304" pitchFamily="18" charset="0"/>
            </a:endParaRPr>
          </a:p>
          <a:p>
            <a:pPr marR="0" lvl="0">
              <a:spcBef>
                <a:spcPts val="0"/>
              </a:spcBef>
              <a:spcAft>
                <a:spcPts val="0"/>
              </a:spcAft>
              <a:buClr>
                <a:srgbClr val="FF0000"/>
              </a:buClr>
            </a:pPr>
            <a:r>
              <a:rPr lang="en-US" sz="1900" b="1" dirty="0">
                <a:latin typeface="+mn-lt"/>
                <a:ea typeface="Times New Roman" panose="02020603050405020304" pitchFamily="18" charset="0"/>
              </a:rPr>
              <a:t>Safety of the newborn, developing a plan of safe care for mother and newborn</a:t>
            </a:r>
            <a:r>
              <a:rPr lang="en-US" sz="1900" dirty="0">
                <a:solidFill>
                  <a:srgbClr val="FF0000"/>
                </a:solidFill>
                <a:latin typeface="+mn-lt"/>
                <a:ea typeface="Times New Roman" panose="02020603050405020304" pitchFamily="18" charset="0"/>
              </a:rPr>
              <a:t>:</a:t>
            </a:r>
            <a:endParaRPr lang="en-US" sz="1900" dirty="0">
              <a:latin typeface="+mn-lt"/>
              <a:ea typeface="Times New Roman" panose="02020603050405020304" pitchFamily="18" charset="0"/>
            </a:endParaRPr>
          </a:p>
          <a:p>
            <a:pPr marL="0" marR="0">
              <a:lnSpc>
                <a:spcPct val="107000"/>
              </a:lnSpc>
              <a:spcBef>
                <a:spcPts val="0"/>
              </a:spcBef>
              <a:spcAft>
                <a:spcPts val="800"/>
              </a:spcAft>
            </a:pPr>
            <a:r>
              <a:rPr lang="en-US" sz="1900" u="sng" dirty="0">
                <a:solidFill>
                  <a:srgbClr val="0563C1"/>
                </a:solidFill>
                <a:latin typeface="+mn-lt"/>
                <a:ea typeface="Calibri" panose="020F0502020204030204" pitchFamily="34" charset="0"/>
                <a:cs typeface="Times New Roman" panose="02020603050405020304" pitchFamily="18" charset="0"/>
                <a:hlinkClick r:id="rId5"/>
              </a:rPr>
              <a:t>https://ncsacw.samhsa.gov/files/CAPTA_SEI_Statutory_Summary.pdf</a:t>
            </a:r>
            <a:endParaRPr lang="en-US" sz="1900" dirty="0">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900" u="sng" dirty="0">
                <a:solidFill>
                  <a:srgbClr val="0563C1"/>
                </a:solidFill>
                <a:latin typeface="+mn-lt"/>
                <a:ea typeface="Calibri" panose="020F0502020204030204" pitchFamily="34" charset="0"/>
                <a:cs typeface="Times New Roman" panose="02020603050405020304" pitchFamily="18" charset="0"/>
                <a:hlinkClick r:id="rId6"/>
              </a:rPr>
              <a:t>https://www.guttmacher.org/state-policy/explore/substance-use-during-pregnancy</a:t>
            </a:r>
            <a:r>
              <a:rPr lang="en-US" sz="1900" u="sng" dirty="0">
                <a:solidFill>
                  <a:srgbClr val="0563C1"/>
                </a:solidFill>
                <a:latin typeface="+mn-lt"/>
                <a:ea typeface="Calibri" panose="020F0502020204030204" pitchFamily="34" charset="0"/>
                <a:cs typeface="Times New Roman" panose="02020603050405020304" pitchFamily="18" charset="0"/>
              </a:rPr>
              <a:t/>
            </a:r>
            <a:br>
              <a:rPr lang="en-US" sz="1900" u="sng" dirty="0">
                <a:solidFill>
                  <a:srgbClr val="0563C1"/>
                </a:solidFill>
                <a:latin typeface="+mn-lt"/>
                <a:ea typeface="Calibri" panose="020F0502020204030204" pitchFamily="34" charset="0"/>
                <a:cs typeface="Times New Roman" panose="02020603050405020304" pitchFamily="18" charset="0"/>
              </a:rPr>
            </a:br>
            <a:r>
              <a:rPr lang="en-US" sz="1900" b="1" dirty="0">
                <a:latin typeface="+mn-lt"/>
                <a:ea typeface="Calibri" panose="020F0502020204030204" pitchFamily="34" charset="0"/>
                <a:cs typeface="Times New Roman" panose="02020603050405020304" pitchFamily="18" charset="0"/>
              </a:rPr>
              <a:t>Neonatal Abstinence Syndrome: What You Need to Know: </a:t>
            </a:r>
            <a:r>
              <a:rPr lang="en-US" sz="1900" dirty="0">
                <a:latin typeface="+mn-lt"/>
                <a:ea typeface="Times New Roman" panose="02020603050405020304" pitchFamily="18" charset="0"/>
                <a:hlinkClick r:id="rId7"/>
              </a:rPr>
              <a:t>http://www.nnepqin.org/wp-content/uploads/2017/08/ToolkitOUD_5_2_NAS_Parent_Education_Guide.pdf</a:t>
            </a:r>
            <a:endParaRPr lang="en-US" sz="1900" dirty="0">
              <a:latin typeface="+mn-lt"/>
              <a:ea typeface="Times New Roman" panose="02020603050405020304" pitchFamily="18" charset="0"/>
            </a:endParaRPr>
          </a:p>
          <a:p>
            <a:pPr marR="0" lvl="0">
              <a:spcBef>
                <a:spcPts val="0"/>
              </a:spcBef>
              <a:spcAft>
                <a:spcPts val="0"/>
              </a:spcAft>
              <a:buClr>
                <a:srgbClr val="FF0000"/>
              </a:buClr>
            </a:pPr>
            <a:r>
              <a:rPr lang="en-US" sz="1900" b="1" dirty="0">
                <a:latin typeface="+mn-lt"/>
                <a:ea typeface="Times New Roman" panose="02020603050405020304" pitchFamily="18" charset="0"/>
              </a:rPr>
              <a:t>Breast feeding - ABM Clinical Protocol #21: Guidelines for Breastfeeding and the Drug-Dependent Woman</a:t>
            </a:r>
          </a:p>
          <a:p>
            <a:pPr marR="0" lvl="0">
              <a:spcBef>
                <a:spcPts val="0"/>
              </a:spcBef>
              <a:spcAft>
                <a:spcPts val="0"/>
              </a:spcAft>
              <a:buClr>
                <a:srgbClr val="FF0000"/>
              </a:buClr>
            </a:pPr>
            <a:r>
              <a:rPr lang="en-US" sz="1900" dirty="0">
                <a:latin typeface="+mn-lt"/>
                <a:ea typeface="Times New Roman" panose="02020603050405020304" pitchFamily="18" charset="0"/>
                <a:hlinkClick r:id="rId8"/>
              </a:rPr>
              <a:t>https://www.ncbi.nlm.nih.gov/pmc/articles/PMC2989871/pdf/bfm.2009.9987.pdf</a:t>
            </a:r>
            <a:endParaRPr lang="en-US" sz="1900" dirty="0">
              <a:latin typeface="+mn-lt"/>
              <a:ea typeface="Times New Roman" panose="02020603050405020304" pitchFamily="18" charset="0"/>
            </a:endParaRPr>
          </a:p>
          <a:p>
            <a:pPr marR="0" lvl="0">
              <a:spcBef>
                <a:spcPts val="0"/>
              </a:spcBef>
              <a:spcAft>
                <a:spcPts val="0"/>
              </a:spcAft>
              <a:buClr>
                <a:srgbClr val="FF0000"/>
              </a:buClr>
            </a:pPr>
            <a:endParaRPr lang="en-US" sz="1900" dirty="0">
              <a:latin typeface="+mn-lt"/>
              <a:ea typeface="Times New Roman" panose="02020603050405020304" pitchFamily="18" charset="0"/>
            </a:endParaRPr>
          </a:p>
          <a:p>
            <a:pPr marL="0" marR="0">
              <a:lnSpc>
                <a:spcPct val="107000"/>
              </a:lnSpc>
              <a:spcBef>
                <a:spcPts val="0"/>
              </a:spcBef>
              <a:spcAft>
                <a:spcPts val="800"/>
              </a:spcAft>
            </a:pPr>
            <a:r>
              <a:rPr lang="en-US" sz="1900" dirty="0">
                <a:latin typeface="+mn-lt"/>
                <a:ea typeface="Calibri" panose="020F0502020204030204" pitchFamily="34" charset="0"/>
                <a:cs typeface="Times New Roman" panose="02020603050405020304" pitchFamily="18" charset="0"/>
              </a:rPr>
              <a:t> </a:t>
            </a:r>
          </a:p>
        </p:txBody>
      </p:sp>
      <p:sp>
        <p:nvSpPr>
          <p:cNvPr id="4" name="Rectangle 3"/>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7820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p:txBody>
          <a:bodyPr>
            <a:normAutofit/>
          </a:bodyPr>
          <a:lstStyle/>
          <a:p>
            <a:r>
              <a:rPr lang="en-US" sz="3600" dirty="0">
                <a:latin typeface="+mn-lt"/>
              </a:rPr>
              <a:t>DSM-V Diagnostic Criteria: OUD &amp; SUD</a:t>
            </a:r>
          </a:p>
        </p:txBody>
      </p:sp>
      <p:sp>
        <p:nvSpPr>
          <p:cNvPr id="4" name="Rectangle 3"/>
          <p:cNvSpPr/>
          <p:nvPr/>
        </p:nvSpPr>
        <p:spPr>
          <a:xfrm>
            <a:off x="507349" y="1244072"/>
            <a:ext cx="8010117" cy="707886"/>
          </a:xfrm>
          <a:prstGeom prst="rect">
            <a:avLst/>
          </a:prstGeom>
          <a:solidFill>
            <a:srgbClr val="EBA900"/>
          </a:solidFill>
        </p:spPr>
        <p:txBody>
          <a:bodyPr wrap="square">
            <a:spAutoFit/>
          </a:bodyPr>
          <a:lstStyle/>
          <a:p>
            <a:pPr>
              <a:defRPr/>
            </a:pPr>
            <a:r>
              <a:rPr lang="en-US" sz="2000" b="1" dirty="0">
                <a:latin typeface="+mn-lt"/>
              </a:rPr>
              <a:t>A minimum of 2-3 criteria is required for a mild substance use disorder diagnosis, while 4-5 is moderate, and 6 or more is severe.</a:t>
            </a:r>
          </a:p>
        </p:txBody>
      </p:sp>
      <p:sp>
        <p:nvSpPr>
          <p:cNvPr id="5" name="Rectangle 4"/>
          <p:cNvSpPr/>
          <p:nvPr/>
        </p:nvSpPr>
        <p:spPr>
          <a:xfrm>
            <a:off x="-423334" y="2159916"/>
            <a:ext cx="9567334" cy="4924425"/>
          </a:xfrm>
          <a:prstGeom prst="rect">
            <a:avLst/>
          </a:prstGeom>
        </p:spPr>
        <p:txBody>
          <a:bodyPr wrap="square" numCol="2">
            <a:spAutoFit/>
          </a:bodyPr>
          <a:lstStyle/>
          <a:p>
            <a:pPr marL="742950" lvl="1" indent="-285750">
              <a:buClr>
                <a:srgbClr val="EBA900"/>
              </a:buClr>
              <a:buFont typeface="Wingdings" panose="05000000000000000000" pitchFamily="2" charset="2"/>
              <a:buChar char="Ø"/>
              <a:defRPr/>
            </a:pPr>
            <a:r>
              <a:rPr lang="en-US" dirty="0">
                <a:latin typeface="+mn-lt"/>
              </a:rPr>
              <a:t>Taking the opioid in larger amounts and for longer than intended</a:t>
            </a:r>
          </a:p>
          <a:p>
            <a:pPr marL="742950" lvl="1" indent="-285750">
              <a:buClr>
                <a:srgbClr val="EBA900"/>
              </a:buClr>
              <a:buFont typeface="Wingdings" panose="05000000000000000000" pitchFamily="2" charset="2"/>
              <a:buChar char="Ø"/>
              <a:defRPr/>
            </a:pPr>
            <a:r>
              <a:rPr lang="en-US" dirty="0">
                <a:latin typeface="+mn-lt"/>
              </a:rPr>
              <a:t>Wanting to cut down or quit but not being able to do it</a:t>
            </a:r>
          </a:p>
          <a:p>
            <a:pPr marL="742950" lvl="1" indent="-285750">
              <a:buClr>
                <a:srgbClr val="EBA900"/>
              </a:buClr>
              <a:buFont typeface="Wingdings" panose="05000000000000000000" pitchFamily="2" charset="2"/>
              <a:buChar char="Ø"/>
              <a:defRPr/>
            </a:pPr>
            <a:r>
              <a:rPr lang="en-US" dirty="0">
                <a:latin typeface="+mn-lt"/>
              </a:rPr>
              <a:t>Spending a lot of time obtaining the opioid</a:t>
            </a:r>
          </a:p>
          <a:p>
            <a:pPr marL="742950" lvl="1" indent="-285750">
              <a:buClr>
                <a:srgbClr val="EBA900"/>
              </a:buClr>
              <a:buFont typeface="Wingdings" panose="05000000000000000000" pitchFamily="2" charset="2"/>
              <a:buChar char="Ø"/>
              <a:defRPr/>
            </a:pPr>
            <a:r>
              <a:rPr lang="en-US" dirty="0">
                <a:latin typeface="+mn-lt"/>
              </a:rPr>
              <a:t>Craving or a strong desire to use opioids</a:t>
            </a:r>
          </a:p>
          <a:p>
            <a:pPr marL="742950" lvl="1" indent="-285750">
              <a:buClr>
                <a:srgbClr val="EBA900"/>
              </a:buClr>
              <a:buFont typeface="Wingdings" panose="05000000000000000000" pitchFamily="2" charset="2"/>
              <a:buChar char="Ø"/>
              <a:defRPr/>
            </a:pPr>
            <a:r>
              <a:rPr lang="en-US" dirty="0">
                <a:latin typeface="+mn-lt"/>
              </a:rPr>
              <a:t>Repeatedly unable to carry out major obligations at work, school, or home due to opioid use</a:t>
            </a:r>
          </a:p>
          <a:p>
            <a:pPr marL="742950" lvl="1" indent="-285750">
              <a:buClr>
                <a:srgbClr val="EBA900"/>
              </a:buClr>
              <a:buFont typeface="Wingdings" panose="05000000000000000000" pitchFamily="2" charset="2"/>
              <a:buChar char="Ø"/>
              <a:defRPr/>
            </a:pPr>
            <a:endParaRPr lang="en-US" dirty="0"/>
          </a:p>
          <a:p>
            <a:pPr marL="742950" lvl="1" indent="-285750">
              <a:buClr>
                <a:srgbClr val="EBA900"/>
              </a:buClr>
              <a:buFont typeface="Wingdings" panose="05000000000000000000" pitchFamily="2" charset="2"/>
              <a:buChar char="Ø"/>
              <a:defRPr/>
            </a:pPr>
            <a:endParaRPr lang="en-US" dirty="0">
              <a:latin typeface="+mn-lt"/>
            </a:endParaRPr>
          </a:p>
          <a:p>
            <a:pPr lvl="1">
              <a:buClr>
                <a:srgbClr val="EBA900"/>
              </a:buClr>
              <a:defRPr/>
            </a:pPr>
            <a:endParaRPr lang="en-US" dirty="0">
              <a:latin typeface="+mn-lt"/>
            </a:endParaRPr>
          </a:p>
          <a:p>
            <a:pPr marL="742950" lvl="1" indent="-285750">
              <a:buClr>
                <a:srgbClr val="EBA900"/>
              </a:buClr>
              <a:buFont typeface="Wingdings" panose="05000000000000000000" pitchFamily="2" charset="2"/>
              <a:buChar char="Ø"/>
              <a:defRPr/>
            </a:pPr>
            <a:r>
              <a:rPr lang="en-US" dirty="0">
                <a:latin typeface="+mn-lt"/>
              </a:rPr>
              <a:t>Continued use despite persistent or recurring social or interpersonal problems caused or made worse by opioid use</a:t>
            </a:r>
          </a:p>
          <a:p>
            <a:pPr marL="742950" lvl="1" indent="-285750">
              <a:buClr>
                <a:srgbClr val="EBA900"/>
              </a:buClr>
              <a:buFont typeface="Wingdings" panose="05000000000000000000" pitchFamily="2" charset="2"/>
              <a:buChar char="Ø"/>
              <a:defRPr/>
            </a:pPr>
            <a:r>
              <a:rPr lang="en-US" dirty="0">
                <a:latin typeface="+mn-lt"/>
              </a:rPr>
              <a:t>Stopping or reducing important social, occupational, or recreational activities due to opioid use</a:t>
            </a:r>
          </a:p>
          <a:p>
            <a:pPr marL="742950" lvl="1" indent="-285750">
              <a:buClr>
                <a:srgbClr val="EBA900"/>
              </a:buClr>
              <a:buFont typeface="Wingdings" panose="05000000000000000000" pitchFamily="2" charset="2"/>
              <a:buChar char="Ø"/>
              <a:defRPr/>
            </a:pPr>
            <a:r>
              <a:rPr lang="en-US" dirty="0">
                <a:latin typeface="+mn-lt"/>
              </a:rPr>
              <a:t>Recurrent use of opioids in physically hazardous situations</a:t>
            </a:r>
          </a:p>
          <a:p>
            <a:pPr marL="742950" lvl="1" indent="-285750">
              <a:buClr>
                <a:srgbClr val="EBA900"/>
              </a:buClr>
              <a:buFont typeface="Wingdings" panose="05000000000000000000" pitchFamily="2" charset="2"/>
              <a:buChar char="Ø"/>
              <a:defRPr/>
            </a:pPr>
            <a:r>
              <a:rPr lang="en-US" dirty="0">
                <a:latin typeface="+mn-lt"/>
              </a:rPr>
              <a:t>Consistent use of opioids despite acknowledgment of persistent or recurrent physical or psychological difficulties from using opioids</a:t>
            </a:r>
          </a:p>
        </p:txBody>
      </p:sp>
      <p:sp>
        <p:nvSpPr>
          <p:cNvPr id="6" name="Rectangle 5"/>
          <p:cNvSpPr/>
          <p:nvPr/>
        </p:nvSpPr>
        <p:spPr>
          <a:xfrm>
            <a:off x="107264" y="5584135"/>
            <a:ext cx="7258736" cy="892552"/>
          </a:xfrm>
          <a:prstGeom prst="rect">
            <a:avLst/>
          </a:prstGeom>
        </p:spPr>
        <p:txBody>
          <a:bodyPr wrap="square">
            <a:spAutoFit/>
          </a:bodyPr>
          <a:lstStyle/>
          <a:p>
            <a:pPr>
              <a:defRPr/>
            </a:pPr>
            <a:r>
              <a:rPr lang="en-US" sz="1300" dirty="0">
                <a:latin typeface="+mn-lt"/>
              </a:rPr>
              <a:t>*Withdrawal manifesting as either characteristic syndrome or the substance is used to avoid withdrawal (Does not apply when used appropriately under medical supervision)</a:t>
            </a:r>
          </a:p>
          <a:p>
            <a:pPr>
              <a:defRPr/>
            </a:pPr>
            <a:r>
              <a:rPr lang="en-US" sz="1300" dirty="0">
                <a:latin typeface="+mn-lt"/>
              </a:rPr>
              <a:t>*This criterion is not considered to be met for those individuals taking opioids solely under appropriate medical supervision. Source: APA 2013</a:t>
            </a:r>
          </a:p>
        </p:txBody>
      </p:sp>
      <p:sp>
        <p:nvSpPr>
          <p:cNvPr id="7" name="Rectangle 6"/>
          <p:cNvSpPr/>
          <p:nvPr/>
        </p:nvSpPr>
        <p:spPr>
          <a:xfrm>
            <a:off x="107264" y="6575894"/>
            <a:ext cx="4572000" cy="261610"/>
          </a:xfrm>
          <a:prstGeom prst="rect">
            <a:avLst/>
          </a:prstGeom>
        </p:spPr>
        <p:txBody>
          <a:bodyPr>
            <a:spAutoFit/>
          </a:bodyPr>
          <a:lstStyle/>
          <a:p>
            <a:pPr marL="0" marR="0">
              <a:spcBef>
                <a:spcPts val="0"/>
              </a:spcBef>
              <a:spcAft>
                <a:spcPts val="0"/>
              </a:spcAft>
            </a:pPr>
            <a:r>
              <a:rPr lang="en-US" sz="1100" dirty="0">
                <a:solidFill>
                  <a:srgbClr val="1F497D"/>
                </a:solidFill>
                <a:ea typeface="Calibri" panose="020F0502020204030204" pitchFamily="34" charset="0"/>
                <a:cs typeface="Times New Roman" panose="02020603050405020304" pitchFamily="18" charset="0"/>
              </a:rPr>
              <a:t>Created by ACOG District II in 2018</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33401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Resources: Patient Education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213" y="1188538"/>
            <a:ext cx="3589830" cy="4705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917085" y="1241667"/>
            <a:ext cx="3854382" cy="465274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07264" y="5991191"/>
            <a:ext cx="9389081" cy="430887"/>
          </a:xfrm>
          <a:prstGeom prst="rect">
            <a:avLst/>
          </a:prstGeom>
        </p:spPr>
        <p:txBody>
          <a:bodyPr wrap="square">
            <a:spAutoFit/>
          </a:bodyPr>
          <a:lstStyle/>
          <a:p>
            <a:r>
              <a:rPr lang="en-US" sz="1100" dirty="0">
                <a:solidFill>
                  <a:srgbClr val="EBA900"/>
                </a:solidFill>
                <a:latin typeface="+mn-lt"/>
              </a:rPr>
              <a:t>Sources: </a:t>
            </a:r>
            <a:r>
              <a:rPr lang="en-US" sz="1100" dirty="0">
                <a:solidFill>
                  <a:srgbClr val="EBA900"/>
                </a:solidFill>
                <a:latin typeface="+mn-lt"/>
                <a:hlinkClick r:id="rId5"/>
              </a:rPr>
              <a:t>https://www.marchofdimes.org/pregnancy/prescription-opioids-during-pregnancy.aspx</a:t>
            </a:r>
            <a:endParaRPr lang="en-US" sz="1100" dirty="0">
              <a:solidFill>
                <a:srgbClr val="EBA900"/>
              </a:solidFill>
              <a:latin typeface="+mn-lt"/>
            </a:endParaRPr>
          </a:p>
          <a:p>
            <a:r>
              <a:rPr lang="en-US" sz="1100" dirty="0">
                <a:solidFill>
                  <a:srgbClr val="EBA900"/>
                </a:solidFill>
                <a:latin typeface="+mn-lt"/>
                <a:hlinkClick r:id="rId6"/>
              </a:rPr>
              <a:t>https://pcss-o.org/wp-content/uploads/2015/10/WAGBrochure-Opioid-Pregnancy_Final.pdf</a:t>
            </a:r>
            <a:endParaRPr lang="en-US" sz="1100" dirty="0">
              <a:solidFill>
                <a:srgbClr val="EBA900"/>
              </a:solidFill>
              <a:latin typeface="+mn-lt"/>
            </a:endParaRPr>
          </a:p>
        </p:txBody>
      </p:sp>
      <p:sp>
        <p:nvSpPr>
          <p:cNvPr id="7" name="Rectangle 6"/>
          <p:cNvSpPr/>
          <p:nvPr/>
        </p:nvSpPr>
        <p:spPr>
          <a:xfrm>
            <a:off x="107264" y="6549638"/>
            <a:ext cx="4572000" cy="261610"/>
          </a:xfrm>
          <a:prstGeom prst="rect">
            <a:avLst/>
          </a:prstGeom>
        </p:spPr>
        <p:txBody>
          <a:bodyPr>
            <a:spAutoFit/>
          </a:bodyPr>
          <a:lstStyle/>
          <a:p>
            <a:pPr marL="0" marR="0">
              <a:spcBef>
                <a:spcPts val="0"/>
              </a:spcBef>
              <a:spcAft>
                <a:spcPts val="0"/>
              </a:spcAft>
            </a:pPr>
            <a:r>
              <a:rPr lang="en-US" sz="1100" dirty="0">
                <a:solidFill>
                  <a:srgbClr val="1F497D"/>
                </a:solidFill>
                <a:latin typeface="+mj-lt"/>
                <a:ea typeface="Calibri" panose="020F0502020204030204" pitchFamily="34" charset="0"/>
                <a:cs typeface="Times New Roman" panose="02020603050405020304" pitchFamily="18" charset="0"/>
              </a:rPr>
              <a:t>Created by ACOG District II in 2018</a:t>
            </a:r>
            <a:endParaRPr lang="en-US" sz="11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21918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Resources: Patient Education</a:t>
            </a:r>
          </a:p>
        </p:txBody>
      </p:sp>
      <p:sp>
        <p:nvSpPr>
          <p:cNvPr id="4" name="Rectangle 3"/>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pic>
        <p:nvPicPr>
          <p:cNvPr id="5" name="Picture 1"/>
          <p:cNvPicPr>
            <a:picLocks noChangeAspect="1"/>
          </p:cNvPicPr>
          <p:nvPr/>
        </p:nvPicPr>
        <p:blipFill>
          <a:blip r:embed="rId3"/>
          <a:srcRect/>
          <a:stretch>
            <a:fillRect/>
          </a:stretch>
        </p:blipFill>
        <p:spPr bwMode="auto">
          <a:xfrm>
            <a:off x="1605412" y="1177424"/>
            <a:ext cx="3220588" cy="5062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4"/>
          <a:srcRect/>
          <a:stretch>
            <a:fillRect/>
          </a:stretch>
        </p:blipFill>
        <p:spPr bwMode="auto">
          <a:xfrm>
            <a:off x="6079070" y="407302"/>
            <a:ext cx="2455333" cy="6204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107264" y="6024550"/>
            <a:ext cx="68357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100" dirty="0">
                <a:latin typeface="+mn-lt"/>
              </a:rPr>
              <a:t>Sources: Catholic Health Women Care </a:t>
            </a:r>
          </a:p>
          <a:p>
            <a:r>
              <a:rPr lang="en-US" altLang="en-US" sz="1100" dirty="0">
                <a:latin typeface="+mn-lt"/>
              </a:rPr>
              <a:t>National Perinatal Association</a:t>
            </a:r>
          </a:p>
        </p:txBody>
      </p:sp>
    </p:spTree>
    <p:extLst>
      <p:ext uri="{BB962C8B-B14F-4D97-AF65-F5344CB8AC3E}">
        <p14:creationId xmlns:p14="http://schemas.microsoft.com/office/powerpoint/2010/main" val="38167194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Resources: Provider Tools – NAS Scoring</a:t>
            </a:r>
          </a:p>
        </p:txBody>
      </p:sp>
      <p:sp>
        <p:nvSpPr>
          <p:cNvPr id="3" name="TextBox 2"/>
          <p:cNvSpPr txBox="1"/>
          <p:nvPr/>
        </p:nvSpPr>
        <p:spPr>
          <a:xfrm rot="19905537">
            <a:off x="8935" y="2759289"/>
            <a:ext cx="2174436" cy="584775"/>
          </a:xfrm>
          <a:prstGeom prst="rect">
            <a:avLst/>
          </a:prstGeom>
          <a:noFill/>
        </p:spPr>
        <p:txBody>
          <a:bodyPr wrap="square" rtlCol="0">
            <a:spAutoFit/>
          </a:bodyPr>
          <a:lstStyle/>
          <a:p>
            <a:r>
              <a:rPr lang="en-US" sz="3200" dirty="0">
                <a:solidFill>
                  <a:schemeClr val="bg1">
                    <a:lumMod val="65000"/>
                  </a:schemeClr>
                </a:solidFill>
                <a:latin typeface="+mn-lt"/>
              </a:rPr>
              <a:t>EXAMPLE</a:t>
            </a:r>
          </a:p>
        </p:txBody>
      </p:sp>
      <p:pic>
        <p:nvPicPr>
          <p:cNvPr id="4" name="Picture 3"/>
          <p:cNvPicPr>
            <a:picLocks noChangeAspect="1"/>
          </p:cNvPicPr>
          <p:nvPr/>
        </p:nvPicPr>
        <p:blipFill>
          <a:blip r:embed="rId3"/>
          <a:stretch>
            <a:fillRect/>
          </a:stretch>
        </p:blipFill>
        <p:spPr>
          <a:xfrm>
            <a:off x="1602591" y="1056726"/>
            <a:ext cx="5255571" cy="5343164"/>
          </a:xfrm>
          <a:prstGeom prst="rect">
            <a:avLst/>
          </a:prstGeom>
        </p:spPr>
      </p:pic>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66248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413" y="301764"/>
            <a:ext cx="9144000" cy="709947"/>
          </a:xfrm>
        </p:spPr>
        <p:txBody>
          <a:bodyPr>
            <a:normAutofit/>
          </a:bodyPr>
          <a:lstStyle/>
          <a:p>
            <a:r>
              <a:rPr lang="en-US" sz="3000" dirty="0">
                <a:latin typeface="+mj-lt"/>
              </a:rPr>
              <a:t>Resources: Provider Tools – Motivational Interviewing </a:t>
            </a:r>
          </a:p>
        </p:txBody>
      </p:sp>
      <p:sp>
        <p:nvSpPr>
          <p:cNvPr id="3" name="Rectangle 3"/>
          <p:cNvSpPr>
            <a:spLocks noChangeArrowheads="1"/>
          </p:cNvSpPr>
          <p:nvPr/>
        </p:nvSpPr>
        <p:spPr bwMode="auto">
          <a:xfrm>
            <a:off x="130439" y="6161484"/>
            <a:ext cx="68357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100" dirty="0">
                <a:solidFill>
                  <a:srgbClr val="EBA900"/>
                </a:solidFill>
                <a:latin typeface="+mn-lt"/>
              </a:rPr>
              <a:t>Source: </a:t>
            </a:r>
            <a:r>
              <a:rPr lang="en-US" altLang="en-US" sz="1100" dirty="0">
                <a:solidFill>
                  <a:srgbClr val="EBA900"/>
                </a:solidFill>
                <a:latin typeface="+mn-lt"/>
                <a:hlinkClick r:id="rId2"/>
              </a:rPr>
              <a:t>https://store.samhsa.gov/shin/content//SMA13-4212/SMA13-4212.pdf</a:t>
            </a:r>
            <a:endParaRPr lang="en-US" altLang="en-US" sz="1100" dirty="0">
              <a:solidFill>
                <a:srgbClr val="EBA900"/>
              </a:solidFill>
              <a:latin typeface="+mn-lt"/>
            </a:endParaRPr>
          </a:p>
        </p:txBody>
      </p:sp>
      <p:pic>
        <p:nvPicPr>
          <p:cNvPr id="4" name="Picture 3">
            <a:hlinkClick r:id="rId2"/>
          </p:cNvPr>
          <p:cNvPicPr>
            <a:picLocks noChangeAspect="1"/>
          </p:cNvPicPr>
          <p:nvPr/>
        </p:nvPicPr>
        <p:blipFill>
          <a:blip r:embed="rId3"/>
          <a:stretch>
            <a:fillRect/>
          </a:stretch>
        </p:blipFill>
        <p:spPr>
          <a:xfrm>
            <a:off x="274415" y="1142587"/>
            <a:ext cx="3687987" cy="4888020"/>
          </a:xfrm>
          <a:prstGeom prst="rect">
            <a:avLst/>
          </a:prstGeom>
          <a:ln>
            <a:noFill/>
          </a:ln>
          <a:effectLst>
            <a:outerShdw blurRad="292100" dist="139700" dir="2700000" algn="tl" rotWithShape="0">
              <a:srgbClr val="333333">
                <a:alpha val="65000"/>
              </a:srgbClr>
            </a:outerShdw>
          </a:effectLst>
        </p:spPr>
      </p:pic>
      <p:sp>
        <p:nvSpPr>
          <p:cNvPr id="5" name="Rectangle 6"/>
          <p:cNvSpPr>
            <a:spLocks noChangeArrowheads="1"/>
          </p:cNvSpPr>
          <p:nvPr/>
        </p:nvSpPr>
        <p:spPr bwMode="auto">
          <a:xfrm>
            <a:off x="3548326" y="1847661"/>
            <a:ext cx="5450681" cy="3477875"/>
          </a:xfrm>
          <a:prstGeom prst="rect">
            <a:avLst/>
          </a:prstGeom>
          <a:ln/>
          <a:extLst/>
        </p:spPr>
        <p:style>
          <a:lnRef idx="2">
            <a:schemeClr val="accent4"/>
          </a:lnRef>
          <a:fillRef idx="1">
            <a:schemeClr val="lt1"/>
          </a:fillRef>
          <a:effectRef idx="0">
            <a:schemeClr val="accent4"/>
          </a:effectRef>
          <a:fontRef idx="minor">
            <a:schemeClr val="dk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200" b="1" dirty="0">
                <a:solidFill>
                  <a:srgbClr val="1E92A2"/>
                </a:solidFill>
                <a:latin typeface="+mn-lt"/>
              </a:rPr>
              <a:t>Motivational Interviewing: </a:t>
            </a:r>
            <a:r>
              <a:rPr lang="en-US" altLang="en-US" sz="2200" dirty="0">
                <a:latin typeface="+mn-lt"/>
              </a:rPr>
              <a:t>Motivational interviewing is a therapeutic style intended to help clinicians work with clients to address their ambivalence. While conducting a motivational interview, the clinician is directive yet client centered, with a clear goal of eliciting self-motivational statements and behavioral change from the client, and seeking to create client discrepancy to enhance motivation for positive change. </a:t>
            </a:r>
          </a:p>
        </p:txBody>
      </p:sp>
      <p:sp>
        <p:nvSpPr>
          <p:cNvPr id="6" name="Rectangle 5"/>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91499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Resources Providers: Plan of Safe Care</a:t>
            </a:r>
          </a:p>
        </p:txBody>
      </p:sp>
      <p:sp>
        <p:nvSpPr>
          <p:cNvPr id="4" name="TextBox 3"/>
          <p:cNvSpPr txBox="1"/>
          <p:nvPr/>
        </p:nvSpPr>
        <p:spPr>
          <a:xfrm rot="19905537">
            <a:off x="-1239577" y="2837131"/>
            <a:ext cx="6972152" cy="1538883"/>
          </a:xfrm>
          <a:prstGeom prst="rect">
            <a:avLst/>
          </a:prstGeom>
          <a:noFill/>
        </p:spPr>
        <p:txBody>
          <a:bodyPr wrap="square" rtlCol="0">
            <a:spAutoFit/>
          </a:bodyPr>
          <a:lstStyle/>
          <a:p>
            <a:pPr algn="ctr"/>
            <a:r>
              <a:rPr lang="en-US" sz="5400" dirty="0">
                <a:solidFill>
                  <a:schemeClr val="bg1">
                    <a:lumMod val="65000"/>
                  </a:schemeClr>
                </a:solidFill>
                <a:latin typeface="+mn-lt"/>
              </a:rPr>
              <a:t>EXAMPLE</a:t>
            </a:r>
          </a:p>
          <a:p>
            <a:pPr algn="ctr"/>
            <a:r>
              <a:rPr lang="en-US" sz="4000" dirty="0">
                <a:solidFill>
                  <a:srgbClr val="FF0000"/>
                </a:solidFill>
              </a:rPr>
              <a:t>Final Coming Soon</a:t>
            </a: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385732" y="969450"/>
            <a:ext cx="4334934" cy="56418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51728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491" y="312100"/>
            <a:ext cx="8926799" cy="709947"/>
          </a:xfrm>
        </p:spPr>
        <p:txBody>
          <a:bodyPr>
            <a:normAutofit/>
          </a:bodyPr>
          <a:lstStyle/>
          <a:p>
            <a:r>
              <a:rPr lang="en-US" sz="3400" dirty="0">
                <a:latin typeface="+mj-lt"/>
              </a:rPr>
              <a:t>Resources: Provider Tools – Perinatal Networks</a:t>
            </a:r>
          </a:p>
        </p:txBody>
      </p:sp>
      <p:sp>
        <p:nvSpPr>
          <p:cNvPr id="3" name="Content Placeholder 2"/>
          <p:cNvSpPr txBox="1">
            <a:spLocks/>
          </p:cNvSpPr>
          <p:nvPr/>
        </p:nvSpPr>
        <p:spPr>
          <a:xfrm>
            <a:off x="328491" y="1766439"/>
            <a:ext cx="4572000" cy="452250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800" dirty="0"/>
              <a:t>Knowledge of local programs that a woman can utilize for various medical and social needs. </a:t>
            </a:r>
          </a:p>
          <a:p>
            <a:r>
              <a:rPr lang="en-US" altLang="en-US" sz="1800" dirty="0"/>
              <a:t>May have home visiting programs or can provide a warm connection.  </a:t>
            </a:r>
          </a:p>
          <a:p>
            <a:r>
              <a:rPr lang="en-US" altLang="en-US" sz="1800" dirty="0"/>
              <a:t>Serve as a maternal child health resource referral network.</a:t>
            </a:r>
          </a:p>
          <a:p>
            <a:r>
              <a:rPr lang="en-US" altLang="en-US" sz="1800" dirty="0"/>
              <a:t>Referral to community connections and with the employ of Community Health Workers (CHW) </a:t>
            </a:r>
          </a:p>
          <a:p>
            <a:pPr lvl="1"/>
            <a:r>
              <a:rPr lang="en-US" altLang="en-US" sz="1600" dirty="0"/>
              <a:t>CHW’s can help identify other community resources that might come up such as WIC, SNAP, childcare, parenting etc. </a:t>
            </a:r>
          </a:p>
          <a:p>
            <a:r>
              <a:rPr lang="en-US" altLang="en-US" sz="1800" dirty="0"/>
              <a:t>Follow up after a direct referral for more information about support services. </a:t>
            </a:r>
          </a:p>
        </p:txBody>
      </p:sp>
      <p:pic>
        <p:nvPicPr>
          <p:cNvPr id="4" name="Picture 3"/>
          <p:cNvPicPr>
            <a:picLocks noChangeAspect="1"/>
          </p:cNvPicPr>
          <p:nvPr/>
        </p:nvPicPr>
        <p:blipFill>
          <a:blip r:embed="rId3"/>
          <a:stretch>
            <a:fillRect/>
          </a:stretch>
        </p:blipFill>
        <p:spPr>
          <a:xfrm>
            <a:off x="5003797" y="2065867"/>
            <a:ext cx="3775713" cy="277540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11290" y="1183200"/>
            <a:ext cx="8063342" cy="400110"/>
          </a:xfrm>
          <a:prstGeom prst="rect">
            <a:avLst/>
          </a:prstGeom>
        </p:spPr>
        <p:txBody>
          <a:bodyPr wrap="square">
            <a:spAutoFit/>
          </a:bodyPr>
          <a:lstStyle/>
          <a:p>
            <a:r>
              <a:rPr lang="en-US" altLang="en-US" sz="2000" dirty="0">
                <a:latin typeface="+mn-lt"/>
              </a:rPr>
              <a:t>Perinatal networks can serve as a valuable community resource: </a:t>
            </a:r>
            <a:endParaRPr lang="en-US" sz="2000" dirty="0">
              <a:latin typeface="+mn-lt"/>
            </a:endParaRPr>
          </a:p>
        </p:txBody>
      </p:sp>
      <p:sp>
        <p:nvSpPr>
          <p:cNvPr id="6" name="Rectangle 5"/>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44244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5" y="290836"/>
            <a:ext cx="9144000" cy="709947"/>
          </a:xfrm>
        </p:spPr>
        <p:txBody>
          <a:bodyPr>
            <a:normAutofit/>
          </a:bodyPr>
          <a:lstStyle/>
          <a:p>
            <a:r>
              <a:rPr lang="en-US" dirty="0">
                <a:latin typeface="+mj-lt"/>
              </a:rPr>
              <a:t>Resources: Provider Tools – Trauma Informed Care</a:t>
            </a:r>
          </a:p>
        </p:txBody>
      </p:sp>
      <p:pic>
        <p:nvPicPr>
          <p:cNvPr id="3" name="Picture 2"/>
          <p:cNvPicPr>
            <a:picLocks noChangeAspect="1"/>
          </p:cNvPicPr>
          <p:nvPr/>
        </p:nvPicPr>
        <p:blipFill>
          <a:blip r:embed="rId3"/>
          <a:stretch>
            <a:fillRect/>
          </a:stretch>
        </p:blipFill>
        <p:spPr>
          <a:xfrm>
            <a:off x="352348" y="1324688"/>
            <a:ext cx="5235575" cy="4318000"/>
          </a:xfrm>
          <a:prstGeom prst="rect">
            <a:avLst/>
          </a:prstGeom>
          <a:ln>
            <a:solidFill>
              <a:srgbClr val="1E92A2"/>
            </a:solidFill>
          </a:ln>
          <a:effectLst>
            <a:outerShdw blurRad="292100" dist="139700" dir="2700000" algn="tl" rotWithShape="0">
              <a:srgbClr val="333333">
                <a:alpha val="65000"/>
              </a:srgbClr>
            </a:outerShdw>
          </a:effectLst>
        </p:spPr>
      </p:pic>
      <p:pic>
        <p:nvPicPr>
          <p:cNvPr id="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5001" y="1920244"/>
            <a:ext cx="3648075"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7264" y="5826915"/>
            <a:ext cx="5328336" cy="600164"/>
          </a:xfrm>
          <a:prstGeom prst="rect">
            <a:avLst/>
          </a:prstGeom>
        </p:spPr>
        <p:txBody>
          <a:bodyPr wrap="square">
            <a:spAutoFit/>
          </a:bodyPr>
          <a:lstStyle/>
          <a:p>
            <a:r>
              <a:rPr lang="en-US" altLang="en-US" sz="1100" dirty="0">
                <a:solidFill>
                  <a:srgbClr val="EBA900"/>
                </a:solidFill>
                <a:latin typeface="+mn-lt"/>
              </a:rPr>
              <a:t>Source: https://www.ncjfcj.org/sites/default/files/Finding%20Your%20ACE%20Score.pdf</a:t>
            </a:r>
          </a:p>
          <a:p>
            <a:r>
              <a:rPr lang="en-US" altLang="en-US" sz="1100" dirty="0">
                <a:solidFill>
                  <a:srgbClr val="EBA900"/>
                </a:solidFill>
                <a:latin typeface="+mn-lt"/>
              </a:rPr>
              <a:t>https://store.samhsa.gov/product/TIP-57-Trauma-Informed-Care-in-Behavioral-Health-Services/SMA14-4816</a:t>
            </a:r>
          </a:p>
        </p:txBody>
      </p:sp>
      <p:sp>
        <p:nvSpPr>
          <p:cNvPr id="6" name="Rectangle 5"/>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71360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300" dirty="0">
                <a:latin typeface="+mn-lt"/>
              </a:rPr>
              <a:t>Resources: Provider Tools – Withdrawal Order Set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5097" y="1132639"/>
            <a:ext cx="4748125" cy="5285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32325" y="6172377"/>
            <a:ext cx="5471652" cy="246221"/>
          </a:xfrm>
          <a:prstGeom prst="rect">
            <a:avLst/>
          </a:prstGeom>
        </p:spPr>
        <p:txBody>
          <a:bodyPr wrap="square">
            <a:spAutoFit/>
          </a:bodyPr>
          <a:lstStyle/>
          <a:p>
            <a:r>
              <a:rPr lang="en-US" altLang="en-US" sz="1000" dirty="0"/>
              <a:t>Source: Crouse Health Withdrawal Order Set</a:t>
            </a:r>
            <a:endParaRPr lang="en-US" sz="1000" dirty="0"/>
          </a:p>
        </p:txBody>
      </p:sp>
      <p:sp>
        <p:nvSpPr>
          <p:cNvPr id="5" name="TextBox 4"/>
          <p:cNvSpPr txBox="1"/>
          <p:nvPr/>
        </p:nvSpPr>
        <p:spPr>
          <a:xfrm rot="19905537">
            <a:off x="353032" y="2913232"/>
            <a:ext cx="3658843" cy="923330"/>
          </a:xfrm>
          <a:prstGeom prst="rect">
            <a:avLst/>
          </a:prstGeom>
          <a:noFill/>
        </p:spPr>
        <p:txBody>
          <a:bodyPr wrap="square" rtlCol="0">
            <a:spAutoFit/>
          </a:bodyPr>
          <a:lstStyle/>
          <a:p>
            <a:r>
              <a:rPr lang="en-US" sz="5400" dirty="0">
                <a:solidFill>
                  <a:schemeClr val="bg1">
                    <a:lumMod val="65000"/>
                  </a:schemeClr>
                </a:solidFill>
                <a:latin typeface="+mn-lt"/>
              </a:rPr>
              <a:t>EXAMPLE</a:t>
            </a:r>
          </a:p>
        </p:txBody>
      </p:sp>
      <p:sp>
        <p:nvSpPr>
          <p:cNvPr id="6" name="Rectangle 5"/>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9148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2345" y="264240"/>
            <a:ext cx="9144000" cy="709947"/>
          </a:xfrm>
        </p:spPr>
        <p:txBody>
          <a:bodyPr>
            <a:normAutofit/>
          </a:bodyPr>
          <a:lstStyle/>
          <a:p>
            <a:r>
              <a:rPr lang="en-US" dirty="0">
                <a:latin typeface="+mj-lt"/>
              </a:rPr>
              <a:t>Resources: Provider Tools – Collaborative Approach</a:t>
            </a:r>
          </a:p>
        </p:txBody>
      </p:sp>
      <p:pic>
        <p:nvPicPr>
          <p:cNvPr id="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2493" y="1123630"/>
            <a:ext cx="3783934" cy="482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8846" y="1492901"/>
            <a:ext cx="4631825" cy="359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15881" y="6149879"/>
            <a:ext cx="8774787" cy="261610"/>
          </a:xfrm>
          <a:prstGeom prst="rect">
            <a:avLst/>
          </a:prstGeom>
        </p:spPr>
        <p:txBody>
          <a:bodyPr wrap="square">
            <a:spAutoFit/>
          </a:bodyPr>
          <a:lstStyle/>
          <a:p>
            <a:r>
              <a:rPr lang="en-US" sz="1100" dirty="0">
                <a:solidFill>
                  <a:srgbClr val="EBA900"/>
                </a:solidFill>
                <a:latin typeface="+mn-lt"/>
              </a:rPr>
              <a:t>Source: https://store.samhsa.gov/product/A-Collaborative-Approach-to-the-Treatment-of-Pregnant-Women-with-Opioid-Use-Disorders/SMA16-4978</a:t>
            </a:r>
          </a:p>
        </p:txBody>
      </p:sp>
      <p:sp>
        <p:nvSpPr>
          <p:cNvPr id="6" name="Rectangle 5"/>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20720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latin typeface="+mj-lt"/>
              </a:rPr>
              <a:t>Resources: Provider Tools</a:t>
            </a:r>
          </a:p>
        </p:txBody>
      </p:sp>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066" y="1094845"/>
            <a:ext cx="8524568" cy="503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7264" y="6129666"/>
            <a:ext cx="8954934" cy="261610"/>
          </a:xfrm>
          <a:prstGeom prst="rect">
            <a:avLst/>
          </a:prstGeom>
        </p:spPr>
        <p:txBody>
          <a:bodyPr wrap="square">
            <a:spAutoFit/>
          </a:bodyPr>
          <a:lstStyle/>
          <a:p>
            <a:r>
              <a:rPr lang="en-US" altLang="en-US" sz="1100" dirty="0">
                <a:solidFill>
                  <a:srgbClr val="EBA900"/>
                </a:solidFill>
                <a:latin typeface="+mn-lt"/>
              </a:rPr>
              <a:t>Source: https://store.samhsa.gov/product/A-Collaborative-Approach-to-the-Treatment-of-Pregnant-Women-with-Opioid-Use-Disorders/SMA16-4978</a:t>
            </a:r>
          </a:p>
        </p:txBody>
      </p:sp>
      <p:sp>
        <p:nvSpPr>
          <p:cNvPr id="5" name="Rectangle 4"/>
          <p:cNvSpPr/>
          <p:nvPr/>
        </p:nvSpPr>
        <p:spPr>
          <a:xfrm>
            <a:off x="107264" y="6611307"/>
            <a:ext cx="4572000" cy="276999"/>
          </a:xfrm>
          <a:prstGeom prst="rect">
            <a:avLst/>
          </a:prstGeom>
        </p:spPr>
        <p:txBody>
          <a:bodyPr>
            <a:spAutoFit/>
          </a:bodyPr>
          <a:lstStyle/>
          <a:p>
            <a:pPr marL="0" marR="0">
              <a:spcBef>
                <a:spcPts val="0"/>
              </a:spcBef>
              <a:spcAft>
                <a:spcPts val="0"/>
              </a:spcAft>
            </a:pPr>
            <a:r>
              <a:rPr lang="en-US" sz="1200" dirty="0">
                <a:solidFill>
                  <a:srgbClr val="1F497D"/>
                </a:solidFill>
                <a:ea typeface="Calibri" panose="020F0502020204030204" pitchFamily="34" charset="0"/>
                <a:cs typeface="Times New Roman" panose="02020603050405020304" pitchFamily="18" charset="0"/>
              </a:rPr>
              <a:t>Created by ACOG District II in 2018</a:t>
            </a:r>
            <a:endParaRPr 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1122989"/>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4337</TotalTime>
  <Words>10768</Words>
  <Application>Microsoft Office PowerPoint</Application>
  <PresentationFormat>On-screen Show (4:3)</PresentationFormat>
  <Paragraphs>1100</Paragraphs>
  <Slides>106</Slides>
  <Notes>62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106</vt:i4>
      </vt:variant>
    </vt:vector>
  </HeadingPairs>
  <TitlesOfParts>
    <vt:vector size="118" baseType="lpstr">
      <vt:lpstr>Arial</vt:lpstr>
      <vt:lpstr>Calibri</vt:lpstr>
      <vt:lpstr>Calibri Light</vt:lpstr>
      <vt:lpstr>Courier New</vt:lpstr>
      <vt:lpstr>Segoe UI</vt:lpstr>
      <vt:lpstr>Symbol</vt:lpstr>
      <vt:lpstr>Times New Roman</vt:lpstr>
      <vt:lpstr>Trebuchet MS</vt:lpstr>
      <vt:lpstr>Wingdings</vt:lpstr>
      <vt:lpstr>Office Theme</vt:lpstr>
      <vt:lpstr>2_Custom Design</vt:lpstr>
      <vt:lpstr>3_Custom Design</vt:lpstr>
      <vt:lpstr>ACOG District II  Opioid Use Disorder  in Pregnancy Bundle – Part 1</vt:lpstr>
      <vt:lpstr>Opioid Use Disorder in Pregnancy Bundle</vt:lpstr>
      <vt:lpstr>PowerPoint Presentation</vt:lpstr>
      <vt:lpstr>Physical Opioid Dependence</vt:lpstr>
      <vt:lpstr>Opioid Addiction</vt:lpstr>
      <vt:lpstr>PowerPoint Presentation</vt:lpstr>
      <vt:lpstr>Substance Use Disorders (SUDs)</vt:lpstr>
      <vt:lpstr>Opioid Use Disorder (OUD)</vt:lpstr>
      <vt:lpstr>DSM-V Diagnostic Criteria: OUD &amp; SUD</vt:lpstr>
      <vt:lpstr>It Can Happen to Anyone</vt:lpstr>
      <vt:lpstr>Prescribing Practices</vt:lpstr>
      <vt:lpstr>Where Pain Relievers Were Obtained for Most Recent Nonmedical Use among Past Year Users Aged 12 or Older: 2012-2013 </vt:lpstr>
      <vt:lpstr>Impact of Overdose Deaths in NYS</vt:lpstr>
      <vt:lpstr>New York State Opioid-Related Deaths</vt:lpstr>
      <vt:lpstr>Scope of the Problem in Onondaga County</vt:lpstr>
      <vt:lpstr>Hepatitis C &amp; Opioid Injection rose Dramatically in Younger Americans from 2004-2014</vt:lpstr>
      <vt:lpstr>Dual epidemics</vt:lpstr>
      <vt:lpstr>Screening  vs. Testing</vt:lpstr>
      <vt:lpstr>Urine Toxicology</vt:lpstr>
      <vt:lpstr>ACOG Screening Guidance</vt:lpstr>
      <vt:lpstr>ACOG Patient Safety Bundle</vt:lpstr>
      <vt:lpstr>PowerPoint Presentation</vt:lpstr>
      <vt:lpstr>Readiness</vt:lpstr>
      <vt:lpstr>Enhance Patient &amp; Family Engagement</vt:lpstr>
      <vt:lpstr>Enhance Patient &amp; Family Engagement</vt:lpstr>
      <vt:lpstr>Reduce Stigma</vt:lpstr>
      <vt:lpstr>Words Matter</vt:lpstr>
      <vt:lpstr>Words Matter</vt:lpstr>
      <vt:lpstr>Neonatal Abstinence Syndrome (NAS)</vt:lpstr>
      <vt:lpstr>NYS Neonatal Abstinence Syndrome Rate</vt:lpstr>
      <vt:lpstr>New York State NAS by county</vt:lpstr>
      <vt:lpstr>NAS: Signs to Watch For</vt:lpstr>
      <vt:lpstr>Assessment Tools</vt:lpstr>
      <vt:lpstr>Why Change???</vt:lpstr>
      <vt:lpstr>New Tool: Eat Sleep Console</vt:lpstr>
      <vt:lpstr>Finnegan Scores              ESC Scores</vt:lpstr>
      <vt:lpstr>Eat</vt:lpstr>
      <vt:lpstr>Sleep</vt:lpstr>
      <vt:lpstr>Console</vt:lpstr>
      <vt:lpstr>Plan of Safe Care</vt:lpstr>
      <vt:lpstr>PowerPoint Presentation</vt:lpstr>
      <vt:lpstr>Practice Approach</vt:lpstr>
      <vt:lpstr>PowerPoint Presentation</vt:lpstr>
      <vt:lpstr>Opportunities for Education</vt:lpstr>
      <vt:lpstr>Practice Education: Patient Encounters</vt:lpstr>
      <vt:lpstr>Trauma-Informed Care</vt:lpstr>
      <vt:lpstr>Becoming a MAT Provider</vt:lpstr>
      <vt:lpstr>Methadone vs. Buprenorphine in Pregnancy</vt:lpstr>
      <vt:lpstr>PowerPoint Presentation</vt:lpstr>
      <vt:lpstr>Pain Management Strategies: Practice-Based</vt:lpstr>
      <vt:lpstr>Establish Care Coordination</vt:lpstr>
      <vt:lpstr>Establish Care Coordination</vt:lpstr>
      <vt:lpstr>PowerPoint Presentation</vt:lpstr>
      <vt:lpstr>Recognition</vt:lpstr>
      <vt:lpstr>Start with SBIRT!</vt:lpstr>
      <vt:lpstr>SBIRT! A Population Health Approach to SUD</vt:lpstr>
      <vt:lpstr>Not only Substance Use</vt:lpstr>
      <vt:lpstr>Implementation</vt:lpstr>
      <vt:lpstr>Essential Components of SBIRT Implementation</vt:lpstr>
      <vt:lpstr>Screening Step 1:</vt:lpstr>
      <vt:lpstr>Audit C</vt:lpstr>
      <vt:lpstr>Screening Step 2: Severity of Alcohol Use AUDIT 10</vt:lpstr>
      <vt:lpstr>NIDA Drug Screening Tool</vt:lpstr>
      <vt:lpstr>Drug Abuse Screening Test (DAST – 10)</vt:lpstr>
      <vt:lpstr>CRAFFT Screening Tool for Adolescents</vt:lpstr>
      <vt:lpstr>The CRAFFT Screening Interview Scoring Instructions: For Clinic Staff Use Only</vt:lpstr>
      <vt:lpstr>Brief Intervention</vt:lpstr>
      <vt:lpstr>Referral to Treatment</vt:lpstr>
      <vt:lpstr>SUNY Upstate Medical University Centering Pregnancy Special Care</vt:lpstr>
      <vt:lpstr>Multidisciplinary Team</vt:lpstr>
      <vt:lpstr>Multidisciplinary Team</vt:lpstr>
      <vt:lpstr>PowerPoint Presentation</vt:lpstr>
      <vt:lpstr>Regional Perinatal Center (RPC) &amp; Hospital Education </vt:lpstr>
      <vt:lpstr>Pain Management: General </vt:lpstr>
      <vt:lpstr>Pain Management</vt:lpstr>
      <vt:lpstr>Pain Management: Intrapartum</vt:lpstr>
      <vt:lpstr>Pain Management: Postpartum</vt:lpstr>
      <vt:lpstr>Withdrawal/Overdose</vt:lpstr>
      <vt:lpstr>Treatment Services</vt:lpstr>
      <vt:lpstr>Conclusion</vt:lpstr>
      <vt:lpstr>ACOG District II Opioid Use Disorder in Pregnancy  Task Force &amp; Key Partners</vt:lpstr>
      <vt:lpstr>PowerPoint Presentation</vt:lpstr>
      <vt:lpstr>Resources: Screening Tools</vt:lpstr>
      <vt:lpstr>Resources: Screening Tools</vt:lpstr>
      <vt:lpstr>Resources: Screening Tools</vt:lpstr>
      <vt:lpstr>Resources: Screening Tools</vt:lpstr>
      <vt:lpstr>Resources: Reimbursement for SBIRT</vt:lpstr>
      <vt:lpstr>Resources: Reimbursement for SBIRT</vt:lpstr>
      <vt:lpstr>Resources: Patient Education</vt:lpstr>
      <vt:lpstr>Resources: Patient Education</vt:lpstr>
      <vt:lpstr>Resources: Patient Education</vt:lpstr>
      <vt:lpstr>Resources: Provider Tools – NAS Scoring</vt:lpstr>
      <vt:lpstr>Resources: Provider Tools – Motivational Interviewing </vt:lpstr>
      <vt:lpstr>Resources Providers: Plan of Safe Care</vt:lpstr>
      <vt:lpstr>Resources: Provider Tools – Perinatal Networks</vt:lpstr>
      <vt:lpstr>Resources: Provider Tools – Trauma Informed Care</vt:lpstr>
      <vt:lpstr>Resources: Provider Tools – Withdrawal Order Set </vt:lpstr>
      <vt:lpstr>Resources: Provider Tools – Collaborative Approach</vt:lpstr>
      <vt:lpstr>Resources: Provider Tools</vt:lpstr>
      <vt:lpstr>Resources: Provider</vt:lpstr>
      <vt:lpstr>Resources: Provider Tools – CAPTA Notification </vt:lpstr>
      <vt:lpstr>Clinical Opiate Withdrawal Scale (COWS) </vt:lpstr>
      <vt:lpstr>Resources: Provider Directory </vt:lpstr>
      <vt:lpstr>Resources: Provider Directory</vt:lpstr>
      <vt:lpstr>Resources: Medicaid Transportation Services</vt:lpstr>
      <vt:lpstr>Additional 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Kelly Gilchrist</cp:lastModifiedBy>
  <cp:revision>217</cp:revision>
  <cp:lastPrinted>2018-04-04T13:47:43Z</cp:lastPrinted>
  <dcterms:created xsi:type="dcterms:W3CDTF">2018-03-06T19:19:48Z</dcterms:created>
  <dcterms:modified xsi:type="dcterms:W3CDTF">2018-05-21T15:06:42Z</dcterms:modified>
</cp:coreProperties>
</file>