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0" r:id="rId2"/>
    <p:sldId id="440" r:id="rId3"/>
    <p:sldId id="325" r:id="rId4"/>
    <p:sldId id="422" r:id="rId5"/>
    <p:sldId id="443" r:id="rId6"/>
    <p:sldId id="423" r:id="rId7"/>
    <p:sldId id="328" r:id="rId8"/>
    <p:sldId id="427" r:id="rId9"/>
    <p:sldId id="424" r:id="rId10"/>
    <p:sldId id="428" r:id="rId11"/>
    <p:sldId id="434" r:id="rId12"/>
    <p:sldId id="429" r:id="rId13"/>
    <p:sldId id="430" r:id="rId14"/>
    <p:sldId id="436" r:id="rId15"/>
    <p:sldId id="433" r:id="rId16"/>
    <p:sldId id="327" r:id="rId17"/>
    <p:sldId id="439" r:id="rId18"/>
    <p:sldId id="438" r:id="rId19"/>
    <p:sldId id="261" r:id="rId20"/>
    <p:sldId id="454" r:id="rId21"/>
    <p:sldId id="264" r:id="rId22"/>
    <p:sldId id="449" r:id="rId23"/>
    <p:sldId id="446" r:id="rId24"/>
    <p:sldId id="295" r:id="rId25"/>
    <p:sldId id="272" r:id="rId26"/>
    <p:sldId id="445" r:id="rId27"/>
    <p:sldId id="302" r:id="rId28"/>
    <p:sldId id="447" r:id="rId29"/>
    <p:sldId id="320" r:id="rId30"/>
    <p:sldId id="323" r:id="rId31"/>
    <p:sldId id="290" r:id="rId32"/>
    <p:sldId id="444" r:id="rId33"/>
    <p:sldId id="452" r:id="rId34"/>
    <p:sldId id="450" r:id="rId35"/>
    <p:sldId id="453" r:id="rId36"/>
  </p:sldIdLst>
  <p:sldSz cx="9144000" cy="6858000" type="screen4x3"/>
  <p:notesSz cx="9296400" cy="7010400"/>
  <p:defaultTextStyle>
    <a:defPPr>
      <a:defRPr lang="en-US"/>
    </a:defPPr>
    <a:lvl1pPr algn="l" defTabSz="457200" rtl="0" fontAlgn="base">
      <a:spcBef>
        <a:spcPct val="0"/>
      </a:spcBef>
      <a:spcAft>
        <a:spcPct val="0"/>
      </a:spcAft>
      <a:defRPr sz="2400" kern="1200">
        <a:solidFill>
          <a:schemeClr val="tx1"/>
        </a:solidFill>
        <a:latin typeface="Calibri" pitchFamily="-72" charset="0"/>
        <a:ea typeface="Calibri" pitchFamily="-72" charset="0"/>
        <a:cs typeface="Calibri" pitchFamily="-72" charset="0"/>
        <a:sym typeface="Calibri" pitchFamily="-72" charset="0"/>
      </a:defRPr>
    </a:lvl1pPr>
    <a:lvl2pPr marL="457200" algn="l" defTabSz="457200" rtl="0" fontAlgn="base">
      <a:spcBef>
        <a:spcPct val="0"/>
      </a:spcBef>
      <a:spcAft>
        <a:spcPct val="0"/>
      </a:spcAft>
      <a:defRPr sz="2400" kern="1200">
        <a:solidFill>
          <a:schemeClr val="tx1"/>
        </a:solidFill>
        <a:latin typeface="Calibri" pitchFamily="-72" charset="0"/>
        <a:ea typeface="Calibri" pitchFamily="-72" charset="0"/>
        <a:cs typeface="Calibri" pitchFamily="-72" charset="0"/>
        <a:sym typeface="Calibri" pitchFamily="-72" charset="0"/>
      </a:defRPr>
    </a:lvl2pPr>
    <a:lvl3pPr marL="914400" algn="l" defTabSz="457200" rtl="0" fontAlgn="base">
      <a:spcBef>
        <a:spcPct val="0"/>
      </a:spcBef>
      <a:spcAft>
        <a:spcPct val="0"/>
      </a:spcAft>
      <a:defRPr sz="2400" kern="1200">
        <a:solidFill>
          <a:schemeClr val="tx1"/>
        </a:solidFill>
        <a:latin typeface="Calibri" pitchFamily="-72" charset="0"/>
        <a:ea typeface="Calibri" pitchFamily="-72" charset="0"/>
        <a:cs typeface="Calibri" pitchFamily="-72" charset="0"/>
        <a:sym typeface="Calibri" pitchFamily="-72" charset="0"/>
      </a:defRPr>
    </a:lvl3pPr>
    <a:lvl4pPr marL="1371600" algn="l" defTabSz="457200" rtl="0" fontAlgn="base">
      <a:spcBef>
        <a:spcPct val="0"/>
      </a:spcBef>
      <a:spcAft>
        <a:spcPct val="0"/>
      </a:spcAft>
      <a:defRPr sz="2400" kern="1200">
        <a:solidFill>
          <a:schemeClr val="tx1"/>
        </a:solidFill>
        <a:latin typeface="Calibri" pitchFamily="-72" charset="0"/>
        <a:ea typeface="Calibri" pitchFamily="-72" charset="0"/>
        <a:cs typeface="Calibri" pitchFamily="-72" charset="0"/>
        <a:sym typeface="Calibri" pitchFamily="-72" charset="0"/>
      </a:defRPr>
    </a:lvl4pPr>
    <a:lvl5pPr marL="1828800" algn="l" defTabSz="457200" rtl="0" fontAlgn="base">
      <a:spcBef>
        <a:spcPct val="0"/>
      </a:spcBef>
      <a:spcAft>
        <a:spcPct val="0"/>
      </a:spcAft>
      <a:defRPr sz="2400" kern="1200">
        <a:solidFill>
          <a:schemeClr val="tx1"/>
        </a:solidFill>
        <a:latin typeface="Calibri" pitchFamily="-72" charset="0"/>
        <a:ea typeface="Calibri" pitchFamily="-72" charset="0"/>
        <a:cs typeface="Calibri" pitchFamily="-72" charset="0"/>
        <a:sym typeface="Calibri" pitchFamily="-72" charset="0"/>
      </a:defRPr>
    </a:lvl5pPr>
    <a:lvl6pPr marL="2286000" algn="l" defTabSz="457200" rtl="0" eaLnBrk="1" latinLnBrk="0" hangingPunct="1">
      <a:defRPr sz="2400" kern="1200">
        <a:solidFill>
          <a:schemeClr val="tx1"/>
        </a:solidFill>
        <a:latin typeface="Calibri" pitchFamily="-72" charset="0"/>
        <a:ea typeface="Calibri" pitchFamily="-72" charset="0"/>
        <a:cs typeface="Calibri" pitchFamily="-72" charset="0"/>
        <a:sym typeface="Calibri" pitchFamily="-72" charset="0"/>
      </a:defRPr>
    </a:lvl6pPr>
    <a:lvl7pPr marL="2743200" algn="l" defTabSz="457200" rtl="0" eaLnBrk="1" latinLnBrk="0" hangingPunct="1">
      <a:defRPr sz="2400" kern="1200">
        <a:solidFill>
          <a:schemeClr val="tx1"/>
        </a:solidFill>
        <a:latin typeface="Calibri" pitchFamily="-72" charset="0"/>
        <a:ea typeface="Calibri" pitchFamily="-72" charset="0"/>
        <a:cs typeface="Calibri" pitchFamily="-72" charset="0"/>
        <a:sym typeface="Calibri" pitchFamily="-72" charset="0"/>
      </a:defRPr>
    </a:lvl7pPr>
    <a:lvl8pPr marL="3200400" algn="l" defTabSz="457200" rtl="0" eaLnBrk="1" latinLnBrk="0" hangingPunct="1">
      <a:defRPr sz="2400" kern="1200">
        <a:solidFill>
          <a:schemeClr val="tx1"/>
        </a:solidFill>
        <a:latin typeface="Calibri" pitchFamily="-72" charset="0"/>
        <a:ea typeface="Calibri" pitchFamily="-72" charset="0"/>
        <a:cs typeface="Calibri" pitchFamily="-72" charset="0"/>
        <a:sym typeface="Calibri" pitchFamily="-72" charset="0"/>
      </a:defRPr>
    </a:lvl8pPr>
    <a:lvl9pPr marL="3657600" algn="l" defTabSz="457200" rtl="0" eaLnBrk="1" latinLnBrk="0" hangingPunct="1">
      <a:defRPr sz="2400" kern="1200">
        <a:solidFill>
          <a:schemeClr val="tx1"/>
        </a:solidFill>
        <a:latin typeface="Calibri" pitchFamily="-72" charset="0"/>
        <a:ea typeface="Calibri" pitchFamily="-72" charset="0"/>
        <a:cs typeface="Calibri" pitchFamily="-72" charset="0"/>
        <a:sym typeface="Calibri" pitchFamily="-72" charset="0"/>
      </a:defRPr>
    </a:lvl9pPr>
  </p:defaultTextStyle>
  <p:extLst>
    <p:ext uri="{521415D9-36F7-43E2-AB2F-B90AF26B5E84}">
      <p14:sectionLst xmlns:p14="http://schemas.microsoft.com/office/powerpoint/2010/main">
        <p14:section name="Default Section" id="{20118C3E-57E5-4955-8E88-FB1A534B550D}">
          <p14:sldIdLst>
            <p14:sldId id="260"/>
            <p14:sldId id="440"/>
            <p14:sldId id="325"/>
            <p14:sldId id="422"/>
            <p14:sldId id="443"/>
            <p14:sldId id="423"/>
            <p14:sldId id="328"/>
            <p14:sldId id="427"/>
            <p14:sldId id="424"/>
            <p14:sldId id="428"/>
            <p14:sldId id="434"/>
            <p14:sldId id="429"/>
            <p14:sldId id="430"/>
            <p14:sldId id="436"/>
            <p14:sldId id="433"/>
            <p14:sldId id="327"/>
            <p14:sldId id="439"/>
            <p14:sldId id="438"/>
            <p14:sldId id="261"/>
            <p14:sldId id="454"/>
            <p14:sldId id="264"/>
            <p14:sldId id="449"/>
            <p14:sldId id="446"/>
            <p14:sldId id="295"/>
            <p14:sldId id="272"/>
            <p14:sldId id="445"/>
            <p14:sldId id="302"/>
            <p14:sldId id="447"/>
            <p14:sldId id="320"/>
            <p14:sldId id="323"/>
            <p14:sldId id="290"/>
            <p14:sldId id="444"/>
            <p14:sldId id="452"/>
            <p14:sldId id="450"/>
            <p14:sldId id="453"/>
          </p14:sldIdLst>
        </p14:section>
        <p14:section name="FYI - NEW GUIDANCE DOCUMENTS" id="{EB187FC0-C2F6-4DB7-B783-D124E5A2C1A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208">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Zielinski" initials="KZ" lastIdx="46" clrIdx="0"/>
  <p:cmAuthor id="1" name="Christopher Herr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A78"/>
    <a:srgbClr val="4972AD"/>
    <a:srgbClr val="E8F3F8"/>
    <a:srgbClr val="B2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4"/>
    <p:restoredTop sz="88291" autoAdjust="0"/>
  </p:normalViewPr>
  <p:slideViewPr>
    <p:cSldViewPr snapToGrid="0" snapToObjects="1">
      <p:cViewPr varScale="1">
        <p:scale>
          <a:sx n="89" d="100"/>
          <a:sy n="89" d="100"/>
        </p:scale>
        <p:origin x="17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6" d="100"/>
        <a:sy n="56" d="100"/>
      </p:scale>
      <p:origin x="0" y="2208"/>
    </p:cViewPr>
  </p:sorterViewPr>
  <p:notesViewPr>
    <p:cSldViewPr snapToGrid="0" snapToObjects="1">
      <p:cViewPr varScale="1">
        <p:scale>
          <a:sx n="92" d="100"/>
          <a:sy n="92" d="100"/>
        </p:scale>
        <p:origin x="2296" y="184"/>
      </p:cViewPr>
      <p:guideLst>
        <p:guide orient="horz" pos="2880"/>
        <p:guide pos="2160"/>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Cardiovasc</c:v>
                </c:pt>
                <c:pt idx="1">
                  <c:v>Non-Cardiovasc</c:v>
                </c:pt>
                <c:pt idx="2">
                  <c:v>Sepsis</c:v>
                </c:pt>
                <c:pt idx="3">
                  <c:v>Hemorrhage</c:v>
                </c:pt>
                <c:pt idx="4">
                  <c:v>Cardiomyopathy</c:v>
                </c:pt>
                <c:pt idx="5">
                  <c:v>VTE</c:v>
                </c:pt>
                <c:pt idx="6">
                  <c:v>HTN</c:v>
                </c:pt>
                <c:pt idx="7">
                  <c:v>CVA</c:v>
                </c:pt>
                <c:pt idx="8">
                  <c:v>AFE</c:v>
                </c:pt>
                <c:pt idx="9">
                  <c:v>Anesth Comps</c:v>
                </c:pt>
              </c:strCache>
            </c:strRef>
          </c:cat>
          <c:val>
            <c:numRef>
              <c:f>Sheet1!$B$2:$B$11</c:f>
              <c:numCache>
                <c:formatCode>General</c:formatCode>
                <c:ptCount val="10"/>
                <c:pt idx="0" formatCode="0.0">
                  <c:v>15.5</c:v>
                </c:pt>
                <c:pt idx="1">
                  <c:v>14.5</c:v>
                </c:pt>
                <c:pt idx="2">
                  <c:v>12.7</c:v>
                </c:pt>
                <c:pt idx="3">
                  <c:v>11.4</c:v>
                </c:pt>
                <c:pt idx="4">
                  <c:v>11</c:v>
                </c:pt>
                <c:pt idx="5">
                  <c:v>9.1999999999999993</c:v>
                </c:pt>
                <c:pt idx="6">
                  <c:v>7.4</c:v>
                </c:pt>
                <c:pt idx="7">
                  <c:v>6.6</c:v>
                </c:pt>
                <c:pt idx="8">
                  <c:v>5.5</c:v>
                </c:pt>
                <c:pt idx="9">
                  <c:v>0.2</c:v>
                </c:pt>
              </c:numCache>
            </c:numRef>
          </c:val>
          <c:extLst>
            <c:ext xmlns:c16="http://schemas.microsoft.com/office/drawing/2014/chart" uri="{C3380CC4-5D6E-409C-BE32-E72D297353CC}">
              <c16:uniqueId val="{00000000-43DC-7348-A396-9E95C469A367}"/>
            </c:ext>
          </c:extLst>
        </c:ser>
        <c:dLbls>
          <c:showLegendKey val="0"/>
          <c:showVal val="1"/>
          <c:showCatName val="0"/>
          <c:showSerName val="0"/>
          <c:showPercent val="0"/>
          <c:showBubbleSize val="0"/>
        </c:dLbls>
        <c:gapWidth val="75"/>
        <c:axId val="149496959"/>
        <c:axId val="149498655"/>
      </c:barChart>
      <c:catAx>
        <c:axId val="1494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9498655"/>
        <c:crosses val="autoZero"/>
        <c:auto val="1"/>
        <c:lblAlgn val="ctr"/>
        <c:lblOffset val="100"/>
        <c:noMultiLvlLbl val="0"/>
      </c:catAx>
      <c:valAx>
        <c:axId val="14949865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Percent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949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6D941-6761-474F-94A8-47C5BC4815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D98CE6EF-4A70-4FC1-9862-8290DDA18849}">
      <dgm:prSet custT="1"/>
      <dgm:spPr/>
      <dgm:t>
        <a:bodyPr/>
        <a:lstStyle/>
        <a:p>
          <a:pPr rtl="0"/>
          <a:r>
            <a:rPr lang="en-US" sz="3200" b="1" dirty="0">
              <a:latin typeface="Calibri" panose="020F0502020204030204" pitchFamily="34" charset="0"/>
            </a:rPr>
            <a:t>118 out of 127 New York State obstetric hospitals participating in the SMI</a:t>
          </a:r>
        </a:p>
      </dgm:t>
    </dgm:pt>
    <dgm:pt modelId="{1D60DC31-8F71-4532-813B-C56FE768201B}" type="parTrans" cxnId="{9FB59511-6359-4920-B7CB-78BC474A937D}">
      <dgm:prSet/>
      <dgm:spPr/>
      <dgm:t>
        <a:bodyPr/>
        <a:lstStyle/>
        <a:p>
          <a:endParaRPr lang="en-US"/>
        </a:p>
      </dgm:t>
    </dgm:pt>
    <dgm:pt modelId="{A181D75B-3934-45F2-BB6E-573175A0EB7D}" type="sibTrans" cxnId="{9FB59511-6359-4920-B7CB-78BC474A937D}">
      <dgm:prSet/>
      <dgm:spPr/>
      <dgm:t>
        <a:bodyPr/>
        <a:lstStyle/>
        <a:p>
          <a:endParaRPr lang="en-US"/>
        </a:p>
      </dgm:t>
    </dgm:pt>
    <dgm:pt modelId="{CD06D963-4373-436D-B4A7-21908241577B}">
      <dgm:prSet custT="1"/>
      <dgm:spPr/>
      <dgm:t>
        <a:bodyPr/>
        <a:lstStyle/>
        <a:p>
          <a:pPr rtl="0"/>
          <a:r>
            <a:rPr lang="en-US" sz="2400">
              <a:latin typeface="Calibri" panose="020F0502020204030204" pitchFamily="34" charset="0"/>
            </a:rPr>
            <a:t>49 Level 1   </a:t>
          </a:r>
          <a:endParaRPr lang="en-US" sz="2400" dirty="0">
            <a:latin typeface="Calibri" panose="020F0502020204030204" pitchFamily="34" charset="0"/>
          </a:endParaRPr>
        </a:p>
      </dgm:t>
    </dgm:pt>
    <dgm:pt modelId="{3042EE1D-486F-4C92-864A-CE737D5E62C6}" type="parTrans" cxnId="{7320D4C7-B710-4F6C-8476-0EC9E79E378E}">
      <dgm:prSet/>
      <dgm:spPr/>
      <dgm:t>
        <a:bodyPr/>
        <a:lstStyle/>
        <a:p>
          <a:endParaRPr lang="en-US"/>
        </a:p>
      </dgm:t>
    </dgm:pt>
    <dgm:pt modelId="{85E1591B-8DBF-43BC-A86C-9C18D4D543BF}" type="sibTrans" cxnId="{7320D4C7-B710-4F6C-8476-0EC9E79E378E}">
      <dgm:prSet/>
      <dgm:spPr/>
      <dgm:t>
        <a:bodyPr/>
        <a:lstStyle/>
        <a:p>
          <a:endParaRPr lang="en-US"/>
        </a:p>
      </dgm:t>
    </dgm:pt>
    <dgm:pt modelId="{F4CA5D30-B7B6-4B8D-A9D1-6B2211D2285F}">
      <dgm:prSet custT="1"/>
      <dgm:spPr/>
      <dgm:t>
        <a:bodyPr/>
        <a:lstStyle/>
        <a:p>
          <a:pPr rtl="0"/>
          <a:r>
            <a:rPr lang="en-US" sz="2400">
              <a:latin typeface="Calibri" panose="020F0502020204030204" pitchFamily="34" charset="0"/>
            </a:rPr>
            <a:t>26 Level 2	</a:t>
          </a:r>
          <a:endParaRPr lang="en-US" sz="2400" dirty="0">
            <a:latin typeface="Calibri" panose="020F0502020204030204" pitchFamily="34" charset="0"/>
          </a:endParaRPr>
        </a:p>
      </dgm:t>
    </dgm:pt>
    <dgm:pt modelId="{14FDE32B-6EBA-443A-96E4-F59F4BC99657}" type="parTrans" cxnId="{2426290E-B90F-424D-A96B-A1C34E38E481}">
      <dgm:prSet/>
      <dgm:spPr/>
      <dgm:t>
        <a:bodyPr/>
        <a:lstStyle/>
        <a:p>
          <a:endParaRPr lang="en-US"/>
        </a:p>
      </dgm:t>
    </dgm:pt>
    <dgm:pt modelId="{92F9A936-5C8F-4B0A-AC8D-BBE7A8C0ED23}" type="sibTrans" cxnId="{2426290E-B90F-424D-A96B-A1C34E38E481}">
      <dgm:prSet/>
      <dgm:spPr/>
      <dgm:t>
        <a:bodyPr/>
        <a:lstStyle/>
        <a:p>
          <a:endParaRPr lang="en-US"/>
        </a:p>
      </dgm:t>
    </dgm:pt>
    <dgm:pt modelId="{2D8E0DE4-9A1D-41FC-98FF-66274A64980C}">
      <dgm:prSet custT="1"/>
      <dgm:spPr/>
      <dgm:t>
        <a:bodyPr/>
        <a:lstStyle/>
        <a:p>
          <a:pPr rtl="0"/>
          <a:r>
            <a:rPr lang="en-US" sz="2400">
              <a:latin typeface="Calibri" panose="020F0502020204030204" pitchFamily="34" charset="0"/>
            </a:rPr>
            <a:t>35 Level 3</a:t>
          </a:r>
          <a:endParaRPr lang="en-US" sz="2400" dirty="0">
            <a:latin typeface="Calibri" panose="020F0502020204030204" pitchFamily="34" charset="0"/>
          </a:endParaRPr>
        </a:p>
      </dgm:t>
    </dgm:pt>
    <dgm:pt modelId="{CDBD4A0C-4897-4AEE-AEA7-00306767AF4C}" type="parTrans" cxnId="{21D46DE3-A8BA-4EE4-AB65-642A79B6CAB4}">
      <dgm:prSet/>
      <dgm:spPr/>
      <dgm:t>
        <a:bodyPr/>
        <a:lstStyle/>
        <a:p>
          <a:endParaRPr lang="en-US"/>
        </a:p>
      </dgm:t>
    </dgm:pt>
    <dgm:pt modelId="{0C636F27-D08A-4FB1-B25F-B8104B233C4A}" type="sibTrans" cxnId="{21D46DE3-A8BA-4EE4-AB65-642A79B6CAB4}">
      <dgm:prSet/>
      <dgm:spPr/>
      <dgm:t>
        <a:bodyPr/>
        <a:lstStyle/>
        <a:p>
          <a:endParaRPr lang="en-US"/>
        </a:p>
      </dgm:t>
    </dgm:pt>
    <dgm:pt modelId="{2CDF46B7-9F8F-48BE-9030-F9A3B9CDADA1}">
      <dgm:prSet custT="1"/>
      <dgm:spPr/>
      <dgm:t>
        <a:bodyPr/>
        <a:lstStyle/>
        <a:p>
          <a:pPr rtl="0"/>
          <a:r>
            <a:rPr lang="en-US" sz="2400">
              <a:latin typeface="Calibri" panose="020F0502020204030204" pitchFamily="34" charset="0"/>
            </a:rPr>
            <a:t>18 RPCs</a:t>
          </a:r>
          <a:r>
            <a:rPr lang="en-US" sz="2400">
              <a:latin typeface="Candara" panose="020E0502030303020204" pitchFamily="34" charset="0"/>
            </a:rPr>
            <a:t>	</a:t>
          </a:r>
          <a:endParaRPr lang="en-US" sz="2400" dirty="0">
            <a:latin typeface="Candara" panose="020E0502030303020204" pitchFamily="34" charset="0"/>
          </a:endParaRPr>
        </a:p>
      </dgm:t>
    </dgm:pt>
    <dgm:pt modelId="{E276049C-5097-4899-ACC1-6BF9DCA68F7F}" type="parTrans" cxnId="{4D439960-84EB-4F94-B4EC-224639D69FFA}">
      <dgm:prSet/>
      <dgm:spPr/>
      <dgm:t>
        <a:bodyPr/>
        <a:lstStyle/>
        <a:p>
          <a:endParaRPr lang="en-US"/>
        </a:p>
      </dgm:t>
    </dgm:pt>
    <dgm:pt modelId="{EB56B668-DA64-4EDA-BD13-DAB82006208C}" type="sibTrans" cxnId="{4D439960-84EB-4F94-B4EC-224639D69FFA}">
      <dgm:prSet/>
      <dgm:spPr/>
      <dgm:t>
        <a:bodyPr/>
        <a:lstStyle/>
        <a:p>
          <a:endParaRPr lang="en-US"/>
        </a:p>
      </dgm:t>
    </dgm:pt>
    <dgm:pt modelId="{490D884C-7419-45EF-949F-26CB08E3B9CC}" type="pres">
      <dgm:prSet presAssocID="{A326D941-6761-474F-94A8-47C5BC481542}" presName="Name0" presStyleCnt="0">
        <dgm:presLayoutVars>
          <dgm:dir/>
          <dgm:animLvl val="lvl"/>
          <dgm:resizeHandles val="exact"/>
        </dgm:presLayoutVars>
      </dgm:prSet>
      <dgm:spPr/>
    </dgm:pt>
    <dgm:pt modelId="{AF471E06-CD01-4589-8BFA-E4A35E6B27BC}" type="pres">
      <dgm:prSet presAssocID="{D98CE6EF-4A70-4FC1-9862-8290DDA18849}" presName="linNode" presStyleCnt="0"/>
      <dgm:spPr/>
    </dgm:pt>
    <dgm:pt modelId="{8E9CE29F-978C-46CE-AF1F-185C644D536A}" type="pres">
      <dgm:prSet presAssocID="{D98CE6EF-4A70-4FC1-9862-8290DDA18849}" presName="parentText" presStyleLbl="node1" presStyleIdx="0" presStyleCnt="1" custScaleX="181325">
        <dgm:presLayoutVars>
          <dgm:chMax val="1"/>
          <dgm:bulletEnabled val="1"/>
        </dgm:presLayoutVars>
      </dgm:prSet>
      <dgm:spPr/>
    </dgm:pt>
    <dgm:pt modelId="{85135181-40F4-4049-88EE-9656C1962D4D}" type="pres">
      <dgm:prSet presAssocID="{D98CE6EF-4A70-4FC1-9862-8290DDA18849}" presName="descendantText" presStyleLbl="alignAccFollowNode1" presStyleIdx="0" presStyleCnt="1" custScaleX="52727">
        <dgm:presLayoutVars>
          <dgm:bulletEnabled val="1"/>
        </dgm:presLayoutVars>
      </dgm:prSet>
      <dgm:spPr/>
    </dgm:pt>
  </dgm:ptLst>
  <dgm:cxnLst>
    <dgm:cxn modelId="{2426290E-B90F-424D-A96B-A1C34E38E481}" srcId="{D98CE6EF-4A70-4FC1-9862-8290DDA18849}" destId="{F4CA5D30-B7B6-4B8D-A9D1-6B2211D2285F}" srcOrd="1" destOrd="0" parTransId="{14FDE32B-6EBA-443A-96E4-F59F4BC99657}" sibTransId="{92F9A936-5C8F-4B0A-AC8D-BBE7A8C0ED23}"/>
    <dgm:cxn modelId="{300C2110-3713-4A97-A363-41701264BE33}" type="presOf" srcId="{D98CE6EF-4A70-4FC1-9862-8290DDA18849}" destId="{8E9CE29F-978C-46CE-AF1F-185C644D536A}" srcOrd="0" destOrd="0" presId="urn:microsoft.com/office/officeart/2005/8/layout/vList5"/>
    <dgm:cxn modelId="{9FB59511-6359-4920-B7CB-78BC474A937D}" srcId="{A326D941-6761-474F-94A8-47C5BC481542}" destId="{D98CE6EF-4A70-4FC1-9862-8290DDA18849}" srcOrd="0" destOrd="0" parTransId="{1D60DC31-8F71-4532-813B-C56FE768201B}" sibTransId="{A181D75B-3934-45F2-BB6E-573175A0EB7D}"/>
    <dgm:cxn modelId="{7140653C-1C26-444A-8008-07CEF4D3D290}" type="presOf" srcId="{F4CA5D30-B7B6-4B8D-A9D1-6B2211D2285F}" destId="{85135181-40F4-4049-88EE-9656C1962D4D}" srcOrd="0" destOrd="1" presId="urn:microsoft.com/office/officeart/2005/8/layout/vList5"/>
    <dgm:cxn modelId="{4D439960-84EB-4F94-B4EC-224639D69FFA}" srcId="{D98CE6EF-4A70-4FC1-9862-8290DDA18849}" destId="{2CDF46B7-9F8F-48BE-9030-F9A3B9CDADA1}" srcOrd="3" destOrd="0" parTransId="{E276049C-5097-4899-ACC1-6BF9DCA68F7F}" sibTransId="{EB56B668-DA64-4EDA-BD13-DAB82006208C}"/>
    <dgm:cxn modelId="{2E2C9E6D-6AAB-4BC4-9FF6-E0D3EC0E41C4}" type="presOf" srcId="{CD06D963-4373-436D-B4A7-21908241577B}" destId="{85135181-40F4-4049-88EE-9656C1962D4D}" srcOrd="0" destOrd="0" presId="urn:microsoft.com/office/officeart/2005/8/layout/vList5"/>
    <dgm:cxn modelId="{20BA3287-22AA-4763-9420-66841FFB7D93}" type="presOf" srcId="{2CDF46B7-9F8F-48BE-9030-F9A3B9CDADA1}" destId="{85135181-40F4-4049-88EE-9656C1962D4D}" srcOrd="0" destOrd="3" presId="urn:microsoft.com/office/officeart/2005/8/layout/vList5"/>
    <dgm:cxn modelId="{7320D4C7-B710-4F6C-8476-0EC9E79E378E}" srcId="{D98CE6EF-4A70-4FC1-9862-8290DDA18849}" destId="{CD06D963-4373-436D-B4A7-21908241577B}" srcOrd="0" destOrd="0" parTransId="{3042EE1D-486F-4C92-864A-CE737D5E62C6}" sibTransId="{85E1591B-8DBF-43BC-A86C-9C18D4D543BF}"/>
    <dgm:cxn modelId="{02697DD4-E1EE-4FC9-9212-6B710BB53B71}" type="presOf" srcId="{A326D941-6761-474F-94A8-47C5BC481542}" destId="{490D884C-7419-45EF-949F-26CB08E3B9CC}" srcOrd="0" destOrd="0" presId="urn:microsoft.com/office/officeart/2005/8/layout/vList5"/>
    <dgm:cxn modelId="{254252DF-2984-423A-A2C8-3B073E57FE10}" type="presOf" srcId="{2D8E0DE4-9A1D-41FC-98FF-66274A64980C}" destId="{85135181-40F4-4049-88EE-9656C1962D4D}" srcOrd="0" destOrd="2" presId="urn:microsoft.com/office/officeart/2005/8/layout/vList5"/>
    <dgm:cxn modelId="{21D46DE3-A8BA-4EE4-AB65-642A79B6CAB4}" srcId="{D98CE6EF-4A70-4FC1-9862-8290DDA18849}" destId="{2D8E0DE4-9A1D-41FC-98FF-66274A64980C}" srcOrd="2" destOrd="0" parTransId="{CDBD4A0C-4897-4AEE-AEA7-00306767AF4C}" sibTransId="{0C636F27-D08A-4FB1-B25F-B8104B233C4A}"/>
    <dgm:cxn modelId="{0A0EFBD1-ED2A-4895-89D0-C5987EF44F5E}" type="presParOf" srcId="{490D884C-7419-45EF-949F-26CB08E3B9CC}" destId="{AF471E06-CD01-4589-8BFA-E4A35E6B27BC}" srcOrd="0" destOrd="0" presId="urn:microsoft.com/office/officeart/2005/8/layout/vList5"/>
    <dgm:cxn modelId="{7D704E7B-23AC-47F8-A493-443928BD9B1A}" type="presParOf" srcId="{AF471E06-CD01-4589-8BFA-E4A35E6B27BC}" destId="{8E9CE29F-978C-46CE-AF1F-185C644D536A}" srcOrd="0" destOrd="0" presId="urn:microsoft.com/office/officeart/2005/8/layout/vList5"/>
    <dgm:cxn modelId="{FF4FA4DF-7198-4883-B689-7175BF02139E}" type="presParOf" srcId="{AF471E06-CD01-4589-8BFA-E4A35E6B27BC}" destId="{85135181-40F4-4049-88EE-9656C1962D4D}" srcOrd="1" destOrd="0" presId="urn:microsoft.com/office/officeart/2005/8/layout/vList5"/>
  </dgm:cxnLst>
  <dgm:bg>
    <a:solidFill>
      <a:schemeClr val="accent1">
        <a:lumMod val="60000"/>
        <a:lumOff val="40000"/>
      </a:schemeClr>
    </a:solidFill>
  </dgm:bg>
  <dgm:whole>
    <a:ln>
      <a:solidFill>
        <a:srgbClr val="003399"/>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5181-40F4-4049-88EE-9656C1962D4D}">
      <dsp:nvSpPr>
        <dsp:cNvPr id="0" name=""/>
        <dsp:cNvSpPr/>
      </dsp:nvSpPr>
      <dsp:spPr>
        <a:xfrm rot="5400000">
          <a:off x="5852720" y="-334136"/>
          <a:ext cx="1644312" cy="27256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rPr>
            <a:t>49 Level 1   </a:t>
          </a:r>
          <a:endParaRPr lang="en-US" sz="2400" kern="1200" dirty="0">
            <a:latin typeface="Calibri" panose="020F0502020204030204" pitchFamily="34" charset="0"/>
          </a:endParaRP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rPr>
            <a:t>26 Level 2	</a:t>
          </a:r>
          <a:endParaRPr lang="en-US" sz="2400" kern="1200" dirty="0">
            <a:latin typeface="Calibri" panose="020F0502020204030204" pitchFamily="34" charset="0"/>
          </a:endParaRP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rPr>
            <a:t>35 Level 3</a:t>
          </a:r>
          <a:endParaRPr lang="en-US" sz="2400" kern="1200" dirty="0">
            <a:latin typeface="Calibri" panose="020F0502020204030204" pitchFamily="34" charset="0"/>
          </a:endParaRP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rPr>
            <a:t>18 RPCs</a:t>
          </a:r>
          <a:r>
            <a:rPr lang="en-US" sz="2400" kern="1200">
              <a:latin typeface="Candara" panose="020E0502030303020204" pitchFamily="34" charset="0"/>
            </a:rPr>
            <a:t>	</a:t>
          </a:r>
          <a:endParaRPr lang="en-US" sz="2400" kern="1200" dirty="0">
            <a:latin typeface="Candara" panose="020E0502030303020204" pitchFamily="34" charset="0"/>
          </a:endParaRPr>
        </a:p>
      </dsp:txBody>
      <dsp:txXfrm rot="-5400000">
        <a:off x="5312040" y="286813"/>
        <a:ext cx="2645404" cy="1483774"/>
      </dsp:txXfrm>
    </dsp:sp>
    <dsp:sp modelId="{8E9CE29F-978C-46CE-AF1F-185C644D536A}">
      <dsp:nvSpPr>
        <dsp:cNvPr id="0" name=""/>
        <dsp:cNvSpPr/>
      </dsp:nvSpPr>
      <dsp:spPr>
        <a:xfrm>
          <a:off x="39486" y="1004"/>
          <a:ext cx="5272553" cy="20553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latin typeface="Calibri" panose="020F0502020204030204" pitchFamily="34" charset="0"/>
            </a:rPr>
            <a:t>118 out of 127 New York State obstetric hospitals participating in the SMI</a:t>
          </a:r>
        </a:p>
      </dsp:txBody>
      <dsp:txXfrm>
        <a:off x="139822" y="101340"/>
        <a:ext cx="5071881" cy="18547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A01657B-E267-4C76-9358-CAA7A0B95F75}" type="datetimeFigureOut">
              <a:rPr lang="en-US" smtClean="0"/>
              <a:t>5/25/18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9A083B8-F742-4FDF-A24B-DCC7B083252C}" type="slidenum">
              <a:rPr lang="en-US" smtClean="0"/>
              <a:t>‹#›</a:t>
            </a:fld>
            <a:endParaRPr lang="en-US"/>
          </a:p>
        </p:txBody>
      </p:sp>
    </p:spTree>
    <p:extLst>
      <p:ext uri="{BB962C8B-B14F-4D97-AF65-F5344CB8AC3E}">
        <p14:creationId xmlns:p14="http://schemas.microsoft.com/office/powerpoint/2010/main" val="102492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xfrm>
            <a:off x="2895600" y="525463"/>
            <a:ext cx="3505200" cy="2628900"/>
          </a:xfrm>
          <a:prstGeom prst="rect">
            <a:avLst/>
          </a:prstGeom>
        </p:spPr>
        <p:txBody>
          <a:bodyPr lIns="93177" tIns="46589" rIns="93177" bIns="46589"/>
          <a:lstStyle/>
          <a:p>
            <a:pPr lvl="0"/>
            <a:endParaRPr noProof="0">
              <a:sym typeface="Avenir Roman"/>
            </a:endParaRPr>
          </a:p>
        </p:txBody>
      </p:sp>
      <p:sp>
        <p:nvSpPr>
          <p:cNvPr id="13" name="Shape 13"/>
          <p:cNvSpPr>
            <a:spLocks noGrp="1"/>
          </p:cNvSpPr>
          <p:nvPr>
            <p:ph type="body" sz="quarter" idx="1"/>
          </p:nvPr>
        </p:nvSpPr>
        <p:spPr>
          <a:xfrm>
            <a:off x="1239520" y="3329940"/>
            <a:ext cx="6817360" cy="3154680"/>
          </a:xfrm>
          <a:prstGeom prst="rect">
            <a:avLst/>
          </a:prstGeom>
        </p:spPr>
        <p:txBody>
          <a:bodyPr lIns="93177" tIns="46589" rIns="93177" bIns="46589"/>
          <a:lstStyle/>
          <a:p>
            <a:pPr lvl="0"/>
            <a:endParaRPr noProof="0">
              <a:sym typeface="Avenir Roman"/>
            </a:endParaRPr>
          </a:p>
        </p:txBody>
      </p:sp>
    </p:spTree>
    <p:extLst>
      <p:ext uri="{BB962C8B-B14F-4D97-AF65-F5344CB8AC3E}">
        <p14:creationId xmlns:p14="http://schemas.microsoft.com/office/powerpoint/2010/main" val="301119552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charset="0"/>
      </a:defRPr>
    </a:lvl1pPr>
    <a:lvl2pPr marL="37931725" indent="-37474525"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charset="0"/>
      </a:defRPr>
    </a:lvl2pPr>
    <a:lvl3pPr indent="457200" defTabSz="457200" eaLnBrk="0" fontAlgn="base" hangingPunct="0">
      <a:lnSpc>
        <a:spcPct val="125000"/>
      </a:lnSpc>
      <a:spcBef>
        <a:spcPct val="30000"/>
      </a:spcBef>
      <a:spcAft>
        <a:spcPct val="0"/>
      </a:spcAft>
      <a:defRPr sz="2400">
        <a:solidFill>
          <a:schemeClr val="tx1"/>
        </a:solidFill>
        <a:latin typeface="+mj-lt"/>
        <a:ea typeface="+mj-ea"/>
        <a:cs typeface="+mj-cs"/>
        <a:sym typeface="Avenir Roman" charset="0"/>
      </a:defRPr>
    </a:lvl3pPr>
    <a:lvl4pPr indent="685800" defTabSz="457200" eaLnBrk="0" fontAlgn="base" hangingPunct="0">
      <a:lnSpc>
        <a:spcPct val="125000"/>
      </a:lnSpc>
      <a:spcBef>
        <a:spcPct val="30000"/>
      </a:spcBef>
      <a:spcAft>
        <a:spcPct val="0"/>
      </a:spcAft>
      <a:defRPr sz="2400">
        <a:solidFill>
          <a:schemeClr val="tx1"/>
        </a:solidFill>
        <a:latin typeface="+mj-lt"/>
        <a:ea typeface="+mj-ea"/>
        <a:cs typeface="+mj-cs"/>
        <a:sym typeface="Avenir Roman" charset="0"/>
      </a:defRPr>
    </a:lvl4pPr>
    <a:lvl5pPr indent="914400" defTabSz="457200" eaLnBrk="0" fontAlgn="base" hangingPunct="0">
      <a:lnSpc>
        <a:spcPct val="125000"/>
      </a:lnSpc>
      <a:spcBef>
        <a:spcPct val="30000"/>
      </a:spcBef>
      <a:spcAft>
        <a:spcPct val="0"/>
      </a:spcAft>
      <a:defRPr sz="2400">
        <a:solidFill>
          <a:schemeClr val="tx1"/>
        </a:solidFill>
        <a:latin typeface="+mj-lt"/>
        <a:ea typeface="+mj-ea"/>
        <a:cs typeface="+mj-cs"/>
        <a:sym typeface="Avenir Roman" charset="0"/>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eaLnBrk="1" hangingPunct="1">
              <a:spcBef>
                <a:spcPct val="0"/>
              </a:spcBef>
            </a:pPr>
            <a:endParaRPr lang="en-US" dirty="0">
              <a:solidFill>
                <a:srgbClr val="000000"/>
              </a:solidFill>
              <a:latin typeface="Calibri" pitchFamily="-72" charset="0"/>
            </a:endParaRPr>
          </a:p>
        </p:txBody>
      </p:sp>
      <p:sp>
        <p:nvSpPr>
          <p:cNvPr id="16387"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41B4AE25-B4C0-4C39-9A27-29F3ABA2C52F}" type="slidenum">
              <a:rPr lang="en-US" sz="1800">
                <a:solidFill>
                  <a:srgbClr val="000000"/>
                </a:solidFill>
              </a:rPr>
              <a:pPr/>
              <a:t>1</a:t>
            </a:fld>
            <a:endParaRPr lang="en-US" sz="1800">
              <a:solidFill>
                <a:srgbClr val="000000"/>
              </a:solidFill>
            </a:endParaRPr>
          </a:p>
        </p:txBody>
      </p:sp>
    </p:spTree>
    <p:extLst>
      <p:ext uri="{BB962C8B-B14F-4D97-AF65-F5344CB8AC3E}">
        <p14:creationId xmlns:p14="http://schemas.microsoft.com/office/powerpoint/2010/main" val="77640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vert="horz" wrap="square" lIns="93172" tIns="46586" rIns="93172" bIns="46586" numCol="1" anchor="t" anchorCtr="0" compatLnSpc="1">
            <a:prstTxWarp prst="textNoShape">
              <a:avLst/>
            </a:prstTxWarp>
          </a:bodyPr>
          <a:lstStyle/>
          <a:p>
            <a:r>
              <a:rPr lang="en-US" b="1" u="sng" dirty="0">
                <a:solidFill>
                  <a:srgbClr val="000000"/>
                </a:solidFill>
                <a:latin typeface="Calibri" pitchFamily="-72" charset="0"/>
              </a:rPr>
              <a:t>CHANGES</a:t>
            </a:r>
            <a:r>
              <a:rPr lang="en-US" b="1" u="sng" baseline="0" dirty="0">
                <a:solidFill>
                  <a:srgbClr val="000000"/>
                </a:solidFill>
                <a:latin typeface="Calibri" pitchFamily="-72" charset="0"/>
              </a:rPr>
              <a:t> MADE (indicated in red):</a:t>
            </a:r>
          </a:p>
          <a:p>
            <a:endParaRPr lang="en-US" baseline="0" dirty="0">
              <a:solidFill>
                <a:srgbClr val="000000"/>
              </a:solidFill>
              <a:latin typeface="Calibri" pitchFamily="-72" charset="0"/>
            </a:endParaRPr>
          </a:p>
          <a:p>
            <a:pPr marL="349415" indent="-349415">
              <a:buFont typeface="Arial" panose="020B0604020202020204" pitchFamily="34" charset="0"/>
              <a:buChar char="•"/>
            </a:pPr>
            <a:r>
              <a:rPr lang="en-US" dirty="0">
                <a:solidFill>
                  <a:srgbClr val="000000"/>
                </a:solidFill>
                <a:latin typeface="Calibri" pitchFamily="-72" charset="0"/>
              </a:rPr>
              <a:t>Removed “P” in “PRBCs” throughout the bundle to be consistent with national blood bank association language.</a:t>
            </a:r>
          </a:p>
          <a:p>
            <a:pPr marL="349415" indent="-349415">
              <a:buFont typeface="Arial" panose="020B0604020202020204" pitchFamily="34" charset="0"/>
              <a:buChar char="•"/>
            </a:pPr>
            <a:r>
              <a:rPr lang="en-US" dirty="0">
                <a:solidFill>
                  <a:srgbClr val="000000"/>
                </a:solidFill>
                <a:latin typeface="Calibri" pitchFamily="-72" charset="0"/>
              </a:rPr>
              <a:t>Added sentence from a</a:t>
            </a:r>
            <a:r>
              <a:rPr lang="en-US" baseline="0" dirty="0">
                <a:solidFill>
                  <a:srgbClr val="000000"/>
                </a:solidFill>
                <a:latin typeface="Calibri" pitchFamily="-72" charset="0"/>
              </a:rPr>
              <a:t> new draft statement that will be sent in a letter to hospital CEOs/CMOs and also included in an additional guidance document.</a:t>
            </a:r>
          </a:p>
          <a:p>
            <a:pPr marL="349415" indent="-349415">
              <a:buFont typeface="Arial" panose="020B0604020202020204" pitchFamily="34" charset="0"/>
              <a:buChar char="•"/>
            </a:pPr>
            <a:r>
              <a:rPr lang="en-US" baseline="0" dirty="0">
                <a:solidFill>
                  <a:srgbClr val="000000"/>
                </a:solidFill>
                <a:latin typeface="Calibri" pitchFamily="-72" charset="0"/>
              </a:rPr>
              <a:t>Anecdotally, some SMI hospitals have noted the difficulty in retrieving blood in the event of an obstetric emergency due to a lack of overall awareness of the need for blood products on the L&amp;D unit.</a:t>
            </a:r>
          </a:p>
          <a:p>
            <a:endParaRPr lang="en-US" baseline="0" dirty="0">
              <a:solidFill>
                <a:srgbClr val="000000"/>
              </a:solidFill>
              <a:latin typeface="Calibri" pitchFamily="-72" charset="0"/>
            </a:endParaRPr>
          </a:p>
          <a:p>
            <a:endParaRPr lang="en-US" dirty="0">
              <a:solidFill>
                <a:srgbClr val="000000"/>
              </a:solidFill>
              <a:latin typeface="Calibri" pitchFamily="-72" charset="0"/>
            </a:endParaRPr>
          </a:p>
          <a:p>
            <a:r>
              <a:rPr lang="en-US" b="1" u="sng" dirty="0">
                <a:solidFill>
                  <a:srgbClr val="000000"/>
                </a:solidFill>
                <a:latin typeface="Calibri" pitchFamily="-72" charset="0"/>
              </a:rPr>
              <a:t>TALKING POINTS (if needed):</a:t>
            </a:r>
          </a:p>
          <a:p>
            <a:endParaRPr lang="en-US" dirty="0">
              <a:solidFill>
                <a:srgbClr val="000000"/>
              </a:solidFill>
              <a:latin typeface="Calibri" pitchFamily="-72" charset="0"/>
            </a:endParaRPr>
          </a:p>
          <a:p>
            <a:pPr marL="349415" indent="-349415">
              <a:buFont typeface="Arial" panose="020B0604020202020204" pitchFamily="34" charset="0"/>
              <a:buChar char="•"/>
            </a:pPr>
            <a:r>
              <a:rPr lang="en-US" dirty="0">
                <a:solidFill>
                  <a:srgbClr val="000000"/>
                </a:solidFill>
                <a:latin typeface="Calibri" pitchFamily="-72" charset="0"/>
              </a:rPr>
              <a:t>Multidisciplinary coordination and preparation, particularly with the anesthesiology team and blood bank, is critical in order to provide safe obstetrical care. When the anesthesiology team is not present at the initial moments of the hemorrhage (i.e., many non-cesarean hemorrhage cases), they should be called IMMEDIATELY.</a:t>
            </a:r>
          </a:p>
          <a:p>
            <a:pPr marL="349415" indent="-349415">
              <a:buFont typeface="Arial" panose="020B0604020202020204" pitchFamily="34" charset="0"/>
              <a:buChar char="•"/>
            </a:pPr>
            <a:r>
              <a:rPr lang="en-US" dirty="0">
                <a:solidFill>
                  <a:srgbClr val="000000"/>
                </a:solidFill>
                <a:latin typeface="Calibri" pitchFamily="-72" charset="0"/>
              </a:rPr>
              <a:t>The first step in ensuring the usefulness of an MTP is to have established with the blood bank what situation would trigger the release of large amounts of products. The blood bank will clearly need assurance that a “senior” person is on board and has determined the need for the products. While the essence of the communication should be uniform across hospitals, the details around personnel, phone, forms, etc. may vary. </a:t>
            </a:r>
          </a:p>
          <a:p>
            <a:pPr marL="349415" indent="-349415">
              <a:buFont typeface="Arial" panose="020B0604020202020204" pitchFamily="34" charset="0"/>
              <a:buChar char="•"/>
            </a:pPr>
            <a:r>
              <a:rPr lang="en-US" dirty="0">
                <a:solidFill>
                  <a:srgbClr val="000000"/>
                </a:solidFill>
                <a:latin typeface="Calibri" pitchFamily="-72" charset="0"/>
              </a:rPr>
              <a:t>To activate the MTP, individuals must be immediately made aware of the number to call and clear language should be used, such as “activate massive transfusion protocol.” Conversely, a mechanism/signal for cancelling the request for large amounts of products should be embedded in any hospital protocol.</a:t>
            </a:r>
          </a:p>
          <a:p>
            <a:endParaRPr lang="en-US" dirty="0">
              <a:solidFill>
                <a:srgbClr val="000000"/>
              </a:solidFill>
              <a:latin typeface="Calibri" pitchFamily="-72" charset="0"/>
            </a:endParaRPr>
          </a:p>
          <a:p>
            <a:r>
              <a:rPr lang="en-US" dirty="0">
                <a:solidFill>
                  <a:srgbClr val="000000"/>
                </a:solidFill>
                <a:latin typeface="Calibri" pitchFamily="-72" charset="0"/>
              </a:rPr>
              <a:t>Stat labs should include:</a:t>
            </a:r>
          </a:p>
          <a:p>
            <a:r>
              <a:rPr lang="en-US" dirty="0">
                <a:solidFill>
                  <a:srgbClr val="000000"/>
                </a:solidFill>
                <a:latin typeface="Calibri" pitchFamily="-72" charset="0"/>
              </a:rPr>
              <a:t>• Type &amp; crossmatch if not already done</a:t>
            </a:r>
          </a:p>
          <a:p>
            <a:r>
              <a:rPr lang="en-US" dirty="0">
                <a:solidFill>
                  <a:srgbClr val="000000"/>
                </a:solidFill>
                <a:latin typeface="Calibri" pitchFamily="-72" charset="0"/>
              </a:rPr>
              <a:t>• Hemoglobin and platelet count, PT(INR)/PTT, fibrinogen</a:t>
            </a:r>
          </a:p>
          <a:p>
            <a:r>
              <a:rPr lang="en-US" dirty="0">
                <a:solidFill>
                  <a:srgbClr val="000000"/>
                </a:solidFill>
                <a:latin typeface="Calibri" pitchFamily="-72" charset="0"/>
              </a:rPr>
              <a:t>• Arterial blood gas as needed</a:t>
            </a:r>
          </a:p>
          <a:p>
            <a:r>
              <a:rPr lang="en-US" dirty="0">
                <a:solidFill>
                  <a:srgbClr val="000000"/>
                </a:solidFill>
                <a:latin typeface="Calibri" pitchFamily="-72" charset="0"/>
              </a:rPr>
              <a:t>• Point of care testing for ABG/Hg/electrolytes may be useful</a:t>
            </a:r>
          </a:p>
          <a:p>
            <a:endParaRPr lang="en-US" dirty="0">
              <a:solidFill>
                <a:srgbClr val="000000"/>
              </a:solidFill>
              <a:latin typeface="Calibri" pitchFamily="-72" charset="0"/>
            </a:endParaRPr>
          </a:p>
          <a:p>
            <a:pPr marL="349415" indent="-349415">
              <a:buFont typeface="Arial" panose="020B0604020202020204" pitchFamily="34" charset="0"/>
              <a:buChar char="•"/>
            </a:pPr>
            <a:r>
              <a:rPr lang="en-US" dirty="0">
                <a:solidFill>
                  <a:srgbClr val="000000"/>
                </a:solidFill>
                <a:latin typeface="Calibri" pitchFamily="-72" charset="0"/>
              </a:rPr>
              <a:t>In the case of large blood loss and anticipation of ongoing blood loss, transfusion should be initiated without waiting for blood work. Also, time should not be wasted trying to send blood and/or start A-line if this is difficult; starting a second IV is more important. The most important blood work in this situation is to send a blood sample to the blood bank so that the patient can be typed and screened/</a:t>
            </a:r>
            <a:r>
              <a:rPr lang="en-US" dirty="0" err="1">
                <a:solidFill>
                  <a:srgbClr val="000000"/>
                </a:solidFill>
                <a:latin typeface="Calibri" pitchFamily="-72" charset="0"/>
              </a:rPr>
              <a:t>crossmatched</a:t>
            </a:r>
            <a:r>
              <a:rPr lang="en-US" dirty="0">
                <a:solidFill>
                  <a:srgbClr val="000000"/>
                </a:solidFill>
                <a:latin typeface="Calibri" pitchFamily="-72" charset="0"/>
              </a:rPr>
              <a:t> if it has not already been done. </a:t>
            </a:r>
          </a:p>
          <a:p>
            <a:pPr marL="349415" indent="-349415">
              <a:buFont typeface="Arial" panose="020B0604020202020204" pitchFamily="34" charset="0"/>
              <a:buChar char="•"/>
            </a:pPr>
            <a:r>
              <a:rPr lang="en-US" dirty="0">
                <a:solidFill>
                  <a:srgbClr val="000000"/>
                </a:solidFill>
                <a:latin typeface="Calibri" pitchFamily="-72" charset="0"/>
              </a:rPr>
              <a:t>If an immediate transfusion is not indicated, continue conventional resuscitation with IV fluids and ongoing evaluation.</a:t>
            </a:r>
          </a:p>
          <a:p>
            <a:endParaRPr lang="en-US" dirty="0">
              <a:solidFill>
                <a:srgbClr val="000000"/>
              </a:solidFill>
              <a:latin typeface="Calibri" pitchFamily="-72" charset="0"/>
            </a:endParaRPr>
          </a:p>
        </p:txBody>
      </p:sp>
      <p:sp>
        <p:nvSpPr>
          <p:cNvPr id="32771" name="Slide Number Placeholder 3"/>
          <p:cNvSpPr>
            <a:spLocks noGrp="1"/>
          </p:cNvSpPr>
          <p:nvPr>
            <p:ph type="sldNum" sz="quarter" idx="4294967295"/>
          </p:nvPr>
        </p:nvSpPr>
        <p:spPr bwMode="auto">
          <a:xfrm>
            <a:off x="5382827" y="6769642"/>
            <a:ext cx="4117961" cy="356362"/>
          </a:xfrm>
          <a:prstGeom prst="rect">
            <a:avLst/>
          </a:prstGeom>
          <a:noFill/>
          <a:ln>
            <a:miter lim="800000"/>
            <a:headEnd/>
            <a:tailEnd/>
          </a:ln>
        </p:spPr>
        <p:txBody>
          <a:bodyPr lIns="93172" tIns="46586" rIns="93172" bIns="46586">
            <a:prstTxWarp prst="textNoShape">
              <a:avLst/>
            </a:prstTxWarp>
          </a:bodyPr>
          <a:lstStyle/>
          <a:p>
            <a:fld id="{4F1B0971-25D0-4325-BCC0-B6ED547D1295}" type="slidenum">
              <a:rPr lang="en-US" sz="1800">
                <a:solidFill>
                  <a:srgbClr val="000000"/>
                </a:solidFill>
              </a:rPr>
              <a:pPr/>
              <a:t>24</a:t>
            </a:fld>
            <a:endParaRPr lang="en-US" sz="1800">
              <a:solidFill>
                <a:srgbClr val="000000"/>
              </a:solidFill>
            </a:endParaRPr>
          </a:p>
        </p:txBody>
      </p:sp>
    </p:spTree>
    <p:extLst>
      <p:ext uri="{BB962C8B-B14F-4D97-AF65-F5344CB8AC3E}">
        <p14:creationId xmlns:p14="http://schemas.microsoft.com/office/powerpoint/2010/main" val="54248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r>
              <a:rPr lang="en-US" dirty="0"/>
              <a:t>No changes to this slide.</a:t>
            </a:r>
          </a:p>
          <a:p>
            <a:endParaRPr lang="en-US" dirty="0"/>
          </a:p>
          <a:p>
            <a:r>
              <a:rPr lang="en-US" b="1" u="sng" dirty="0"/>
              <a:t>TALKING POINTS (if needed):</a:t>
            </a:r>
            <a:endParaRPr lang="en-US" dirty="0"/>
          </a:p>
          <a:p>
            <a:pPr marL="349415" indent="-349415">
              <a:buFont typeface="Arial" pitchFamily="34" charset="0"/>
              <a:buChar char="•"/>
            </a:pPr>
            <a:r>
              <a:rPr lang="en-US" dirty="0"/>
              <a:t>Both the cart and the medication kit should include copies of the institution’s hemorrhage protocol, checklist, flowsheet, and debriefing tool.</a:t>
            </a:r>
          </a:p>
          <a:p>
            <a:pPr marL="349415" indent="-349415">
              <a:buFont typeface="Arial" pitchFamily="34" charset="0"/>
              <a:buChar char="•"/>
            </a:pPr>
            <a:r>
              <a:rPr lang="en-US" dirty="0"/>
              <a:t>As two of the medications (</a:t>
            </a:r>
            <a:r>
              <a:rPr lang="en-US" dirty="0" err="1"/>
              <a:t>Hemabate</a:t>
            </a:r>
            <a:r>
              <a:rPr lang="en-US" dirty="0"/>
              <a:t> and </a:t>
            </a:r>
            <a:r>
              <a:rPr lang="en-US" dirty="0" err="1"/>
              <a:t>Methergine</a:t>
            </a:r>
            <a:r>
              <a:rPr lang="en-US" dirty="0"/>
              <a:t>) need refrigeration, it is critical that staff know where these are stored.</a:t>
            </a:r>
          </a:p>
          <a:p>
            <a:pPr marL="349415" indent="-349415">
              <a:buFont typeface="Arial" pitchFamily="34" charset="0"/>
              <a:buChar char="•"/>
            </a:pPr>
            <a:r>
              <a:rPr lang="en-US" dirty="0"/>
              <a:t>Another source for additional medications should be immediately available 24 hours a day/7 days a week in the event that additional doses are needed, or the primary supply is not replaced when used. </a:t>
            </a:r>
          </a:p>
          <a:p>
            <a:endParaRPr lang="en-US" dirty="0"/>
          </a:p>
          <a:p>
            <a:endParaRPr lang="en-US" dirty="0">
              <a:solidFill>
                <a:srgbClr val="000000"/>
              </a:solidFill>
              <a:latin typeface="Calibri" pitchFamily="-72" charset="0"/>
            </a:endParaRPr>
          </a:p>
        </p:txBody>
      </p:sp>
      <p:sp>
        <p:nvSpPr>
          <p:cNvPr id="40963" name="Slide Number Placeholder 3"/>
          <p:cNvSpPr txBox="1">
            <a:spLocks noGrp="1"/>
          </p:cNvSpPr>
          <p:nvPr/>
        </p:nvSpPr>
        <p:spPr bwMode="auto">
          <a:xfrm>
            <a:off x="5265809" y="6658664"/>
            <a:ext cx="4028440" cy="350520"/>
          </a:xfrm>
          <a:prstGeom prst="rect">
            <a:avLst/>
          </a:prstGeom>
          <a:noFill/>
          <a:ln w="9525">
            <a:noFill/>
            <a:miter lim="800000"/>
            <a:headEnd/>
            <a:tailEnd/>
          </a:ln>
        </p:spPr>
        <p:txBody>
          <a:bodyPr lIns="93172" tIns="46587" rIns="93172" bIns="46587" anchor="b">
            <a:prstTxWarp prst="textNoShape">
              <a:avLst/>
            </a:prstTxWarp>
          </a:bodyPr>
          <a:lstStyle/>
          <a:p>
            <a:pPr algn="r"/>
            <a:fld id="{9B1AAD89-F6D3-4F2A-8DB7-F822F905BBA1}" type="slidenum">
              <a:rPr lang="en-US" sz="1200">
                <a:ea typeface="Trebuchet MS" pitchFamily="-72" charset="0"/>
                <a:cs typeface="Trebuchet MS" pitchFamily="-72" charset="0"/>
              </a:rPr>
              <a:pPr algn="r"/>
              <a:t>25</a:t>
            </a:fld>
            <a:endParaRPr lang="en-US" sz="1200">
              <a:ea typeface="Trebuchet MS" pitchFamily="-72" charset="0"/>
              <a:cs typeface="Trebuchet MS" pitchFamily="-72" charset="0"/>
            </a:endParaRPr>
          </a:p>
        </p:txBody>
      </p:sp>
    </p:spTree>
    <p:extLst>
      <p:ext uri="{BB962C8B-B14F-4D97-AF65-F5344CB8AC3E}">
        <p14:creationId xmlns:p14="http://schemas.microsoft.com/office/powerpoint/2010/main" val="9803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marL="349415" indent="-349415">
              <a:buFont typeface="Arial" pitchFamily="34" charset="0"/>
              <a:buChar char="•"/>
            </a:pPr>
            <a:r>
              <a:rPr lang="en-US" dirty="0"/>
              <a:t>The “Key Elements” outlined here provide an overview of the components of the obstetric hemorrhage bundle. For information on how to further implement and incorporate this bundle within the obstetric unit, please refer to the introductory section of this toolkit for an overview of important clinical considerations.</a:t>
            </a:r>
          </a:p>
          <a:p>
            <a:endParaRPr lang="en-US" dirty="0"/>
          </a:p>
          <a:p>
            <a:pPr marL="349415" indent="-349415">
              <a:buFont typeface="Arial" pitchFamily="34" charset="0"/>
              <a:buChar char="•"/>
            </a:pPr>
            <a:r>
              <a:rPr lang="en-US" dirty="0"/>
              <a:t>These key elements remain the same despite some minor changes to the bundle.</a:t>
            </a:r>
            <a:endParaRPr lang="en-US" dirty="0">
              <a:solidFill>
                <a:srgbClr val="000000"/>
              </a:solidFill>
              <a:latin typeface="Calibri" pitchFamily="-72" charset="0"/>
            </a:endParaRPr>
          </a:p>
        </p:txBody>
      </p:sp>
      <p:sp>
        <p:nvSpPr>
          <p:cNvPr id="18435"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2451C133-F04D-4D93-AA5F-125A7F221F56}" type="slidenum">
              <a:rPr lang="en-US" sz="1800">
                <a:solidFill>
                  <a:srgbClr val="000000"/>
                </a:solidFill>
              </a:rPr>
              <a:pPr/>
              <a:t>26</a:t>
            </a:fld>
            <a:endParaRPr lang="en-US" sz="1800">
              <a:solidFill>
                <a:srgbClr val="000000"/>
              </a:solidFill>
            </a:endParaRPr>
          </a:p>
        </p:txBody>
      </p:sp>
    </p:spTree>
    <p:extLst>
      <p:ext uri="{BB962C8B-B14F-4D97-AF65-F5344CB8AC3E}">
        <p14:creationId xmlns:p14="http://schemas.microsoft.com/office/powerpoint/2010/main" val="211559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vert="horz" wrap="square" lIns="93172" tIns="46586" rIns="93172" bIns="46586" numCol="1" anchor="t" anchorCtr="0" compatLnSpc="1">
            <a:prstTxWarp prst="textNoShape">
              <a:avLst/>
            </a:prstTxWarp>
          </a:bodyPr>
          <a:lstStyle/>
          <a:p>
            <a:r>
              <a:rPr lang="en-US" b="1" u="sng" dirty="0">
                <a:solidFill>
                  <a:srgbClr val="000000"/>
                </a:solidFill>
                <a:latin typeface="Calibri" pitchFamily="-72" charset="0"/>
              </a:rPr>
              <a:t>TALKING POINTS:</a:t>
            </a:r>
          </a:p>
          <a:p>
            <a:endParaRPr lang="en-US" b="1" u="sng" dirty="0">
              <a:solidFill>
                <a:srgbClr val="000000"/>
              </a:solidFill>
              <a:latin typeface="Calibri" pitchFamily="-72" charset="0"/>
            </a:endParaRPr>
          </a:p>
          <a:p>
            <a:pPr marL="349415" indent="-349415">
              <a:buFont typeface="Arial" panose="020B0604020202020204" pitchFamily="34" charset="0"/>
              <a:buChar char="•"/>
            </a:pPr>
            <a:r>
              <a:rPr lang="en-US" dirty="0">
                <a:solidFill>
                  <a:srgbClr val="000000"/>
                </a:solidFill>
                <a:latin typeface="Calibri" pitchFamily="-72" charset="0"/>
              </a:rPr>
              <a:t>While</a:t>
            </a:r>
            <a:r>
              <a:rPr lang="en-US" baseline="0" dirty="0">
                <a:solidFill>
                  <a:srgbClr val="000000"/>
                </a:solidFill>
                <a:latin typeface="Calibri" pitchFamily="-72" charset="0"/>
              </a:rPr>
              <a:t> this is technically a “new” checklist, no substantial clinical changes have been made to it other than the change in oxytocin dosing.</a:t>
            </a:r>
          </a:p>
          <a:p>
            <a:pPr marL="349415" indent="-349415">
              <a:buFont typeface="Arial" panose="020B0604020202020204" pitchFamily="34" charset="0"/>
              <a:buChar char="•"/>
            </a:pPr>
            <a:r>
              <a:rPr lang="en-US" baseline="0" dirty="0">
                <a:solidFill>
                  <a:srgbClr val="000000"/>
                </a:solidFill>
                <a:latin typeface="Calibri" pitchFamily="-72" charset="0"/>
              </a:rPr>
              <a:t>In addition to the old format being tested during simulations at Montefiore Medical Center, hospitals have indicated that the previous iteration was difficult to read and not useful in the middle of an emergency.</a:t>
            </a:r>
          </a:p>
          <a:p>
            <a:pPr marL="349415" indent="-349415">
              <a:buFont typeface="Arial" panose="020B0604020202020204" pitchFamily="34" charset="0"/>
              <a:buChar char="•"/>
            </a:pPr>
            <a:r>
              <a:rPr lang="en-US" baseline="0" dirty="0">
                <a:solidFill>
                  <a:srgbClr val="000000"/>
                </a:solidFill>
                <a:latin typeface="Calibri" pitchFamily="-72" charset="0"/>
              </a:rPr>
              <a:t>The hemorrhage workgroup has streamlined all stages of the checklist by eliminating unnecessary wording and ensuring readability.</a:t>
            </a:r>
            <a:endParaRPr lang="en-US" dirty="0">
              <a:solidFill>
                <a:srgbClr val="000000"/>
              </a:solidFill>
              <a:latin typeface="Calibri" pitchFamily="-72" charset="0"/>
            </a:endParaRPr>
          </a:p>
        </p:txBody>
      </p:sp>
      <p:sp>
        <p:nvSpPr>
          <p:cNvPr id="48131" name="Slide Number Placeholder 3"/>
          <p:cNvSpPr txBox="1">
            <a:spLocks noGrp="1"/>
          </p:cNvSpPr>
          <p:nvPr/>
        </p:nvSpPr>
        <p:spPr bwMode="auto">
          <a:xfrm>
            <a:off x="5382827" y="6769642"/>
            <a:ext cx="4117961" cy="356362"/>
          </a:xfrm>
          <a:prstGeom prst="rect">
            <a:avLst/>
          </a:prstGeom>
          <a:noFill/>
          <a:ln w="9525">
            <a:noFill/>
            <a:miter lim="800000"/>
            <a:headEnd/>
            <a:tailEnd/>
          </a:ln>
        </p:spPr>
        <p:txBody>
          <a:bodyPr lIns="94942" tIns="47472" rIns="94942" bIns="47472" anchor="b">
            <a:prstTxWarp prst="textNoShape">
              <a:avLst/>
            </a:prstTxWarp>
          </a:bodyPr>
          <a:lstStyle/>
          <a:p>
            <a:pPr algn="r"/>
            <a:fld id="{7D533767-8D4F-4F5E-AA03-FB688076B17C}" type="slidenum">
              <a:rPr lang="en-US" sz="1200">
                <a:solidFill>
                  <a:srgbClr val="000000"/>
                </a:solidFill>
                <a:ea typeface="Trebuchet MS" pitchFamily="-72" charset="0"/>
                <a:cs typeface="Trebuchet MS" pitchFamily="-72" charset="0"/>
              </a:rPr>
              <a:pPr algn="r"/>
              <a:t>27</a:t>
            </a:fld>
            <a:endParaRPr lang="en-US" sz="1200">
              <a:solidFill>
                <a:srgbClr val="000000"/>
              </a:solidFill>
              <a:ea typeface="Trebuchet MS" pitchFamily="-72" charset="0"/>
              <a:cs typeface="Trebuchet MS" pitchFamily="-72" charset="0"/>
            </a:endParaRPr>
          </a:p>
        </p:txBody>
      </p:sp>
    </p:spTree>
    <p:extLst>
      <p:ext uri="{BB962C8B-B14F-4D97-AF65-F5344CB8AC3E}">
        <p14:creationId xmlns:p14="http://schemas.microsoft.com/office/powerpoint/2010/main" val="336919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marL="349415" indent="-349415">
              <a:buFont typeface="Arial" pitchFamily="34" charset="0"/>
              <a:buChar char="•"/>
            </a:pPr>
            <a:r>
              <a:rPr lang="en-US" dirty="0"/>
              <a:t>The “Key Elements” outlined here provide an overview of the components of the obstetric hemorrhage bundle. For information on how to further implement and incorporate this bundle within the obstetric unit, please refer to the introductory section of this toolkit for an overview of important clinical considerations.</a:t>
            </a:r>
          </a:p>
          <a:p>
            <a:endParaRPr lang="en-US" dirty="0"/>
          </a:p>
          <a:p>
            <a:pPr marL="349415" indent="-349415">
              <a:buFont typeface="Arial" pitchFamily="34" charset="0"/>
              <a:buChar char="•"/>
            </a:pPr>
            <a:r>
              <a:rPr lang="en-US" dirty="0"/>
              <a:t>These key elements remain the same despite some minor changes to the bundle.</a:t>
            </a:r>
            <a:endParaRPr lang="en-US" dirty="0">
              <a:solidFill>
                <a:srgbClr val="000000"/>
              </a:solidFill>
              <a:latin typeface="Calibri" pitchFamily="-72" charset="0"/>
            </a:endParaRPr>
          </a:p>
        </p:txBody>
      </p:sp>
      <p:sp>
        <p:nvSpPr>
          <p:cNvPr id="18435"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2451C133-F04D-4D93-AA5F-125A7F221F56}" type="slidenum">
              <a:rPr lang="en-US" sz="1800">
                <a:solidFill>
                  <a:srgbClr val="000000"/>
                </a:solidFill>
              </a:rPr>
              <a:pPr/>
              <a:t>28</a:t>
            </a:fld>
            <a:endParaRPr lang="en-US" sz="1800">
              <a:solidFill>
                <a:srgbClr val="000000"/>
              </a:solidFill>
            </a:endParaRPr>
          </a:p>
        </p:txBody>
      </p:sp>
    </p:spTree>
    <p:extLst>
      <p:ext uri="{BB962C8B-B14F-4D97-AF65-F5344CB8AC3E}">
        <p14:creationId xmlns:p14="http://schemas.microsoft.com/office/powerpoint/2010/main" val="346959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r>
              <a:rPr lang="en-US" dirty="0"/>
              <a:t>No changes made to this slide</a:t>
            </a:r>
          </a:p>
          <a:p>
            <a:endParaRPr lang="en-US" dirty="0"/>
          </a:p>
          <a:p>
            <a:r>
              <a:rPr lang="en-US" b="1" u="sng" dirty="0"/>
              <a:t>TALKING POINTS (if needed):</a:t>
            </a:r>
          </a:p>
          <a:p>
            <a:endParaRPr lang="en-US" dirty="0"/>
          </a:p>
          <a:p>
            <a:pPr marL="349415" indent="-349415">
              <a:buFont typeface="Arial" pitchFamily="34" charset="0"/>
              <a:buChar char="•"/>
            </a:pPr>
            <a:r>
              <a:rPr lang="en-US" dirty="0"/>
              <a:t>Huddle: a brief gathering of team to make sure everyone is “on the same page”</a:t>
            </a:r>
          </a:p>
          <a:p>
            <a:pPr marL="349415" indent="-349415">
              <a:buFont typeface="Arial" pitchFamily="34" charset="0"/>
              <a:buChar char="•"/>
            </a:pPr>
            <a:endParaRPr lang="en-US" dirty="0"/>
          </a:p>
          <a:p>
            <a:pPr marL="349415" indent="-349415">
              <a:buFont typeface="Arial" pitchFamily="34" charset="0"/>
              <a:buChar char="•"/>
            </a:pPr>
            <a:r>
              <a:rPr lang="en-US" dirty="0"/>
              <a:t>May be done in many ways:</a:t>
            </a:r>
          </a:p>
          <a:p>
            <a:r>
              <a:rPr lang="en-US" dirty="0"/>
              <a:t>	––Throughout the shift at set time intervals</a:t>
            </a:r>
          </a:p>
          <a:p>
            <a:r>
              <a:rPr lang="en-US" dirty="0"/>
              <a:t>	––Ad hoc as acuity changes</a:t>
            </a:r>
          </a:p>
          <a:p>
            <a:r>
              <a:rPr lang="en-US" dirty="0"/>
              <a:t>	––Important to have at least 1 major huddle during each shift (so at least 2-3 times daily depending on schedule) </a:t>
            </a:r>
          </a:p>
          <a:p>
            <a:pPr marL="349415" indent="-349415">
              <a:buFont typeface="Arial" pitchFamily="34" charset="0"/>
              <a:buChar char="•"/>
            </a:pPr>
            <a:endParaRPr lang="en-US" dirty="0"/>
          </a:p>
          <a:p>
            <a:pPr marL="349415" indent="-349415">
              <a:buFont typeface="Arial" pitchFamily="34" charset="0"/>
              <a:buChar char="•"/>
            </a:pPr>
            <a:r>
              <a:rPr lang="en-US" dirty="0"/>
              <a:t>Pick a time with the multidisciplinary team that works well for all</a:t>
            </a:r>
          </a:p>
          <a:p>
            <a:r>
              <a:rPr lang="en-US" dirty="0"/>
              <a:t>	––Keep track of whether it occurred and who attended initially</a:t>
            </a:r>
          </a:p>
          <a:p>
            <a:pPr marL="349415" indent="-349415">
              <a:buFont typeface="Arial" pitchFamily="34" charset="0"/>
              <a:buChar char="•"/>
            </a:pPr>
            <a:endParaRPr lang="en-US" dirty="0"/>
          </a:p>
          <a:p>
            <a:pPr marL="349415" indent="-349415">
              <a:buFont typeface="Arial" pitchFamily="34" charset="0"/>
              <a:buChar char="•"/>
            </a:pPr>
            <a:r>
              <a:rPr lang="en-US" dirty="0"/>
              <a:t>Debriefing can be done after each case, but is critical after a major event for multiple reasons:</a:t>
            </a:r>
          </a:p>
          <a:p>
            <a:r>
              <a:rPr lang="en-US" dirty="0"/>
              <a:t>	––Team able to gather and review the event together</a:t>
            </a:r>
          </a:p>
          <a:p>
            <a:r>
              <a:rPr lang="en-US" dirty="0"/>
              <a:t>	––May help to uncover systems issues</a:t>
            </a:r>
          </a:p>
          <a:p>
            <a:r>
              <a:rPr lang="en-US" dirty="0"/>
              <a:t>	––Important for all team members to be heard</a:t>
            </a:r>
          </a:p>
          <a:p>
            <a:pPr marL="349415" indent="-349415">
              <a:buFont typeface="Arial" pitchFamily="34" charset="0"/>
              <a:buChar char="•"/>
            </a:pPr>
            <a:endParaRPr lang="en-US" dirty="0"/>
          </a:p>
          <a:p>
            <a:pPr marL="349415" indent="-349415">
              <a:buFont typeface="Arial" pitchFamily="34" charset="0"/>
              <a:buChar char="•"/>
            </a:pPr>
            <a:r>
              <a:rPr lang="en-US" dirty="0"/>
              <a:t>Identify events that should trigger a debrief at your institution</a:t>
            </a:r>
          </a:p>
          <a:p>
            <a:r>
              <a:rPr lang="en-US" dirty="0"/>
              <a:t>	––Use a template</a:t>
            </a:r>
          </a:p>
          <a:p>
            <a:r>
              <a:rPr lang="en-US" dirty="0"/>
              <a:t>	––Pick a time and place with the multidisciplinary team that works well for all</a:t>
            </a:r>
          </a:p>
          <a:p>
            <a:r>
              <a:rPr lang="en-US" dirty="0"/>
              <a:t>	––Keep track of whether it occurred and who attended initially</a:t>
            </a:r>
          </a:p>
          <a:p>
            <a:r>
              <a:rPr lang="en-US" dirty="0"/>
              <a:t>	––Record systems issues uncovered</a:t>
            </a:r>
            <a:endParaRPr lang="en-US" dirty="0">
              <a:solidFill>
                <a:srgbClr val="000000"/>
              </a:solidFill>
              <a:latin typeface="Calibri" pitchFamily="-72" charset="0"/>
            </a:endParaRPr>
          </a:p>
        </p:txBody>
      </p:sp>
      <p:sp>
        <p:nvSpPr>
          <p:cNvPr id="76803"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DB7D7645-8589-4ABC-B350-963D29046C9A}" type="slidenum">
              <a:rPr lang="en-US" sz="1800">
                <a:solidFill>
                  <a:srgbClr val="000000"/>
                </a:solidFill>
              </a:rPr>
              <a:pPr/>
              <a:t>31</a:t>
            </a:fld>
            <a:endParaRPr lang="en-US" sz="1800">
              <a:solidFill>
                <a:srgbClr val="000000"/>
              </a:solidFill>
            </a:endParaRPr>
          </a:p>
        </p:txBody>
      </p:sp>
    </p:spTree>
    <p:extLst>
      <p:ext uri="{BB962C8B-B14F-4D97-AF65-F5344CB8AC3E}">
        <p14:creationId xmlns:p14="http://schemas.microsoft.com/office/powerpoint/2010/main" val="30012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FC71C0-5DBE-FB42-90E9-47B9C740ADCF}"/>
              </a:ext>
            </a:extLst>
          </p:cNvPr>
          <p:cNvSpPr>
            <a:spLocks noGrp="1" noChangeArrowheads="1"/>
          </p:cNvSpPr>
          <p:nvPr>
            <p:ph type="sldNum" sz="quarter" idx="5"/>
          </p:nvPr>
        </p:nvSpPr>
        <p:spPr>
          <a:ln/>
        </p:spPr>
        <p:txBody>
          <a:bodyPr/>
          <a:lstStyle/>
          <a:p>
            <a:fld id="{81A0D08C-BBB6-2B44-8D13-63294711E232}" type="slidenum">
              <a:rPr lang="en-US" altLang="en-US"/>
              <a:pPr/>
              <a:t>4</a:t>
            </a:fld>
            <a:endParaRPr lang="en-US" altLang="en-US"/>
          </a:p>
        </p:txBody>
      </p:sp>
      <p:sp>
        <p:nvSpPr>
          <p:cNvPr id="322562" name="Rectangle 2">
            <a:extLst>
              <a:ext uri="{FF2B5EF4-FFF2-40B4-BE49-F238E27FC236}">
                <a16:creationId xmlns:a16="http://schemas.microsoft.com/office/drawing/2014/main" id="{3B29D5CF-A098-8646-86D0-66B82C7C8FCA}"/>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5F00C758-230A-AC4C-8ECD-89BBDC71F00C}"/>
              </a:ext>
            </a:extLst>
          </p:cNvPr>
          <p:cNvSpPr>
            <a:spLocks noGrp="1" noChangeArrowheads="1"/>
          </p:cNvSpPr>
          <p:nvPr>
            <p:ph type="body" idx="1"/>
          </p:nvPr>
        </p:nvSpPr>
        <p:spPr>
          <a:xfrm>
            <a:off x="685800" y="4416425"/>
            <a:ext cx="5791200" cy="4183063"/>
          </a:xfrm>
        </p:spPr>
        <p:txBody>
          <a:bodyPr/>
          <a:lstStyle/>
          <a:p>
            <a:r>
              <a:rPr lang="en-US" altLang="en-US" b="1"/>
              <a:t>(NYS, Upstate and NYC RATE WILL AUTOMATICALLY APPEAR)</a:t>
            </a:r>
            <a:endParaRPr lang="en-US" altLang="en-US" b="1">
              <a:cs typeface="Arial" panose="020B0604020202020204" pitchFamily="34" charset="0"/>
            </a:endParaRPr>
          </a:p>
          <a:p>
            <a:endParaRPr lang="en-US" altLang="en-US" b="1"/>
          </a:p>
          <a:p>
            <a:r>
              <a:rPr lang="en-US" altLang="en-US" b="1"/>
              <a:t>(REFER TO SLIDE)</a:t>
            </a:r>
            <a:endParaRPr lang="en-US" altLang="en-US"/>
          </a:p>
          <a:p>
            <a:r>
              <a:rPr lang="en-US" altLang="en-US"/>
              <a:t>There is a wide divergence on maternal mortality rates around the state.  The next slide will show the specific regional numbers of maternal deaths.</a:t>
            </a:r>
          </a:p>
          <a:p>
            <a:r>
              <a:rPr lang="en-US" altLang="en-US"/>
              <a:t>Source NYS Department of Health</a:t>
            </a:r>
          </a:p>
          <a:p>
            <a:endParaRPr lang="en-US" altLang="en-US"/>
          </a:p>
          <a:p>
            <a:endParaRPr lang="en-US" altLang="en-US"/>
          </a:p>
          <a:p>
            <a:r>
              <a:rPr lang="en-US" altLang="en-US" b="1"/>
              <a:t>(CLICK FOR NEXT SLIDE)</a:t>
            </a:r>
          </a:p>
        </p:txBody>
      </p:sp>
    </p:spTree>
    <p:extLst>
      <p:ext uri="{BB962C8B-B14F-4D97-AF65-F5344CB8AC3E}">
        <p14:creationId xmlns:p14="http://schemas.microsoft.com/office/powerpoint/2010/main" val="294353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p:txBody>
          <a:bodyPr wrap="square" numCol="1" anchor="t" anchorCtr="0" compatLnSpc="1">
            <a:prstTxWarp prst="textNoShape">
              <a:avLst/>
            </a:prstTxWarp>
          </a:bodyPr>
          <a:lstStyle/>
          <a:p>
            <a:pPr marL="171441" indent="-171441" fontAlgn="auto">
              <a:spcBef>
                <a:spcPct val="0"/>
              </a:spcBef>
              <a:spcAft>
                <a:spcPts val="0"/>
              </a:spcAft>
              <a:buFont typeface="Arial" panose="020B0604020202020204" pitchFamily="34" charset="0"/>
              <a:buChar char="•"/>
              <a:defRPr/>
            </a:pPr>
            <a:r>
              <a:rPr lang="en-US" dirty="0"/>
              <a:t>Now that I have provided you with an overview of the materials you’ve received as part of the SMI, I want to talk with you about their impetus. Why the SMI and why now?</a:t>
            </a:r>
          </a:p>
          <a:p>
            <a:pPr marL="171441" indent="-171441" fontAlgn="auto">
              <a:spcBef>
                <a:spcPct val="0"/>
              </a:spcBef>
              <a:spcAft>
                <a:spcPts val="0"/>
              </a:spcAft>
              <a:buFont typeface="Arial" panose="020B0604020202020204" pitchFamily="34" charset="0"/>
              <a:buChar char="•"/>
              <a:defRPr/>
            </a:pPr>
            <a:endParaRPr lang="en-US" dirty="0"/>
          </a:p>
          <a:p>
            <a:pPr marL="171441" indent="-171441" fontAlgn="auto">
              <a:spcBef>
                <a:spcPct val="0"/>
              </a:spcBef>
              <a:spcAft>
                <a:spcPts val="0"/>
              </a:spcAft>
              <a:buFont typeface="Arial" panose="020B0604020202020204" pitchFamily="34" charset="0"/>
              <a:buChar char="•"/>
              <a:defRPr/>
            </a:pPr>
            <a:r>
              <a:rPr lang="en-US" dirty="0"/>
              <a:t>This map demonstrates individual state maternal mortality rates. New York State Ranked 47</a:t>
            </a:r>
            <a:r>
              <a:rPr lang="en-US" baseline="30000" dirty="0"/>
              <a:t>th</a:t>
            </a:r>
            <a:r>
              <a:rPr lang="en-US" dirty="0"/>
              <a:t> out of 50 States. New York’s death rate of 18.9 per 100,000 places it among the highest in the country and is about double that of most other states. </a:t>
            </a:r>
          </a:p>
          <a:p>
            <a:pPr fontAlgn="auto">
              <a:spcBef>
                <a:spcPct val="0"/>
              </a:spcBef>
              <a:spcAft>
                <a:spcPts val="0"/>
              </a:spcAft>
              <a:defRPr/>
            </a:pPr>
            <a:endParaRPr lang="en-US" dirty="0"/>
          </a:p>
          <a:p>
            <a:pPr marL="171441" indent="-171441" fontAlgn="auto">
              <a:spcBef>
                <a:spcPct val="0"/>
              </a:spcBef>
              <a:spcAft>
                <a:spcPts val="0"/>
              </a:spcAft>
              <a:buFont typeface="Arial" panose="020B0604020202020204" pitchFamily="34" charset="0"/>
              <a:buChar char="•"/>
              <a:defRPr/>
            </a:pPr>
            <a:r>
              <a:rPr lang="en-US" dirty="0"/>
              <a:t>Only a small minority of states approach New York’s maternal mortality rate. </a:t>
            </a:r>
          </a:p>
          <a:p>
            <a:pPr fontAlgn="auto">
              <a:spcBef>
                <a:spcPct val="0"/>
              </a:spcBef>
              <a:spcAft>
                <a:spcPts val="0"/>
              </a:spcAft>
              <a:defRPr/>
            </a:pPr>
            <a:endParaRPr lang="en-US" dirty="0"/>
          </a:p>
        </p:txBody>
      </p:sp>
    </p:spTree>
    <p:extLst>
      <p:ext uri="{BB962C8B-B14F-4D97-AF65-F5344CB8AC3E}">
        <p14:creationId xmlns:p14="http://schemas.microsoft.com/office/powerpoint/2010/main" val="289343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solidFill>
                  <a:srgbClr val="000000"/>
                </a:solidFill>
                <a:latin typeface="Candara" panose="020E0502030303020204" pitchFamily="34" charset="0"/>
                <a:ea typeface="ＭＳ Ｐゴシック"/>
                <a:cs typeface="ＭＳ Ｐゴシック"/>
              </a:rPr>
              <a:t>The Institute for Healthcare Improvement (IHI) developed the concept of bundles to help health care providers </a:t>
            </a:r>
            <a:r>
              <a:rPr lang="en-US" sz="1200" b="1" dirty="0">
                <a:solidFill>
                  <a:srgbClr val="000000"/>
                </a:solidFill>
                <a:effectLst>
                  <a:outerShdw blurRad="38100" dist="38100" dir="2700000" algn="tl">
                    <a:srgbClr val="000000">
                      <a:alpha val="43137"/>
                    </a:srgbClr>
                  </a:outerShdw>
                </a:effectLst>
                <a:latin typeface="Candara" panose="020E0502030303020204" pitchFamily="34" charset="0"/>
                <a:ea typeface="ＭＳ Ｐゴシック"/>
                <a:cs typeface="ＭＳ Ｐゴシック"/>
              </a:rPr>
              <a:t>more reliably</a:t>
            </a:r>
            <a:r>
              <a:rPr lang="en-US" sz="1200" dirty="0">
                <a:solidFill>
                  <a:srgbClr val="000000"/>
                </a:solidFill>
                <a:effectLst>
                  <a:outerShdw blurRad="38100" dist="38100" dir="2700000" algn="tl">
                    <a:srgbClr val="000000">
                      <a:alpha val="43137"/>
                    </a:srgbClr>
                  </a:outerShdw>
                </a:effectLst>
                <a:latin typeface="Candara" panose="020E0502030303020204" pitchFamily="34" charset="0"/>
                <a:ea typeface="ＭＳ Ｐゴシック"/>
                <a:cs typeface="ＭＳ Ｐゴシック"/>
              </a:rPr>
              <a:t> </a:t>
            </a:r>
            <a:r>
              <a:rPr lang="en-US" sz="1200" dirty="0">
                <a:solidFill>
                  <a:srgbClr val="000000"/>
                </a:solidFill>
                <a:latin typeface="Candara" panose="020E0502030303020204" pitchFamily="34" charset="0"/>
                <a:ea typeface="ＭＳ Ｐゴシック"/>
                <a:cs typeface="ＭＳ Ｐゴシック"/>
              </a:rPr>
              <a:t>deliver the best possible care for patients.</a:t>
            </a:r>
          </a:p>
          <a:p>
            <a:pPr>
              <a:spcBef>
                <a:spcPct val="0"/>
              </a:spcBef>
            </a:pPr>
            <a:r>
              <a:rPr lang="en-US" dirty="0"/>
              <a:t>The IHI bundles for induction and augmentation and communication have been used successfully by many hospitals for obstetric care.  </a:t>
            </a:r>
          </a:p>
          <a:p>
            <a:pPr>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p:txBody>
          <a:bodyPr wrap="square" numCol="1" anchor="t" anchorCtr="0" compatLnSpc="1">
            <a:prstTxWarp prst="textNoShape">
              <a:avLst/>
            </a:prstTxWarp>
          </a:bodyPr>
          <a:lstStyle/>
          <a:p>
            <a:pPr marL="171441" indent="-171441" fontAlgn="auto">
              <a:spcBef>
                <a:spcPct val="0"/>
              </a:spcBef>
              <a:spcAft>
                <a:spcPts val="0"/>
              </a:spcAft>
              <a:buFont typeface="Arial" panose="020B0604020202020204" pitchFamily="34" charset="0"/>
              <a:buChar char="•"/>
              <a:defRPr/>
            </a:pPr>
            <a:r>
              <a:rPr lang="en-US" sz="1400" dirty="0"/>
              <a:t>Over the past 18+ months, clinical experts have gathered quarterly (8 meetings to date) and are representative of varying levels of hospital care across the state. </a:t>
            </a:r>
          </a:p>
          <a:p>
            <a:pPr marL="171441" indent="-171441" fontAlgn="auto">
              <a:spcBef>
                <a:spcPct val="0"/>
              </a:spcBef>
              <a:spcAft>
                <a:spcPts val="0"/>
              </a:spcAft>
              <a:buFont typeface="Arial" panose="020B0604020202020204" pitchFamily="34" charset="0"/>
              <a:buChar char="•"/>
              <a:defRPr/>
            </a:pPr>
            <a:r>
              <a:rPr lang="en-US" sz="1400" dirty="0"/>
              <a:t>115 out of 127 NYS hospitals have confirmed agreements</a:t>
            </a:r>
          </a:p>
          <a:p>
            <a:pPr marL="171441" indent="-171441" fontAlgn="auto">
              <a:spcBef>
                <a:spcPct val="0"/>
              </a:spcBef>
              <a:spcAft>
                <a:spcPts val="0"/>
              </a:spcAft>
              <a:buFont typeface="Arial" panose="020B0604020202020204" pitchFamily="34" charset="0"/>
              <a:buChar char="•"/>
              <a:defRPr/>
            </a:pPr>
            <a:r>
              <a:rPr lang="en-US" sz="1400" dirty="0"/>
              <a:t>The clinical group recommended that protocols to manage the 3 leading causes of maternal mortality (Hem, HTN, VTE) should be available at all centers providing OB care. </a:t>
            </a:r>
          </a:p>
          <a:p>
            <a:pPr marL="171441" indent="-171441" fontAlgn="auto">
              <a:spcBef>
                <a:spcPct val="0"/>
              </a:spcBef>
              <a:spcAft>
                <a:spcPts val="0"/>
              </a:spcAft>
              <a:buFont typeface="Arial" panose="020B0604020202020204" pitchFamily="34" charset="0"/>
              <a:buChar char="•"/>
              <a:defRPr/>
            </a:pPr>
            <a:r>
              <a:rPr lang="en-US" sz="1400" dirty="0"/>
              <a:t>Standardizing and improving care for women experiencing conditions that are most likely to lead to maternal death has the potential to impact the statewide death rate.</a:t>
            </a:r>
          </a:p>
          <a:p>
            <a:pPr marL="171441" indent="-171441" fontAlgn="auto">
              <a:spcBef>
                <a:spcPct val="0"/>
              </a:spcBef>
              <a:spcAft>
                <a:spcPts val="0"/>
              </a:spcAft>
              <a:buFont typeface="Arial" panose="020B0604020202020204" pitchFamily="34" charset="0"/>
              <a:buChar char="•"/>
              <a:defRPr/>
            </a:pPr>
            <a:r>
              <a:rPr lang="en-US" sz="1400" dirty="0"/>
              <a:t>This initiative involves work with multiple stake holders at each institution, including a wide range of clinicians and administrative leadership, as well as all major hospital associations. </a:t>
            </a:r>
          </a:p>
          <a:p>
            <a:pPr fontAlgn="auto">
              <a:lnSpc>
                <a:spcPct val="120000"/>
              </a:lnSpc>
              <a:spcBef>
                <a:spcPts val="1165"/>
              </a:spcBef>
              <a:spcAft>
                <a:spcPts val="0"/>
              </a:spcAft>
              <a:defRPr/>
            </a:pPr>
            <a:endParaRPr lang="en-US" sz="1400" dirty="0">
              <a:ea typeface="ＭＳ Ｐゴシック" pitchFamily="34" charset="-128"/>
            </a:endParaRPr>
          </a:p>
        </p:txBody>
      </p:sp>
    </p:spTree>
    <p:extLst>
      <p:ext uri="{BB962C8B-B14F-4D97-AF65-F5344CB8AC3E}">
        <p14:creationId xmlns:p14="http://schemas.microsoft.com/office/powerpoint/2010/main" val="383651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marL="349415" indent="-349415">
              <a:buFont typeface="Arial" pitchFamily="34" charset="0"/>
              <a:buChar char="•"/>
            </a:pPr>
            <a:r>
              <a:rPr lang="en-US" dirty="0"/>
              <a:t>The “Key Elements” outlined here provide an overview of the components of the obstetric hemorrhage bundle. For information on how to further implement and incorporate this bundle within the obstetric unit, please refer to the introductory section of this toolkit for an overview of important clinical considerations.</a:t>
            </a:r>
          </a:p>
          <a:p>
            <a:endParaRPr lang="en-US" dirty="0"/>
          </a:p>
          <a:p>
            <a:pPr marL="349415" indent="-349415">
              <a:buFont typeface="Arial" pitchFamily="34" charset="0"/>
              <a:buChar char="•"/>
            </a:pPr>
            <a:r>
              <a:rPr lang="en-US" dirty="0"/>
              <a:t>These key elements remain the same despite some minor changes to the bundle.</a:t>
            </a:r>
            <a:endParaRPr lang="en-US" dirty="0">
              <a:solidFill>
                <a:srgbClr val="000000"/>
              </a:solidFill>
              <a:latin typeface="Calibri" pitchFamily="-72" charset="0"/>
            </a:endParaRPr>
          </a:p>
        </p:txBody>
      </p:sp>
      <p:sp>
        <p:nvSpPr>
          <p:cNvPr id="18435"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2451C133-F04D-4D93-AA5F-125A7F221F56}" type="slidenum">
              <a:rPr lang="en-US" sz="1800">
                <a:solidFill>
                  <a:srgbClr val="000000"/>
                </a:solidFill>
              </a:rPr>
              <a:pPr/>
              <a:t>19</a:t>
            </a:fld>
            <a:endParaRPr lang="en-US" sz="1800">
              <a:solidFill>
                <a:srgbClr val="000000"/>
              </a:solidFill>
            </a:endParaRPr>
          </a:p>
        </p:txBody>
      </p:sp>
    </p:spTree>
    <p:extLst>
      <p:ext uri="{BB962C8B-B14F-4D97-AF65-F5344CB8AC3E}">
        <p14:creationId xmlns:p14="http://schemas.microsoft.com/office/powerpoint/2010/main" val="175800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marL="349415" indent="-349415">
              <a:buFont typeface="Arial" pitchFamily="34" charset="0"/>
              <a:buChar char="•"/>
            </a:pPr>
            <a:r>
              <a:rPr lang="en-US" dirty="0"/>
              <a:t>The “Key Elements” outlined here provide an overview of the components of the obstetric hemorrhage bundle. For information on how to further implement and incorporate this bundle within the obstetric unit, please refer to the introductory section of this toolkit for an overview of important clinical considerations.</a:t>
            </a:r>
          </a:p>
          <a:p>
            <a:endParaRPr lang="en-US" dirty="0"/>
          </a:p>
          <a:p>
            <a:pPr marL="349415" indent="-349415">
              <a:buFont typeface="Arial" pitchFamily="34" charset="0"/>
              <a:buChar char="•"/>
            </a:pPr>
            <a:r>
              <a:rPr lang="en-US" dirty="0"/>
              <a:t>These key elements remain the same despite some minor changes to the bundle.</a:t>
            </a:r>
            <a:endParaRPr lang="en-US" dirty="0">
              <a:solidFill>
                <a:srgbClr val="000000"/>
              </a:solidFill>
              <a:latin typeface="Calibri" pitchFamily="-72" charset="0"/>
            </a:endParaRPr>
          </a:p>
        </p:txBody>
      </p:sp>
      <p:sp>
        <p:nvSpPr>
          <p:cNvPr id="18435"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2451C133-F04D-4D93-AA5F-125A7F221F56}" type="slidenum">
              <a:rPr lang="en-US" sz="1800">
                <a:solidFill>
                  <a:srgbClr val="000000"/>
                </a:solidFill>
              </a:rPr>
              <a:pPr/>
              <a:t>20</a:t>
            </a:fld>
            <a:endParaRPr lang="en-US" sz="1800">
              <a:solidFill>
                <a:srgbClr val="000000"/>
              </a:solidFill>
            </a:endParaRPr>
          </a:p>
        </p:txBody>
      </p:sp>
    </p:spTree>
    <p:extLst>
      <p:ext uri="{BB962C8B-B14F-4D97-AF65-F5344CB8AC3E}">
        <p14:creationId xmlns:p14="http://schemas.microsoft.com/office/powerpoint/2010/main" val="287394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eaLnBrk="1" hangingPunct="1">
              <a:spcBef>
                <a:spcPct val="0"/>
              </a:spcBef>
            </a:pPr>
            <a:r>
              <a:rPr lang="en-US" dirty="0">
                <a:solidFill>
                  <a:srgbClr val="000000"/>
                </a:solidFill>
                <a:latin typeface="Calibri" pitchFamily="-72" charset="0"/>
              </a:rPr>
              <a:t>No changes to this slide</a:t>
            </a:r>
          </a:p>
          <a:p>
            <a:pPr eaLnBrk="1" hangingPunct="1">
              <a:spcBef>
                <a:spcPct val="0"/>
              </a:spcBef>
            </a:pPr>
            <a:endParaRPr lang="en-US" dirty="0">
              <a:solidFill>
                <a:srgbClr val="000000"/>
              </a:solidFill>
              <a:latin typeface="Calibri" pitchFamily="-72" charset="0"/>
            </a:endParaRPr>
          </a:p>
          <a:p>
            <a:pPr eaLnBrk="1" hangingPunct="1">
              <a:spcBef>
                <a:spcPct val="0"/>
              </a:spcBef>
            </a:pPr>
            <a:r>
              <a:rPr lang="en-US" b="1" u="sng" dirty="0">
                <a:solidFill>
                  <a:srgbClr val="000000"/>
                </a:solidFill>
                <a:latin typeface="Calibri" pitchFamily="-72" charset="0"/>
              </a:rPr>
              <a:t>TALKING POINTS (if needed):</a:t>
            </a:r>
          </a:p>
          <a:p>
            <a:pPr marL="349415" indent="-349415" eaLnBrk="1" hangingPunct="1">
              <a:spcBef>
                <a:spcPct val="0"/>
              </a:spcBef>
              <a:buFont typeface="Arial" panose="020B0604020202020204" pitchFamily="34" charset="0"/>
              <a:buChar char="•"/>
            </a:pPr>
            <a:r>
              <a:rPr lang="en-US" dirty="0">
                <a:solidFill>
                  <a:srgbClr val="000000"/>
                </a:solidFill>
                <a:latin typeface="Calibri" pitchFamily="-72" charset="0"/>
              </a:rPr>
              <a:t>Early opportunities for the recognition &amp; prevention of obstetric hemorrhage exist for every patient. Risk assessment, anticipation, and planning occur during:</a:t>
            </a:r>
          </a:p>
          <a:p>
            <a:pPr eaLnBrk="1" hangingPunct="1">
              <a:spcBef>
                <a:spcPct val="0"/>
              </a:spcBef>
            </a:pPr>
            <a:r>
              <a:rPr lang="en-US" dirty="0">
                <a:solidFill>
                  <a:srgbClr val="000000"/>
                </a:solidFill>
                <a:latin typeface="Calibri" pitchFamily="-72" charset="0"/>
              </a:rPr>
              <a:t>             - Prenatal care</a:t>
            </a:r>
          </a:p>
          <a:p>
            <a:pPr eaLnBrk="1" hangingPunct="1">
              <a:spcBef>
                <a:spcPct val="0"/>
              </a:spcBef>
            </a:pPr>
            <a:r>
              <a:rPr lang="en-US" dirty="0">
                <a:solidFill>
                  <a:srgbClr val="000000"/>
                </a:solidFill>
                <a:latin typeface="Calibri" pitchFamily="-72" charset="0"/>
              </a:rPr>
              <a:t>             - Antepartum</a:t>
            </a:r>
          </a:p>
          <a:p>
            <a:pPr eaLnBrk="1" hangingPunct="1">
              <a:spcBef>
                <a:spcPct val="0"/>
              </a:spcBef>
            </a:pPr>
            <a:r>
              <a:rPr lang="en-US" dirty="0">
                <a:solidFill>
                  <a:srgbClr val="000000"/>
                </a:solidFill>
                <a:latin typeface="Calibri" pitchFamily="-72" charset="0"/>
              </a:rPr>
              <a:t>             - L&amp;D admission</a:t>
            </a:r>
          </a:p>
          <a:p>
            <a:pPr eaLnBrk="1" hangingPunct="1">
              <a:spcBef>
                <a:spcPct val="0"/>
              </a:spcBef>
            </a:pPr>
            <a:r>
              <a:rPr lang="en-US" dirty="0">
                <a:solidFill>
                  <a:srgbClr val="000000"/>
                </a:solidFill>
                <a:latin typeface="Calibri" pitchFamily="-72" charset="0"/>
              </a:rPr>
              <a:t>             - Intrapartum developing risk</a:t>
            </a:r>
          </a:p>
          <a:p>
            <a:endParaRPr lang="en-US" dirty="0"/>
          </a:p>
          <a:p>
            <a:pPr marL="349415" indent="-349415">
              <a:buFont typeface="Arial" pitchFamily="34" charset="0"/>
              <a:buChar char="•"/>
            </a:pPr>
            <a:r>
              <a:rPr lang="en-US" dirty="0"/>
              <a:t>Examples of clinical situations that are known to increase a patient’s risk for hemorrhage include an abnormally adherent placenta, morbid obesity, clinically significant coagulopathies, and other situations such as a patient’s social/religious/personal choices in relation to receiving blood products. </a:t>
            </a:r>
          </a:p>
          <a:p>
            <a:pPr marL="349415" indent="-349415">
              <a:buFont typeface="Arial" pitchFamily="34" charset="0"/>
              <a:buChar char="•"/>
            </a:pPr>
            <a:r>
              <a:rPr lang="en-US" dirty="0"/>
              <a:t>Upon admission to Labor and Delivery, a patient’s obstetric hemorrhage risk status should be identified. Some examples of medium and high risk situations are outlined in these risk assessment tables. </a:t>
            </a:r>
          </a:p>
          <a:p>
            <a:pPr eaLnBrk="1" hangingPunct="1">
              <a:spcBef>
                <a:spcPct val="0"/>
              </a:spcBef>
            </a:pPr>
            <a:endParaRPr lang="en-US" dirty="0">
              <a:solidFill>
                <a:srgbClr val="000000"/>
              </a:solidFill>
              <a:latin typeface="Calibri" pitchFamily="-72" charset="0"/>
            </a:endParaRPr>
          </a:p>
          <a:p>
            <a:pPr eaLnBrk="1" hangingPunct="1">
              <a:spcBef>
                <a:spcPct val="0"/>
              </a:spcBef>
            </a:pPr>
            <a:endParaRPr lang="en-US" dirty="0">
              <a:solidFill>
                <a:srgbClr val="000000"/>
              </a:solidFill>
              <a:latin typeface="Calibri" pitchFamily="-72" charset="0"/>
            </a:endParaRPr>
          </a:p>
        </p:txBody>
      </p:sp>
      <p:sp>
        <p:nvSpPr>
          <p:cNvPr id="24579"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4FB21A32-7AEF-4A2D-B2B2-593BA15C3FEF}" type="slidenum">
              <a:rPr lang="en-US" sz="1800">
                <a:solidFill>
                  <a:srgbClr val="000000"/>
                </a:solidFill>
              </a:rPr>
              <a:pPr/>
              <a:t>21</a:t>
            </a:fld>
            <a:endParaRPr lang="en-US" sz="1800">
              <a:solidFill>
                <a:srgbClr val="000000"/>
              </a:solidFill>
            </a:endParaRPr>
          </a:p>
        </p:txBody>
      </p:sp>
    </p:spTree>
    <p:extLst>
      <p:ext uri="{BB962C8B-B14F-4D97-AF65-F5344CB8AC3E}">
        <p14:creationId xmlns:p14="http://schemas.microsoft.com/office/powerpoint/2010/main" val="287183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vert="horz" wrap="square" lIns="91435" tIns="45717" rIns="91435" bIns="45717" numCol="1" anchor="t" anchorCtr="0" compatLnSpc="1">
            <a:prstTxWarp prst="textNoShape">
              <a:avLst/>
            </a:prstTxWarp>
          </a:bodyPr>
          <a:lstStyle/>
          <a:p>
            <a:pPr marL="349415" indent="-349415">
              <a:buFont typeface="Arial" pitchFamily="34" charset="0"/>
              <a:buChar char="•"/>
            </a:pPr>
            <a:r>
              <a:rPr lang="en-US" dirty="0"/>
              <a:t>The “Key Elements” outlined here provide an overview of the components of the obstetric hemorrhage bundle. For information on how to further implement and incorporate this bundle within the obstetric unit, please refer to the introductory section of this toolkit for an overview of important clinical considerations.</a:t>
            </a:r>
          </a:p>
          <a:p>
            <a:endParaRPr lang="en-US" dirty="0"/>
          </a:p>
          <a:p>
            <a:pPr marL="349415" indent="-349415">
              <a:buFont typeface="Arial" pitchFamily="34" charset="0"/>
              <a:buChar char="•"/>
            </a:pPr>
            <a:r>
              <a:rPr lang="en-US" dirty="0"/>
              <a:t>These key elements remain the same despite some minor changes to the bundle.</a:t>
            </a:r>
            <a:endParaRPr lang="en-US" dirty="0">
              <a:solidFill>
                <a:srgbClr val="000000"/>
              </a:solidFill>
              <a:latin typeface="Calibri" pitchFamily="-72" charset="0"/>
            </a:endParaRPr>
          </a:p>
        </p:txBody>
      </p:sp>
      <p:sp>
        <p:nvSpPr>
          <p:cNvPr id="18435" name="Slide Number Placeholder 3"/>
          <p:cNvSpPr>
            <a:spLocks noGrp="1"/>
          </p:cNvSpPr>
          <p:nvPr>
            <p:ph type="sldNum" sz="quarter" idx="4294967295"/>
          </p:nvPr>
        </p:nvSpPr>
        <p:spPr bwMode="auto">
          <a:xfrm>
            <a:off x="5265809" y="6658664"/>
            <a:ext cx="4028440" cy="350520"/>
          </a:xfrm>
          <a:prstGeom prst="rect">
            <a:avLst/>
          </a:prstGeom>
          <a:noFill/>
          <a:ln>
            <a:miter lim="800000"/>
            <a:headEnd/>
            <a:tailEnd/>
          </a:ln>
        </p:spPr>
        <p:txBody>
          <a:bodyPr lIns="91435" tIns="45717" rIns="91435" bIns="45717">
            <a:prstTxWarp prst="textNoShape">
              <a:avLst/>
            </a:prstTxWarp>
          </a:bodyPr>
          <a:lstStyle/>
          <a:p>
            <a:fld id="{2451C133-F04D-4D93-AA5F-125A7F221F56}" type="slidenum">
              <a:rPr lang="en-US" sz="1800">
                <a:solidFill>
                  <a:srgbClr val="000000"/>
                </a:solidFill>
              </a:rPr>
              <a:pPr/>
              <a:t>23</a:t>
            </a:fld>
            <a:endParaRPr lang="en-US" sz="1800">
              <a:solidFill>
                <a:srgbClr val="000000"/>
              </a:solidFill>
            </a:endParaRPr>
          </a:p>
        </p:txBody>
      </p:sp>
    </p:spTree>
    <p:extLst>
      <p:ext uri="{BB962C8B-B14F-4D97-AF65-F5344CB8AC3E}">
        <p14:creationId xmlns:p14="http://schemas.microsoft.com/office/powerpoint/2010/main" val="34802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auto">
          <a:xfrm>
            <a:off x="457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A5141C3B-A5EF-4A40-A676-EF9073DE0911}" type="datetime1">
              <a:rPr lang="en-US"/>
              <a:pPr/>
              <a:t>5/25/18</a:t>
            </a:fld>
            <a:endParaRPr lang="en-US"/>
          </a:p>
        </p:txBody>
      </p:sp>
      <p:sp>
        <p:nvSpPr>
          <p:cNvPr id="5" name="Footer Placeholder 4"/>
          <p:cNvSpPr>
            <a:spLocks noGrp="1"/>
          </p:cNvSpPr>
          <p:nvPr>
            <p:ph type="ftr" sz="quarter" idx="11"/>
          </p:nvPr>
        </p:nvSpPr>
        <p:spPr bwMode="auto">
          <a:xfrm>
            <a:off x="3124200" y="6356350"/>
            <a:ext cx="2895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endParaRPr lang="en-US"/>
          </a:p>
        </p:txBody>
      </p:sp>
      <p:sp>
        <p:nvSpPr>
          <p:cNvPr id="6" name="Slide Number Placeholder 5"/>
          <p:cNvSpPr>
            <a:spLocks noGrp="1"/>
          </p:cNvSpPr>
          <p:nvPr>
            <p:ph type="sldNum" sz="quarter" idx="12"/>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D20C647B-4C4E-418D-9020-C2C454A6C6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bwMode="auto">
          <a:xfrm>
            <a:off x="457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522BFB95-E5E3-46C4-AC74-BFFB323DB801}" type="datetime1">
              <a:rPr lang="en-US"/>
              <a:pPr/>
              <a:t>5/25/18</a:t>
            </a:fld>
            <a:endParaRPr lang="en-US"/>
          </a:p>
        </p:txBody>
      </p:sp>
      <p:sp>
        <p:nvSpPr>
          <p:cNvPr id="6" name="Footer Placeholder 4"/>
          <p:cNvSpPr>
            <a:spLocks noGrp="1"/>
          </p:cNvSpPr>
          <p:nvPr>
            <p:ph type="ftr" sz="quarter" idx="11"/>
          </p:nvPr>
        </p:nvSpPr>
        <p:spPr bwMode="auto">
          <a:xfrm>
            <a:off x="3124200" y="6356350"/>
            <a:ext cx="2895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endParaRPr lang="en-US"/>
          </a:p>
        </p:txBody>
      </p:sp>
      <p:sp>
        <p:nvSpPr>
          <p:cNvPr id="7" name="Slide Number Placeholder 5"/>
          <p:cNvSpPr>
            <a:spLocks noGrp="1"/>
          </p:cNvSpPr>
          <p:nvPr>
            <p:ph type="sldNum" sz="quarter" idx="12"/>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8079A305-A73E-4525-ACDF-45C0553A26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bwMode="auto">
          <a:xfrm>
            <a:off x="457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98C34CF6-A15A-475B-A18C-0B5C08F83094}" type="datetime1">
              <a:rPr lang="en-US"/>
              <a:pPr/>
              <a:t>5/25/18</a:t>
            </a:fld>
            <a:endParaRPr lang="en-US"/>
          </a:p>
        </p:txBody>
      </p:sp>
      <p:sp>
        <p:nvSpPr>
          <p:cNvPr id="8" name="Footer Placeholder 4"/>
          <p:cNvSpPr>
            <a:spLocks noGrp="1"/>
          </p:cNvSpPr>
          <p:nvPr>
            <p:ph type="ftr" sz="quarter" idx="11"/>
          </p:nvPr>
        </p:nvSpPr>
        <p:spPr bwMode="auto">
          <a:xfrm>
            <a:off x="3124200" y="6356350"/>
            <a:ext cx="2895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endParaRPr lang="en-US"/>
          </a:p>
        </p:txBody>
      </p:sp>
      <p:sp>
        <p:nvSpPr>
          <p:cNvPr id="9" name="Slide Number Placeholder 5"/>
          <p:cNvSpPr>
            <a:spLocks noGrp="1"/>
          </p:cNvSpPr>
          <p:nvPr>
            <p:ph type="sldNum" sz="quarter" idx="12"/>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84476553-13DA-4E09-900A-950F0125B8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926"/>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bwMode="auto">
          <a:xfrm>
            <a:off x="457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A475FCE6-BD08-4D2E-ADC6-7FE834A6EBB1}" type="datetime1">
              <a:rPr lang="en-US"/>
              <a:pPr/>
              <a:t>5/25/18</a:t>
            </a:fld>
            <a:endParaRPr lang="en-US"/>
          </a:p>
        </p:txBody>
      </p:sp>
      <p:sp>
        <p:nvSpPr>
          <p:cNvPr id="4" name="Footer Placeholder 4"/>
          <p:cNvSpPr>
            <a:spLocks noGrp="1"/>
          </p:cNvSpPr>
          <p:nvPr>
            <p:ph type="ftr" sz="quarter" idx="11"/>
          </p:nvPr>
        </p:nvSpPr>
        <p:spPr bwMode="auto">
          <a:xfrm>
            <a:off x="3124200" y="6356350"/>
            <a:ext cx="2895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endParaRPr lang="en-US"/>
          </a:p>
        </p:txBody>
      </p:sp>
      <p:sp>
        <p:nvSpPr>
          <p:cNvPr id="5" name="Slide Number Placeholder 5"/>
          <p:cNvSpPr>
            <a:spLocks noGrp="1"/>
          </p:cNvSpPr>
          <p:nvPr>
            <p:ph type="sldNum" sz="quarter" idx="12"/>
          </p:nvPr>
        </p:nvSpPr>
        <p:spPr bwMode="auto">
          <a:xfrm>
            <a:off x="6553200" y="6356350"/>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800">
                <a:solidFill>
                  <a:srgbClr val="000000"/>
                </a:solidFill>
              </a:defRPr>
            </a:lvl1pPr>
          </a:lstStyle>
          <a:p>
            <a:fld id="{4B47CA2E-D79A-448D-965F-05E33D001B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360378" y="6161442"/>
            <a:ext cx="2133600" cy="365125"/>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161442"/>
            <a:ext cx="2895600" cy="365125"/>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639264" y="6161442"/>
            <a:ext cx="2133600" cy="365125"/>
          </a:xfrm>
          <a:prstGeom prst="rect">
            <a:avLst/>
          </a:prstGeom>
          <a:ln/>
        </p:spPr>
        <p:txBody>
          <a:bodyPr/>
          <a:lstStyle>
            <a:lvl1pPr>
              <a:defRPr/>
            </a:lvl1pPr>
          </a:lstStyle>
          <a:p>
            <a:pPr>
              <a:defRPr/>
            </a:pPr>
            <a:fld id="{5E1A4179-4C6D-484C-BE87-182104EDF9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73292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 descr="sm_key_header.png"/>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75" r:id="rId6"/>
  </p:sldLayoutIdLst>
  <p:transition spd="med"/>
  <p:txStyles>
    <p:titleStyle>
      <a:lvl1pPr algn="ctr" rtl="0" eaLnBrk="0" fontAlgn="base" hangingPunct="0">
        <a:spcBef>
          <a:spcPct val="0"/>
        </a:spcBef>
        <a:spcAft>
          <a:spcPct val="0"/>
        </a:spcAft>
        <a:defRPr sz="4400" b="1">
          <a:solidFill>
            <a:srgbClr val="003399"/>
          </a:solidFill>
          <a:latin typeface="Century Gothic"/>
          <a:ea typeface="Century Gothic"/>
          <a:cs typeface="Century Gothic"/>
          <a:sym typeface="Century Gothic" charset="0"/>
        </a:defRPr>
      </a:lvl1pPr>
      <a:lvl2pPr algn="ctr" rtl="0" eaLnBrk="0" fontAlgn="base" hangingPunct="0">
        <a:spcBef>
          <a:spcPct val="0"/>
        </a:spcBef>
        <a:spcAft>
          <a:spcPct val="0"/>
        </a:spcAft>
        <a:defRPr sz="4400" b="1">
          <a:solidFill>
            <a:srgbClr val="003399"/>
          </a:solidFill>
          <a:latin typeface="Century Gothic"/>
          <a:ea typeface="Century Gothic"/>
          <a:cs typeface="Century Gothic"/>
          <a:sym typeface="Century Gothic" charset="0"/>
        </a:defRPr>
      </a:lvl2pPr>
      <a:lvl3pPr algn="ctr" rtl="0" eaLnBrk="0" fontAlgn="base" hangingPunct="0">
        <a:spcBef>
          <a:spcPct val="0"/>
        </a:spcBef>
        <a:spcAft>
          <a:spcPct val="0"/>
        </a:spcAft>
        <a:defRPr sz="4400" b="1">
          <a:solidFill>
            <a:srgbClr val="003399"/>
          </a:solidFill>
          <a:latin typeface="Century Gothic"/>
          <a:ea typeface="Century Gothic"/>
          <a:cs typeface="Century Gothic"/>
          <a:sym typeface="Century Gothic" charset="0"/>
        </a:defRPr>
      </a:lvl3pPr>
      <a:lvl4pPr algn="ctr" rtl="0" eaLnBrk="0" fontAlgn="base" hangingPunct="0">
        <a:spcBef>
          <a:spcPct val="0"/>
        </a:spcBef>
        <a:spcAft>
          <a:spcPct val="0"/>
        </a:spcAft>
        <a:defRPr sz="4400" b="1">
          <a:solidFill>
            <a:srgbClr val="003399"/>
          </a:solidFill>
          <a:latin typeface="Century Gothic"/>
          <a:ea typeface="Century Gothic"/>
          <a:cs typeface="Century Gothic"/>
          <a:sym typeface="Century Gothic" charset="0"/>
        </a:defRPr>
      </a:lvl4pPr>
      <a:lvl5pPr algn="ctr" rtl="0" eaLnBrk="0" fontAlgn="base" hangingPunct="0">
        <a:spcBef>
          <a:spcPct val="0"/>
        </a:spcBef>
        <a:spcAft>
          <a:spcPct val="0"/>
        </a:spcAft>
        <a:defRPr sz="4400" b="1">
          <a:solidFill>
            <a:srgbClr val="003399"/>
          </a:solidFill>
          <a:latin typeface="Century Gothic"/>
          <a:ea typeface="Century Gothic"/>
          <a:cs typeface="Century Gothic"/>
          <a:sym typeface="Century Gothic" charset="0"/>
        </a:defRPr>
      </a:lvl5pPr>
      <a:lvl6pPr indent="457200" algn="ctr">
        <a:defRPr sz="4400" b="1">
          <a:solidFill>
            <a:srgbClr val="003399"/>
          </a:solidFill>
          <a:latin typeface="Century Gothic"/>
          <a:ea typeface="Century Gothic"/>
          <a:cs typeface="Century Gothic"/>
          <a:sym typeface="Century Gothic"/>
        </a:defRPr>
      </a:lvl6pPr>
      <a:lvl7pPr indent="914400" algn="ctr">
        <a:defRPr sz="4400" b="1">
          <a:solidFill>
            <a:srgbClr val="003399"/>
          </a:solidFill>
          <a:latin typeface="Century Gothic"/>
          <a:ea typeface="Century Gothic"/>
          <a:cs typeface="Century Gothic"/>
          <a:sym typeface="Century Gothic"/>
        </a:defRPr>
      </a:lvl7pPr>
      <a:lvl8pPr indent="1371600" algn="ctr">
        <a:defRPr sz="4400" b="1">
          <a:solidFill>
            <a:srgbClr val="003399"/>
          </a:solidFill>
          <a:latin typeface="Century Gothic"/>
          <a:ea typeface="Century Gothic"/>
          <a:cs typeface="Century Gothic"/>
          <a:sym typeface="Century Gothic"/>
        </a:defRPr>
      </a:lvl8pPr>
      <a:lvl9pPr indent="1828800" algn="ctr">
        <a:defRPr sz="4400" b="1">
          <a:solidFill>
            <a:srgbClr val="003399"/>
          </a:solidFill>
          <a:latin typeface="Century Gothic"/>
          <a:ea typeface="Century Gothic"/>
          <a:cs typeface="Century Gothic"/>
          <a:sym typeface="Century Gothic"/>
        </a:defRPr>
      </a:lvl9pPr>
    </p:titleStyle>
    <p:bodyStyle>
      <a:lvl1pPr marL="342900" indent="-342900" algn="l" rtl="0" eaLnBrk="0" fontAlgn="base" hangingPunct="0">
        <a:spcBef>
          <a:spcPts val="700"/>
        </a:spcBef>
        <a:spcAft>
          <a:spcPct val="0"/>
        </a:spcAft>
        <a:buClr>
          <a:srgbClr val="000000"/>
        </a:buClr>
        <a:buSzPct val="100000"/>
        <a:buFont typeface="Wingdings" pitchFamily="-72" charset="2"/>
        <a:buChar char="▪"/>
        <a:defRPr sz="3200">
          <a:solidFill>
            <a:srgbClr val="002060"/>
          </a:solidFill>
          <a:latin typeface="Calibri"/>
          <a:ea typeface="Calibri"/>
          <a:cs typeface="Calibri"/>
          <a:sym typeface="Calibri" pitchFamily="-72" charset="0"/>
        </a:defRPr>
      </a:lvl1pPr>
      <a:lvl2pPr marL="838200" indent="-381000" algn="l" rtl="0" eaLnBrk="0" fontAlgn="base" hangingPunct="0">
        <a:spcBef>
          <a:spcPts val="700"/>
        </a:spcBef>
        <a:spcAft>
          <a:spcPct val="0"/>
        </a:spcAft>
        <a:buClr>
          <a:srgbClr val="000000"/>
        </a:buClr>
        <a:buSzPct val="100000"/>
        <a:buFont typeface="Wingdings" pitchFamily="-72" charset="2"/>
        <a:buChar char="▪"/>
        <a:defRPr sz="3200">
          <a:solidFill>
            <a:srgbClr val="002060"/>
          </a:solidFill>
          <a:latin typeface="Calibri"/>
          <a:ea typeface="Calibri"/>
          <a:cs typeface="Calibri"/>
          <a:sym typeface="Calibri" pitchFamily="-72" charset="0"/>
        </a:defRPr>
      </a:lvl2pPr>
      <a:lvl3pPr marL="1279525" indent="-365125" algn="l" rtl="0" eaLnBrk="0" fontAlgn="base" hangingPunct="0">
        <a:spcBef>
          <a:spcPts val="700"/>
        </a:spcBef>
        <a:spcAft>
          <a:spcPct val="0"/>
        </a:spcAft>
        <a:buClr>
          <a:srgbClr val="000000"/>
        </a:buClr>
        <a:buSzPct val="100000"/>
        <a:buFont typeface="Wingdings" pitchFamily="-72" charset="2"/>
        <a:buChar char="▪"/>
        <a:defRPr sz="3200">
          <a:solidFill>
            <a:srgbClr val="002060"/>
          </a:solidFill>
          <a:latin typeface="Calibri"/>
          <a:ea typeface="Calibri"/>
          <a:cs typeface="Calibri"/>
          <a:sym typeface="Calibri" pitchFamily="-72" charset="0"/>
        </a:defRPr>
      </a:lvl3pPr>
      <a:lvl4pPr marL="1736725" indent="-365125" algn="l" rtl="0" eaLnBrk="0" fontAlgn="base" hangingPunct="0">
        <a:spcBef>
          <a:spcPts val="700"/>
        </a:spcBef>
        <a:spcAft>
          <a:spcPct val="0"/>
        </a:spcAft>
        <a:buClr>
          <a:srgbClr val="000000"/>
        </a:buClr>
        <a:buSzPct val="100000"/>
        <a:buFont typeface="Wingdings" pitchFamily="-72" charset="2"/>
        <a:buChar char="▪"/>
        <a:defRPr sz="3200">
          <a:solidFill>
            <a:srgbClr val="002060"/>
          </a:solidFill>
          <a:latin typeface="Calibri"/>
          <a:ea typeface="Calibri"/>
          <a:cs typeface="Calibri"/>
          <a:sym typeface="Calibri" pitchFamily="-72" charset="0"/>
        </a:defRPr>
      </a:lvl4pPr>
      <a:lvl5pPr marL="2193925" indent="-365125" algn="l" rtl="0" eaLnBrk="0" fontAlgn="base" hangingPunct="0">
        <a:spcBef>
          <a:spcPts val="700"/>
        </a:spcBef>
        <a:spcAft>
          <a:spcPct val="0"/>
        </a:spcAft>
        <a:buClr>
          <a:srgbClr val="000000"/>
        </a:buClr>
        <a:buSzPct val="100000"/>
        <a:buFont typeface="Wingdings" pitchFamily="-72" charset="2"/>
        <a:buChar char="▪"/>
        <a:defRPr sz="3200">
          <a:solidFill>
            <a:srgbClr val="002060"/>
          </a:solidFill>
          <a:latin typeface="Calibri"/>
          <a:ea typeface="Calibri"/>
          <a:cs typeface="Calibri"/>
          <a:sym typeface="Calibri" pitchFamily="-72" charset="0"/>
        </a:defRPr>
      </a:lvl5pPr>
      <a:lvl6pPr marL="2692400" indent="-406400">
        <a:spcBef>
          <a:spcPts val="700"/>
        </a:spcBef>
        <a:buClr>
          <a:srgbClr val="000000"/>
        </a:buClr>
        <a:buSzPct val="100000"/>
        <a:buFont typeface="Wingdings"/>
        <a:buChar char="▪"/>
        <a:defRPr sz="3200">
          <a:solidFill>
            <a:srgbClr val="002060"/>
          </a:solidFill>
          <a:latin typeface="Calibri"/>
          <a:ea typeface="Calibri"/>
          <a:cs typeface="Calibri"/>
          <a:sym typeface="Calibri"/>
        </a:defRPr>
      </a:lvl6pPr>
      <a:lvl7pPr marL="3149600" indent="-406400">
        <a:spcBef>
          <a:spcPts val="700"/>
        </a:spcBef>
        <a:buClr>
          <a:srgbClr val="000000"/>
        </a:buClr>
        <a:buSzPct val="100000"/>
        <a:buFont typeface="Wingdings"/>
        <a:buChar char="▪"/>
        <a:defRPr sz="3200">
          <a:solidFill>
            <a:srgbClr val="002060"/>
          </a:solidFill>
          <a:latin typeface="Calibri"/>
          <a:ea typeface="Calibri"/>
          <a:cs typeface="Calibri"/>
          <a:sym typeface="Calibri"/>
        </a:defRPr>
      </a:lvl7pPr>
      <a:lvl8pPr marL="3606800" indent="-406400">
        <a:spcBef>
          <a:spcPts val="700"/>
        </a:spcBef>
        <a:buClr>
          <a:srgbClr val="000000"/>
        </a:buClr>
        <a:buSzPct val="100000"/>
        <a:buFont typeface="Wingdings"/>
        <a:buChar char="▪"/>
        <a:defRPr sz="3200">
          <a:solidFill>
            <a:srgbClr val="002060"/>
          </a:solidFill>
          <a:latin typeface="Calibri"/>
          <a:ea typeface="Calibri"/>
          <a:cs typeface="Calibri"/>
          <a:sym typeface="Calibri"/>
        </a:defRPr>
      </a:lvl8pPr>
      <a:lvl9pPr marL="4064000" indent="-406400">
        <a:spcBef>
          <a:spcPts val="700"/>
        </a:spcBef>
        <a:buClr>
          <a:srgbClr val="000000"/>
        </a:buClr>
        <a:buSzPct val="100000"/>
        <a:buFont typeface="Wingdings"/>
        <a:buChar char="▪"/>
        <a:defRPr sz="3200">
          <a:solidFill>
            <a:srgbClr val="002060"/>
          </a:solidFill>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mmwr/preview/mmwrhtml/mm4838a2.ht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29486" y="4282781"/>
            <a:ext cx="5726243"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223A78"/>
                </a:solidFill>
                <a:effectLst/>
                <a:uFillTx/>
                <a:latin typeface="Calibri"/>
                <a:ea typeface="Calibri"/>
                <a:cs typeface="Calibri"/>
                <a:sym typeface="Calibri"/>
              </a:rPr>
              <a:t>J. Christopher</a:t>
            </a:r>
            <a:r>
              <a:rPr kumimoji="0" lang="en-US" sz="2000" b="1" i="0" u="none" strike="noStrike" cap="none" spc="0" normalizeH="0" dirty="0">
                <a:ln>
                  <a:noFill/>
                </a:ln>
                <a:solidFill>
                  <a:srgbClr val="223A78"/>
                </a:solidFill>
                <a:effectLst/>
                <a:uFillTx/>
                <a:latin typeface="Calibri"/>
                <a:ea typeface="Calibri"/>
                <a:cs typeface="Calibri"/>
                <a:sym typeface="Calibri"/>
              </a:rPr>
              <a:t> Glantz, MD, MPH</a:t>
            </a:r>
          </a:p>
          <a:p>
            <a:pPr marL="0" marR="0" indent="0" algn="ctr" defTabSz="457200" rtl="0" fontAlgn="auto" latinLnBrk="1" hangingPunct="0">
              <a:lnSpc>
                <a:spcPct val="100000"/>
              </a:lnSpc>
              <a:spcBef>
                <a:spcPts val="0"/>
              </a:spcBef>
              <a:spcAft>
                <a:spcPts val="0"/>
              </a:spcAft>
              <a:buClrTx/>
              <a:buSzTx/>
              <a:buFontTx/>
              <a:buNone/>
              <a:tabLst/>
            </a:pPr>
            <a:r>
              <a:rPr lang="en-US" sz="2000" b="1" baseline="0" dirty="0">
                <a:solidFill>
                  <a:srgbClr val="223A78"/>
                </a:solidFill>
                <a:latin typeface="Calibri"/>
                <a:ea typeface="Calibri"/>
                <a:cs typeface="Calibri"/>
                <a:sym typeface="Calibri"/>
              </a:rPr>
              <a:t>Professor</a:t>
            </a:r>
            <a:r>
              <a:rPr lang="en-US" sz="2000" b="1" dirty="0">
                <a:solidFill>
                  <a:srgbClr val="223A78"/>
                </a:solidFill>
                <a:latin typeface="Calibri"/>
                <a:ea typeface="Calibri"/>
                <a:cs typeface="Calibri"/>
                <a:sym typeface="Calibri"/>
              </a:rPr>
              <a:t> of OB/GYN and Public Health Sciences</a:t>
            </a:r>
          </a:p>
          <a:p>
            <a:pPr marL="0" marR="0" indent="0" algn="ctr" defTabSz="457200" rtl="0" fontAlgn="auto" latinLnBrk="1"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223A78"/>
                </a:solidFill>
                <a:effectLst/>
                <a:uFillTx/>
                <a:latin typeface="Calibri"/>
                <a:ea typeface="Calibri"/>
                <a:cs typeface="Calibri"/>
                <a:sym typeface="Calibri"/>
              </a:rPr>
              <a:t>Division</a:t>
            </a:r>
            <a:r>
              <a:rPr kumimoji="0" lang="en-US" sz="2000" b="1" i="0" u="none" strike="noStrike" cap="none" spc="0" normalizeH="0" dirty="0">
                <a:ln>
                  <a:noFill/>
                </a:ln>
                <a:solidFill>
                  <a:srgbClr val="223A78"/>
                </a:solidFill>
                <a:effectLst/>
                <a:uFillTx/>
                <a:latin typeface="Calibri"/>
                <a:ea typeface="Calibri"/>
                <a:cs typeface="Calibri"/>
                <a:sym typeface="Calibri"/>
              </a:rPr>
              <a:t> of Maternal-Fetal Medicine</a:t>
            </a:r>
            <a:endParaRPr lang="en-US" sz="2000" b="1" dirty="0">
              <a:solidFill>
                <a:srgbClr val="223A78"/>
              </a:solidFill>
            </a:endParaRPr>
          </a:p>
          <a:p>
            <a:pPr algn="ctr"/>
            <a:r>
              <a:rPr lang="en-US" sz="2000" b="1" dirty="0">
                <a:solidFill>
                  <a:srgbClr val="223A78"/>
                </a:solidFill>
              </a:rPr>
              <a:t>University of Rochester Medical Center</a:t>
            </a:r>
            <a:endParaRPr kumimoji="0" lang="en-US" sz="2000" b="1" i="0" u="none" strike="noStrike" cap="none" spc="0" normalizeH="0" baseline="0" dirty="0">
              <a:ln>
                <a:noFill/>
              </a:ln>
              <a:solidFill>
                <a:srgbClr val="223A78"/>
              </a:solidFill>
              <a:effectLst/>
              <a:uFillTx/>
              <a:latin typeface="Calibri"/>
              <a:ea typeface="Calibri"/>
              <a:cs typeface="Calibri"/>
              <a:sym typeface="Calibri"/>
            </a:endParaRPr>
          </a:p>
        </p:txBody>
      </p:sp>
      <p:sp>
        <p:nvSpPr>
          <p:cNvPr id="5" name="Content Placeholder 2"/>
          <p:cNvSpPr txBox="1">
            <a:spLocks/>
          </p:cNvSpPr>
          <p:nvPr/>
        </p:nvSpPr>
        <p:spPr bwMode="auto">
          <a:xfrm>
            <a:off x="760339" y="1655762"/>
            <a:ext cx="7664535" cy="178752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Stanching for Flow: </a:t>
            </a:r>
          </a:p>
          <a:p>
            <a:pPr marL="0" indent="0" algn="ctr">
              <a:buNone/>
            </a:pPr>
            <a:r>
              <a:rPr lang="en-US" sz="3600" b="1" dirty="0"/>
              <a:t>Lowering Maternal Mortality from Obstetrical Hemorrhage </a:t>
            </a:r>
            <a:endParaRPr lang="en-US" altLang="en-US" sz="3600" b="1" cap="small" spc="300" dirty="0">
              <a:solidFill>
                <a:srgbClr val="223A78"/>
              </a:solidFill>
              <a:latin typeface="Century Gothic" panose="020B0502020202020204" pitchFamily="34" charset="0"/>
              <a:ea typeface="Dotum" panose="020B0600000101010101" pitchFamily="34"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DEE502-D6B2-3847-AF24-54591233D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7" y="392098"/>
            <a:ext cx="7899400" cy="5803900"/>
          </a:xfrm>
          <a:prstGeom prst="rect">
            <a:avLst/>
          </a:prstGeom>
        </p:spPr>
      </p:pic>
      <p:sp>
        <p:nvSpPr>
          <p:cNvPr id="7" name="TextBox 6">
            <a:extLst>
              <a:ext uri="{FF2B5EF4-FFF2-40B4-BE49-F238E27FC236}">
                <a16:creationId xmlns:a16="http://schemas.microsoft.com/office/drawing/2014/main" id="{926D7744-EC3D-8B40-8F5D-224C2F11CE03}"/>
              </a:ext>
            </a:extLst>
          </p:cNvPr>
          <p:cNvSpPr txBox="1"/>
          <p:nvPr/>
        </p:nvSpPr>
        <p:spPr>
          <a:xfrm>
            <a:off x="1733348" y="6325101"/>
            <a:ext cx="696773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sz="1800" dirty="0"/>
              <a:t>2017: </a:t>
            </a:r>
            <a:r>
              <a:rPr lang="en-US" sz="1800" dirty="0" err="1"/>
              <a:t>www.cdc.gov</a:t>
            </a:r>
            <a:r>
              <a:rPr lang="en-US" sz="1800" dirty="0"/>
              <a:t>/</a:t>
            </a:r>
            <a:r>
              <a:rPr lang="en-US" sz="1800" dirty="0" err="1"/>
              <a:t>reproductivehealth</a:t>
            </a:r>
            <a:r>
              <a:rPr lang="en-US" sz="1800" dirty="0"/>
              <a:t>/</a:t>
            </a:r>
            <a:r>
              <a:rPr lang="en-US" sz="1800" dirty="0" err="1"/>
              <a:t>maternalinfanthealth</a:t>
            </a:r>
            <a:r>
              <a:rPr lang="en-US" sz="1800" dirty="0"/>
              <a:t>/</a:t>
            </a:r>
            <a:r>
              <a:rPr lang="en-US" sz="1800" dirty="0" err="1"/>
              <a:t>pmss.html</a:t>
            </a:r>
            <a:endParaRPr lang="en-US" sz="1800" dirty="0"/>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4591020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3AA4-E6FC-6B4E-A53C-0C6A2857D1AD}"/>
              </a:ext>
            </a:extLst>
          </p:cNvPr>
          <p:cNvSpPr>
            <a:spLocks noGrp="1"/>
          </p:cNvSpPr>
          <p:nvPr>
            <p:ph type="title"/>
          </p:nvPr>
        </p:nvSpPr>
        <p:spPr/>
        <p:txBody>
          <a:bodyPr/>
          <a:lstStyle/>
          <a:p>
            <a:r>
              <a:rPr lang="en-US" dirty="0"/>
              <a:t>Possible Reasons</a:t>
            </a:r>
          </a:p>
        </p:txBody>
      </p:sp>
      <p:sp>
        <p:nvSpPr>
          <p:cNvPr id="3" name="Content Placeholder 2">
            <a:extLst>
              <a:ext uri="{FF2B5EF4-FFF2-40B4-BE49-F238E27FC236}">
                <a16:creationId xmlns:a16="http://schemas.microsoft.com/office/drawing/2014/main" id="{EE04EB71-80E8-884B-B021-FDC8D1CB33E5}"/>
              </a:ext>
            </a:extLst>
          </p:cNvPr>
          <p:cNvSpPr>
            <a:spLocks noGrp="1"/>
          </p:cNvSpPr>
          <p:nvPr>
            <p:ph idx="1"/>
          </p:nvPr>
        </p:nvSpPr>
        <p:spPr>
          <a:xfrm>
            <a:off x="728662" y="1259484"/>
            <a:ext cx="8229600" cy="4525963"/>
          </a:xfrm>
        </p:spPr>
        <p:txBody>
          <a:bodyPr/>
          <a:lstStyle/>
          <a:p>
            <a:pPr>
              <a:spcBef>
                <a:spcPts val="100"/>
              </a:spcBef>
              <a:spcAft>
                <a:spcPts val="0"/>
              </a:spcAft>
            </a:pPr>
            <a:r>
              <a:rPr lang="en-US" sz="2600" dirty="0"/>
              <a:t>Changes in reporting</a:t>
            </a:r>
          </a:p>
          <a:p>
            <a:pPr lvl="1">
              <a:spcBef>
                <a:spcPts val="100"/>
              </a:spcBef>
              <a:spcAft>
                <a:spcPts val="0"/>
              </a:spcAft>
            </a:pPr>
            <a:r>
              <a:rPr lang="en-US" sz="2600" dirty="0"/>
              <a:t>Pregnancy checkboxes on death certs</a:t>
            </a:r>
          </a:p>
          <a:p>
            <a:pPr lvl="1">
              <a:spcBef>
                <a:spcPts val="100"/>
              </a:spcBef>
              <a:spcAft>
                <a:spcPts val="0"/>
              </a:spcAft>
            </a:pPr>
            <a:r>
              <a:rPr lang="en-US" sz="2600" dirty="0"/>
              <a:t>Greater awareness</a:t>
            </a:r>
          </a:p>
          <a:p>
            <a:pPr>
              <a:spcAft>
                <a:spcPts val="0"/>
              </a:spcAft>
            </a:pPr>
            <a:r>
              <a:rPr lang="en-US" sz="2600" dirty="0"/>
              <a:t>Increasing maternal morbidities</a:t>
            </a:r>
          </a:p>
          <a:p>
            <a:pPr lvl="1">
              <a:spcBef>
                <a:spcPts val="100"/>
              </a:spcBef>
              <a:spcAft>
                <a:spcPts val="0"/>
              </a:spcAft>
            </a:pPr>
            <a:r>
              <a:rPr lang="en-US" sz="2600" dirty="0"/>
              <a:t>Obesity, DM, HTN, ART, age, etc.</a:t>
            </a:r>
          </a:p>
          <a:p>
            <a:pPr>
              <a:spcAft>
                <a:spcPts val="0"/>
              </a:spcAft>
            </a:pPr>
            <a:r>
              <a:rPr lang="en-US" sz="2600" dirty="0"/>
              <a:t>More inductions and cesareans</a:t>
            </a:r>
          </a:p>
          <a:p>
            <a:pPr>
              <a:spcAft>
                <a:spcPts val="1200"/>
              </a:spcAft>
            </a:pPr>
            <a:r>
              <a:rPr lang="en-US" sz="2600" dirty="0"/>
              <a:t>Socioeconomic, insurance, and patient factors</a:t>
            </a:r>
          </a:p>
          <a:p>
            <a:pPr>
              <a:spcBef>
                <a:spcPts val="1900"/>
              </a:spcBef>
              <a:spcAft>
                <a:spcPts val="0"/>
              </a:spcAft>
            </a:pPr>
            <a:r>
              <a:rPr lang="en-US" sz="2800" i="1" dirty="0"/>
              <a:t>USA = #47 in maternal mortality of all countries</a:t>
            </a:r>
          </a:p>
        </p:txBody>
      </p:sp>
      <p:sp>
        <p:nvSpPr>
          <p:cNvPr id="4" name="TextBox 3">
            <a:extLst>
              <a:ext uri="{FF2B5EF4-FFF2-40B4-BE49-F238E27FC236}">
                <a16:creationId xmlns:a16="http://schemas.microsoft.com/office/drawing/2014/main" id="{445F8F1E-971F-4E43-B665-E99633C3BA44}"/>
              </a:ext>
            </a:extLst>
          </p:cNvPr>
          <p:cNvSpPr txBox="1"/>
          <p:nvPr/>
        </p:nvSpPr>
        <p:spPr>
          <a:xfrm>
            <a:off x="1814513" y="5785447"/>
            <a:ext cx="715803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sz="1800" b="1" dirty="0"/>
              <a:t>Trends in Maternal Mortality: 1990 to 2015.</a:t>
            </a:r>
            <a:endParaRPr lang="en-US" sz="1800" dirty="0"/>
          </a:p>
          <a:p>
            <a:pPr fontAlgn="auto" latinLnBrk="1" hangingPunct="0">
              <a:spcBef>
                <a:spcPts val="0"/>
              </a:spcBef>
              <a:spcAft>
                <a:spcPts val="0"/>
              </a:spcAft>
            </a:pPr>
            <a:r>
              <a:rPr lang="en-US" sz="1800" dirty="0">
                <a:solidFill>
                  <a:srgbClr val="000000"/>
                </a:solidFill>
                <a:latin typeface="Calibri"/>
                <a:ea typeface="Calibri"/>
                <a:cs typeface="Calibri"/>
                <a:sym typeface="Calibri"/>
              </a:rPr>
              <a:t>http://</a:t>
            </a:r>
            <a:r>
              <a:rPr lang="en-US" sz="1800" dirty="0" err="1">
                <a:solidFill>
                  <a:srgbClr val="000000"/>
                </a:solidFill>
                <a:latin typeface="Calibri"/>
                <a:ea typeface="Calibri"/>
                <a:cs typeface="Calibri"/>
                <a:sym typeface="Calibri"/>
              </a:rPr>
              <a:t>apps.who.int</a:t>
            </a:r>
            <a:r>
              <a:rPr lang="en-US" sz="1800" dirty="0">
                <a:solidFill>
                  <a:srgbClr val="000000"/>
                </a:solidFill>
                <a:latin typeface="Calibri"/>
                <a:ea typeface="Calibri"/>
                <a:cs typeface="Calibri"/>
                <a:sym typeface="Calibri"/>
              </a:rPr>
              <a:t>/iris/bitstream/handle/10665/194254/9789241565141_eng.pdf;jsessionid=F735614920D87419B998E67D48C4179A?sequence=1</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516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ED48-B7A3-7447-BBCB-7457CF49E386}"/>
              </a:ext>
            </a:extLst>
          </p:cNvPr>
          <p:cNvSpPr>
            <a:spLocks noGrp="1"/>
          </p:cNvSpPr>
          <p:nvPr>
            <p:ph type="title"/>
          </p:nvPr>
        </p:nvSpPr>
        <p:spPr/>
        <p:txBody>
          <a:bodyPr/>
          <a:lstStyle/>
          <a:p>
            <a:r>
              <a:rPr lang="en-US" dirty="0"/>
              <a:t>Hospital Protocol Review</a:t>
            </a:r>
          </a:p>
        </p:txBody>
      </p:sp>
      <p:sp>
        <p:nvSpPr>
          <p:cNvPr id="3" name="Content Placeholder 2">
            <a:extLst>
              <a:ext uri="{FF2B5EF4-FFF2-40B4-BE49-F238E27FC236}">
                <a16:creationId xmlns:a16="http://schemas.microsoft.com/office/drawing/2014/main" id="{84B135CD-8CBD-BE44-923B-B2A037BD1A96}"/>
              </a:ext>
            </a:extLst>
          </p:cNvPr>
          <p:cNvSpPr>
            <a:spLocks noGrp="1"/>
          </p:cNvSpPr>
          <p:nvPr>
            <p:ph idx="1"/>
          </p:nvPr>
        </p:nvSpPr>
        <p:spPr>
          <a:xfrm>
            <a:off x="585787" y="1928811"/>
            <a:ext cx="7972425" cy="3686177"/>
          </a:xfrm>
        </p:spPr>
        <p:txBody>
          <a:bodyPr/>
          <a:lstStyle/>
          <a:p>
            <a:pPr>
              <a:spcAft>
                <a:spcPts val="1800"/>
              </a:spcAft>
            </a:pPr>
            <a:r>
              <a:rPr lang="en-US" sz="2600" dirty="0"/>
              <a:t>2011: “Merck for Mothers” commits financial support for further work on maternal mortality</a:t>
            </a:r>
          </a:p>
          <a:p>
            <a:pPr>
              <a:spcAft>
                <a:spcPts val="1800"/>
              </a:spcAft>
            </a:pPr>
            <a:r>
              <a:rPr lang="en-US" sz="2600" dirty="0"/>
              <a:t>2011-13: ACOG District II requested and reviewed 90 hospital emergency protocols</a:t>
            </a:r>
          </a:p>
          <a:p>
            <a:pPr lvl="1">
              <a:spcAft>
                <a:spcPts val="1800"/>
              </a:spcAft>
            </a:pPr>
            <a:r>
              <a:rPr lang="en-US" sz="2600" dirty="0"/>
              <a:t>Wide variation in content and evidence-base</a:t>
            </a:r>
          </a:p>
        </p:txBody>
      </p:sp>
    </p:spTree>
    <p:extLst>
      <p:ext uri="{BB962C8B-B14F-4D97-AF65-F5344CB8AC3E}">
        <p14:creationId xmlns:p14="http://schemas.microsoft.com/office/powerpoint/2010/main" val="1955885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8B7A-6321-894A-B517-3CCB332D6120}"/>
              </a:ext>
            </a:extLst>
          </p:cNvPr>
          <p:cNvSpPr>
            <a:spLocks noGrp="1"/>
          </p:cNvSpPr>
          <p:nvPr>
            <p:ph type="title"/>
          </p:nvPr>
        </p:nvSpPr>
        <p:spPr/>
        <p:txBody>
          <a:bodyPr/>
          <a:lstStyle/>
          <a:p>
            <a:r>
              <a:rPr lang="en-US" dirty="0"/>
              <a:t>Pregnancy-Related Death</a:t>
            </a:r>
            <a:br>
              <a:rPr lang="en-US" dirty="0"/>
            </a:br>
            <a:r>
              <a:rPr lang="en-US" sz="3200" dirty="0"/>
              <a:t>United States 2011-13</a:t>
            </a:r>
          </a:p>
        </p:txBody>
      </p:sp>
      <p:graphicFrame>
        <p:nvGraphicFramePr>
          <p:cNvPr id="4" name="Content Placeholder 3">
            <a:extLst>
              <a:ext uri="{FF2B5EF4-FFF2-40B4-BE49-F238E27FC236}">
                <a16:creationId xmlns:a16="http://schemas.microsoft.com/office/drawing/2014/main" id="{A0A56FED-DBA7-9B48-8F33-8CCEB7C1C468}"/>
              </a:ext>
            </a:extLst>
          </p:cNvPr>
          <p:cNvGraphicFramePr>
            <a:graphicFrameLocks noGrp="1"/>
          </p:cNvGraphicFramePr>
          <p:nvPr>
            <p:ph idx="1"/>
            <p:extLst>
              <p:ext uri="{D42A27DB-BD31-4B8C-83A1-F6EECF244321}">
                <p14:modId xmlns:p14="http://schemas.microsoft.com/office/powerpoint/2010/main" val="2185170550"/>
              </p:ext>
            </p:extLst>
          </p:nvPr>
        </p:nvGraphicFramePr>
        <p:xfrm>
          <a:off x="457200" y="1417638"/>
          <a:ext cx="8229600" cy="4968875"/>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8A0C5727-40B8-944D-B622-A79631896830}"/>
              </a:ext>
            </a:extLst>
          </p:cNvPr>
          <p:cNvGrpSpPr/>
          <p:nvPr/>
        </p:nvGrpSpPr>
        <p:grpSpPr>
          <a:xfrm>
            <a:off x="3300377" y="2414588"/>
            <a:ext cx="3014704" cy="2857500"/>
            <a:chOff x="3100345" y="2414588"/>
            <a:chExt cx="3014704" cy="2857500"/>
          </a:xfrm>
          <a:solidFill>
            <a:srgbClr val="FF0000"/>
          </a:solidFill>
        </p:grpSpPr>
        <p:sp>
          <p:nvSpPr>
            <p:cNvPr id="5" name="Donut 4">
              <a:extLst>
                <a:ext uri="{FF2B5EF4-FFF2-40B4-BE49-F238E27FC236}">
                  <a16:creationId xmlns:a16="http://schemas.microsoft.com/office/drawing/2014/main" id="{CAD2B96D-83F1-9A49-8E98-5E8DC4AC3266}"/>
                </a:ext>
              </a:extLst>
            </p:cNvPr>
            <p:cNvSpPr/>
            <p:nvPr/>
          </p:nvSpPr>
          <p:spPr>
            <a:xfrm>
              <a:off x="3100345" y="2414588"/>
              <a:ext cx="884713" cy="2789509"/>
            </a:xfrm>
            <a:prstGeom prst="donut">
              <a:avLst>
                <a:gd name="adj" fmla="val 6579"/>
              </a:avLst>
            </a:prstGeom>
            <a:grp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Donut 5">
              <a:extLst>
                <a:ext uri="{FF2B5EF4-FFF2-40B4-BE49-F238E27FC236}">
                  <a16:creationId xmlns:a16="http://schemas.microsoft.com/office/drawing/2014/main" id="{2771E074-C7F8-4347-8518-3DEB87C5F58B}"/>
                </a:ext>
              </a:extLst>
            </p:cNvPr>
            <p:cNvSpPr/>
            <p:nvPr/>
          </p:nvSpPr>
          <p:spPr>
            <a:xfrm>
              <a:off x="4643436" y="2914650"/>
              <a:ext cx="784659" cy="2289447"/>
            </a:xfrm>
            <a:prstGeom prst="donut">
              <a:avLst>
                <a:gd name="adj" fmla="val 6579"/>
              </a:avLst>
            </a:prstGeom>
            <a:grp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Donut 6">
              <a:extLst>
                <a:ext uri="{FF2B5EF4-FFF2-40B4-BE49-F238E27FC236}">
                  <a16:creationId xmlns:a16="http://schemas.microsoft.com/office/drawing/2014/main" id="{A7FD76C5-3905-3A49-9225-98120299A2C4}"/>
                </a:ext>
              </a:extLst>
            </p:cNvPr>
            <p:cNvSpPr/>
            <p:nvPr/>
          </p:nvSpPr>
          <p:spPr>
            <a:xfrm>
              <a:off x="5428095" y="3246422"/>
              <a:ext cx="686954" cy="2025666"/>
            </a:xfrm>
            <a:prstGeom prst="donut">
              <a:avLst>
                <a:gd name="adj" fmla="val 6579"/>
              </a:avLst>
            </a:prstGeom>
            <a:grp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3" name="TextBox 2">
            <a:extLst>
              <a:ext uri="{FF2B5EF4-FFF2-40B4-BE49-F238E27FC236}">
                <a16:creationId xmlns:a16="http://schemas.microsoft.com/office/drawing/2014/main" id="{96AEAD83-0693-9F43-8592-961EE703D7C9}"/>
              </a:ext>
            </a:extLst>
          </p:cNvPr>
          <p:cNvSpPr txBox="1"/>
          <p:nvPr/>
        </p:nvSpPr>
        <p:spPr>
          <a:xfrm>
            <a:off x="2036928" y="6423726"/>
            <a:ext cx="710707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US" sz="1800" dirty="0">
                <a:solidFill>
                  <a:srgbClr val="000000"/>
                </a:solidFill>
                <a:latin typeface="Calibri"/>
                <a:ea typeface="Calibri"/>
                <a:cs typeface="Calibri"/>
                <a:sym typeface="Calibri"/>
              </a:rPr>
              <a:t>https://</a:t>
            </a:r>
            <a:r>
              <a:rPr lang="en-US" sz="1800" dirty="0" err="1">
                <a:solidFill>
                  <a:srgbClr val="000000"/>
                </a:solidFill>
                <a:latin typeface="Calibri"/>
                <a:ea typeface="Calibri"/>
                <a:cs typeface="Calibri"/>
                <a:sym typeface="Calibri"/>
              </a:rPr>
              <a:t>www.cdc.gov</a:t>
            </a:r>
            <a:r>
              <a:rPr lang="en-US" sz="1800" dirty="0">
                <a:solidFill>
                  <a:srgbClr val="000000"/>
                </a:solidFill>
                <a:latin typeface="Calibri"/>
                <a:ea typeface="Calibri"/>
                <a:cs typeface="Calibri"/>
                <a:sym typeface="Calibri"/>
              </a:rPr>
              <a:t>/</a:t>
            </a:r>
            <a:r>
              <a:rPr lang="en-US" sz="1800" dirty="0" err="1">
                <a:solidFill>
                  <a:srgbClr val="000000"/>
                </a:solidFill>
                <a:latin typeface="Calibri"/>
                <a:ea typeface="Calibri"/>
                <a:cs typeface="Calibri"/>
                <a:sym typeface="Calibri"/>
              </a:rPr>
              <a:t>reproductivehealth</a:t>
            </a:r>
            <a:r>
              <a:rPr lang="en-US" sz="1800" dirty="0">
                <a:solidFill>
                  <a:srgbClr val="000000"/>
                </a:solidFill>
                <a:latin typeface="Calibri"/>
                <a:ea typeface="Calibri"/>
                <a:cs typeface="Calibri"/>
                <a:sym typeface="Calibri"/>
              </a:rPr>
              <a:t>/</a:t>
            </a:r>
            <a:r>
              <a:rPr lang="en-US" sz="1800" dirty="0" err="1">
                <a:solidFill>
                  <a:srgbClr val="000000"/>
                </a:solidFill>
                <a:latin typeface="Calibri"/>
                <a:ea typeface="Calibri"/>
                <a:cs typeface="Calibri"/>
                <a:sym typeface="Calibri"/>
              </a:rPr>
              <a:t>maternalinfanthealth</a:t>
            </a:r>
            <a:r>
              <a:rPr lang="en-US" sz="1800" dirty="0">
                <a:solidFill>
                  <a:srgbClr val="000000"/>
                </a:solidFill>
                <a:latin typeface="Calibri"/>
                <a:ea typeface="Calibri"/>
                <a:cs typeface="Calibri"/>
                <a:sym typeface="Calibri"/>
              </a:rPr>
              <a:t>/</a:t>
            </a:r>
            <a:r>
              <a:rPr lang="en-US" sz="1800" dirty="0" err="1">
                <a:solidFill>
                  <a:srgbClr val="000000"/>
                </a:solidFill>
                <a:latin typeface="Calibri"/>
                <a:ea typeface="Calibri"/>
                <a:cs typeface="Calibri"/>
                <a:sym typeface="Calibri"/>
              </a:rPr>
              <a:t>pmss.html</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9485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ADFE-EDA3-7647-BD75-DA2BC24E2BB8}"/>
              </a:ext>
            </a:extLst>
          </p:cNvPr>
          <p:cNvSpPr>
            <a:spLocks noGrp="1"/>
          </p:cNvSpPr>
          <p:nvPr>
            <p:ph type="title"/>
          </p:nvPr>
        </p:nvSpPr>
        <p:spPr/>
        <p:txBody>
          <a:bodyPr/>
          <a:lstStyle/>
          <a:p>
            <a:r>
              <a:rPr lang="en-US" dirty="0"/>
              <a:t>Potential Preventability</a:t>
            </a:r>
          </a:p>
        </p:txBody>
      </p:sp>
      <p:sp>
        <p:nvSpPr>
          <p:cNvPr id="3" name="Content Placeholder 2">
            <a:extLst>
              <a:ext uri="{FF2B5EF4-FFF2-40B4-BE49-F238E27FC236}">
                <a16:creationId xmlns:a16="http://schemas.microsoft.com/office/drawing/2014/main" id="{9A856D33-B1FA-064A-904D-9FD3E432B2E2}"/>
              </a:ext>
            </a:extLst>
          </p:cNvPr>
          <p:cNvSpPr>
            <a:spLocks noGrp="1"/>
          </p:cNvSpPr>
          <p:nvPr>
            <p:ph idx="1"/>
          </p:nvPr>
        </p:nvSpPr>
        <p:spPr>
          <a:xfrm>
            <a:off x="1255336" y="1825626"/>
            <a:ext cx="7286625" cy="3254376"/>
          </a:xfrm>
        </p:spPr>
        <p:txBody>
          <a:bodyPr/>
          <a:lstStyle/>
          <a:p>
            <a:pPr>
              <a:spcAft>
                <a:spcPts val="1800"/>
              </a:spcAft>
            </a:pPr>
            <a:r>
              <a:rPr lang="en-US" dirty="0"/>
              <a:t>Hemorrhage: 50% - 93%</a:t>
            </a:r>
          </a:p>
          <a:p>
            <a:pPr>
              <a:spcAft>
                <a:spcPts val="1800"/>
              </a:spcAft>
            </a:pPr>
            <a:r>
              <a:rPr lang="en-US" dirty="0"/>
              <a:t>Hypertension: 28% - 60%</a:t>
            </a:r>
          </a:p>
          <a:p>
            <a:pPr>
              <a:spcAft>
                <a:spcPts val="1800"/>
              </a:spcAft>
            </a:pPr>
            <a:r>
              <a:rPr lang="en-US" dirty="0"/>
              <a:t>Thromboembolism: 17% - 50%</a:t>
            </a:r>
          </a:p>
          <a:p>
            <a:pPr>
              <a:spcAft>
                <a:spcPts val="1800"/>
              </a:spcAft>
            </a:pPr>
            <a:r>
              <a:rPr lang="en-US" dirty="0"/>
              <a:t>Sepsis: 43% - 73%</a:t>
            </a:r>
          </a:p>
        </p:txBody>
      </p:sp>
      <p:sp>
        <p:nvSpPr>
          <p:cNvPr id="4" name="TextBox 3">
            <a:extLst>
              <a:ext uri="{FF2B5EF4-FFF2-40B4-BE49-F238E27FC236}">
                <a16:creationId xmlns:a16="http://schemas.microsoft.com/office/drawing/2014/main" id="{5E52A18A-6445-6D4A-9E83-83F578992753}"/>
              </a:ext>
            </a:extLst>
          </p:cNvPr>
          <p:cNvSpPr txBox="1"/>
          <p:nvPr/>
        </p:nvSpPr>
        <p:spPr>
          <a:xfrm>
            <a:off x="4572000" y="5080002"/>
            <a:ext cx="4412873"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kumimoji="0" lang="en-US" sz="1800" b="0" i="0" u="none" strike="noStrike" cap="none" spc="0" normalizeH="0" baseline="0" dirty="0">
                <a:ln>
                  <a:noFill/>
                </a:ln>
                <a:solidFill>
                  <a:srgbClr val="000000"/>
                </a:solidFill>
                <a:effectLst/>
                <a:uFillTx/>
                <a:latin typeface="Calibri"/>
                <a:ea typeface="Calibri"/>
                <a:cs typeface="Calibri"/>
                <a:sym typeface="Calibri"/>
              </a:rPr>
              <a:t>Berg et al. </a:t>
            </a:r>
            <a:r>
              <a:rPr lang="en-US" sz="1800" dirty="0" err="1"/>
              <a:t>Obstet</a:t>
            </a:r>
            <a:r>
              <a:rPr lang="en-US" sz="1800" dirty="0"/>
              <a:t> </a:t>
            </a:r>
            <a:r>
              <a:rPr lang="en-US" sz="1800" dirty="0" err="1"/>
              <a:t>Gynecol</a:t>
            </a:r>
            <a:r>
              <a:rPr lang="en-US" sz="1800" dirty="0"/>
              <a:t> 2005;106:1228</a:t>
            </a:r>
          </a:p>
          <a:p>
            <a:pPr fontAlgn="auto" latinLnBrk="1" hangingPunct="0">
              <a:spcBef>
                <a:spcPts val="0"/>
              </a:spcBef>
              <a:spcAft>
                <a:spcPts val="0"/>
              </a:spcAft>
            </a:pPr>
            <a:r>
              <a:rPr kumimoji="0" lang="en-US" sz="1800" b="0" i="0" u="none" strike="noStrike" cap="none" spc="0" normalizeH="0" baseline="0" dirty="0">
                <a:ln>
                  <a:noFill/>
                </a:ln>
                <a:solidFill>
                  <a:srgbClr val="000000"/>
                </a:solidFill>
                <a:effectLst/>
                <a:uFillTx/>
                <a:latin typeface="Calibri"/>
                <a:ea typeface="Calibri"/>
                <a:cs typeface="Calibri"/>
                <a:sym typeface="Calibri"/>
              </a:rPr>
              <a:t>De La Rosa et al.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Obstet</a:t>
            </a:r>
            <a:r>
              <a:rPr kumimoji="0" lang="en-US" sz="1800" b="0" i="0" u="none" strike="noStrike" cap="none" spc="0" normalizeH="0" baseline="0" dirty="0">
                <a:ln>
                  <a:noFill/>
                </a:ln>
                <a:solidFill>
                  <a:srgbClr val="000000"/>
                </a:solidFill>
                <a:effectLst/>
                <a:uFillTx/>
                <a:latin typeface="Calibri"/>
                <a:ea typeface="Calibri"/>
                <a:cs typeface="Calibri"/>
                <a:sym typeface="Calibri"/>
              </a:rPr>
              <a:t> </a:t>
            </a:r>
            <a:r>
              <a:rPr lang="en-US" sz="1800" dirty="0" err="1">
                <a:solidFill>
                  <a:srgbClr val="000000"/>
                </a:solidFill>
                <a:latin typeface="Calibri"/>
                <a:ea typeface="Calibri"/>
                <a:cs typeface="Calibri"/>
                <a:sym typeface="Calibri"/>
              </a:rPr>
              <a:t>G</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ynecol</a:t>
            </a:r>
            <a:r>
              <a:rPr kumimoji="0" lang="en-US" sz="1800" b="0" i="0" u="none" strike="noStrike" cap="none" spc="0" normalizeH="0" baseline="0" dirty="0">
                <a:ln>
                  <a:noFill/>
                </a:ln>
                <a:solidFill>
                  <a:srgbClr val="000000"/>
                </a:solidFill>
                <a:effectLst/>
                <a:uFillTx/>
                <a:latin typeface="Calibri"/>
                <a:ea typeface="Calibri"/>
                <a:cs typeface="Calibri"/>
                <a:sym typeface="Calibri"/>
              </a:rPr>
              <a:t> 2017;227:3S</a:t>
            </a:r>
          </a:p>
          <a:p>
            <a:pPr fontAlgn="auto" latinLnBrk="1" hangingPunct="0">
              <a:spcBef>
                <a:spcPts val="0"/>
              </a:spcBef>
              <a:spcAft>
                <a:spcPts val="0"/>
              </a:spcAft>
            </a:pPr>
            <a:r>
              <a:rPr lang="en-US" sz="1800" dirty="0">
                <a:solidFill>
                  <a:srgbClr val="000000"/>
                </a:solidFill>
                <a:latin typeface="Calibri"/>
                <a:ea typeface="Calibri"/>
                <a:cs typeface="Calibri"/>
                <a:sym typeface="Calibri"/>
              </a:rPr>
              <a:t>Main EK et al. </a:t>
            </a:r>
            <a:r>
              <a:rPr lang="en-US" sz="1800" dirty="0" err="1">
                <a:solidFill>
                  <a:srgbClr val="000000"/>
                </a:solidFill>
                <a:latin typeface="Calibri"/>
                <a:ea typeface="Calibri"/>
                <a:cs typeface="Calibri"/>
                <a:sym typeface="Calibri"/>
              </a:rPr>
              <a:t>Obstet</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Gynecol</a:t>
            </a:r>
            <a:r>
              <a:rPr lang="en-US" sz="1800" dirty="0">
                <a:solidFill>
                  <a:srgbClr val="000000"/>
                </a:solidFill>
                <a:latin typeface="Calibri"/>
                <a:ea typeface="Calibri"/>
                <a:cs typeface="Calibri"/>
                <a:sym typeface="Calibri"/>
              </a:rPr>
              <a:t> 2015;125:938</a:t>
            </a:r>
          </a:p>
          <a:p>
            <a:pPr fontAlgn="auto" latinLnBrk="1" hangingPunct="0">
              <a:spcBef>
                <a:spcPts val="0"/>
              </a:spcBef>
              <a:spcAft>
                <a:spcPts val="0"/>
              </a:spcAft>
            </a:pPr>
            <a:r>
              <a:rPr kumimoji="0" lang="en-US" sz="1800" b="0" i="0" u="none" strike="noStrike" cap="none" spc="0" normalizeH="0" baseline="0" dirty="0">
                <a:ln>
                  <a:noFill/>
                </a:ln>
                <a:solidFill>
                  <a:srgbClr val="000000"/>
                </a:solidFill>
                <a:effectLst/>
                <a:uFillTx/>
                <a:latin typeface="Calibri"/>
                <a:ea typeface="Calibri"/>
                <a:cs typeface="Calibri"/>
                <a:sym typeface="Calibri"/>
              </a:rPr>
              <a:t>Bauer ME et al.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Obstet</a:t>
            </a:r>
            <a:r>
              <a:rPr kumimoji="0" lang="en-US" sz="1800" b="0" i="0" u="none" strike="noStrike" cap="none" spc="0" normalizeH="0" baseline="0" dirty="0">
                <a:ln>
                  <a:noFill/>
                </a:ln>
                <a:solidFill>
                  <a:srgbClr val="000000"/>
                </a:solidFill>
                <a:effectLst/>
                <a:uFillTx/>
                <a:latin typeface="Calibri"/>
                <a:ea typeface="Calibri"/>
                <a:cs typeface="Calibri"/>
                <a:sym typeface="Calibri"/>
              </a:rPr>
              <a:t>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Gy</a:t>
            </a:r>
            <a:r>
              <a:rPr lang="en-US" sz="1800" dirty="0" err="1">
                <a:solidFill>
                  <a:srgbClr val="000000"/>
                </a:solidFill>
                <a:latin typeface="Calibri"/>
                <a:ea typeface="Calibri"/>
                <a:cs typeface="Calibri"/>
                <a:sym typeface="Calibri"/>
              </a:rPr>
              <a:t>necol</a:t>
            </a:r>
            <a:r>
              <a:rPr lang="en-US" sz="1800" dirty="0">
                <a:solidFill>
                  <a:srgbClr val="000000"/>
                </a:solidFill>
                <a:latin typeface="Calibri"/>
                <a:ea typeface="Calibri"/>
                <a:cs typeface="Calibri"/>
                <a:sym typeface="Calibri"/>
              </a:rPr>
              <a:t>  2015;126:747</a:t>
            </a:r>
          </a:p>
          <a:p>
            <a:pPr fontAlgn="auto" latinLnBrk="1" hangingPunct="0">
              <a:spcBef>
                <a:spcPts val="0"/>
              </a:spcBef>
              <a:spcAft>
                <a:spcPts val="0"/>
              </a:spcAft>
            </a:pPr>
            <a:r>
              <a:rPr kumimoji="0" lang="en-US" sz="1800" b="0" i="0" u="none" strike="noStrike" cap="none" spc="0" normalizeH="0" baseline="0" dirty="0" err="1">
                <a:ln>
                  <a:noFill/>
                </a:ln>
                <a:solidFill>
                  <a:srgbClr val="000000"/>
                </a:solidFill>
                <a:effectLst/>
                <a:uFillTx/>
                <a:latin typeface="Calibri"/>
                <a:ea typeface="Calibri"/>
                <a:cs typeface="Calibri"/>
                <a:sym typeface="Calibri"/>
              </a:rPr>
              <a:t>Briller</a:t>
            </a:r>
            <a:r>
              <a:rPr kumimoji="0" lang="en-US" sz="1800" b="0" i="0" u="none" strike="noStrike" cap="none" spc="0" normalizeH="0" baseline="0" dirty="0">
                <a:ln>
                  <a:noFill/>
                </a:ln>
                <a:solidFill>
                  <a:srgbClr val="000000"/>
                </a:solidFill>
                <a:effectLst/>
                <a:uFillTx/>
                <a:latin typeface="Calibri"/>
                <a:ea typeface="Calibri"/>
                <a:cs typeface="Calibri"/>
                <a:sym typeface="Calibri"/>
              </a:rPr>
              <a:t> J.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Obstet</a:t>
            </a:r>
            <a:r>
              <a:rPr kumimoji="0" lang="en-US" sz="1800" b="0" i="0" u="none" strike="noStrike" cap="none" spc="0" normalizeH="0" baseline="0" dirty="0">
                <a:ln>
                  <a:noFill/>
                </a:ln>
                <a:solidFill>
                  <a:srgbClr val="000000"/>
                </a:solidFill>
                <a:effectLst/>
                <a:uFillTx/>
                <a:latin typeface="Calibri"/>
                <a:ea typeface="Calibri"/>
                <a:cs typeface="Calibri"/>
                <a:sym typeface="Calibri"/>
              </a:rPr>
              <a:t>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Gynecol</a:t>
            </a:r>
            <a:r>
              <a:rPr kumimoji="0" lang="en-US" sz="1800" b="0" i="0" u="none" strike="noStrike" cap="none" spc="0" normalizeH="0" baseline="0" dirty="0">
                <a:ln>
                  <a:noFill/>
                </a:ln>
                <a:solidFill>
                  <a:srgbClr val="000000"/>
                </a:solidFill>
                <a:effectLst/>
                <a:uFillTx/>
                <a:latin typeface="Calibri"/>
                <a:ea typeface="Calibri"/>
                <a:cs typeface="Calibri"/>
                <a:sym typeface="Calibri"/>
              </a:rPr>
              <a:t> 2017;129:819</a:t>
            </a:r>
          </a:p>
        </p:txBody>
      </p:sp>
    </p:spTree>
    <p:extLst>
      <p:ext uri="{BB962C8B-B14F-4D97-AF65-F5344CB8AC3E}">
        <p14:creationId xmlns:p14="http://schemas.microsoft.com/office/powerpoint/2010/main" val="32463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2AE5-E917-454D-B1F0-674E7233D272}"/>
              </a:ext>
            </a:extLst>
          </p:cNvPr>
          <p:cNvSpPr>
            <a:spLocks noGrp="1"/>
          </p:cNvSpPr>
          <p:nvPr>
            <p:ph type="title"/>
          </p:nvPr>
        </p:nvSpPr>
        <p:spPr/>
        <p:txBody>
          <a:bodyPr/>
          <a:lstStyle/>
          <a:p>
            <a:r>
              <a:rPr lang="en-US" dirty="0"/>
              <a:t>SMI v2:  2013-present</a:t>
            </a:r>
          </a:p>
        </p:txBody>
      </p:sp>
      <p:sp>
        <p:nvSpPr>
          <p:cNvPr id="3" name="Content Placeholder 2">
            <a:extLst>
              <a:ext uri="{FF2B5EF4-FFF2-40B4-BE49-F238E27FC236}">
                <a16:creationId xmlns:a16="http://schemas.microsoft.com/office/drawing/2014/main" id="{B2534E39-41B5-0B49-9A35-1C50891B600F}"/>
              </a:ext>
            </a:extLst>
          </p:cNvPr>
          <p:cNvSpPr>
            <a:spLocks noGrp="1"/>
          </p:cNvSpPr>
          <p:nvPr>
            <p:ph idx="1"/>
          </p:nvPr>
        </p:nvSpPr>
        <p:spPr/>
        <p:txBody>
          <a:bodyPr/>
          <a:lstStyle/>
          <a:p>
            <a:pPr>
              <a:spcAft>
                <a:spcPts val="600"/>
              </a:spcAft>
            </a:pPr>
            <a:r>
              <a:rPr lang="en-US" sz="2800" dirty="0"/>
              <a:t>A pro-active approach to prevention on morbidity and mortality</a:t>
            </a:r>
          </a:p>
          <a:p>
            <a:pPr lvl="1">
              <a:spcAft>
                <a:spcPts val="600"/>
              </a:spcAft>
            </a:pPr>
            <a:r>
              <a:rPr lang="en-US" sz="2800" dirty="0"/>
              <a:t>Underwritten by Merck for Mothers</a:t>
            </a:r>
          </a:p>
          <a:p>
            <a:pPr lvl="1">
              <a:spcAft>
                <a:spcPts val="600"/>
              </a:spcAft>
            </a:pPr>
            <a:r>
              <a:rPr lang="en-US" sz="2800" dirty="0"/>
              <a:t>Putting the “M” back in MFM (and MCH)</a:t>
            </a:r>
          </a:p>
          <a:p>
            <a:pPr>
              <a:spcAft>
                <a:spcPts val="600"/>
              </a:spcAft>
            </a:pPr>
            <a:r>
              <a:rPr lang="en-US" sz="2800" dirty="0"/>
              <a:t>Began with focus on hemorrhage, hypertension, and venous thromboembolism</a:t>
            </a:r>
          </a:p>
          <a:p>
            <a:pPr>
              <a:spcAft>
                <a:spcPts val="600"/>
              </a:spcAft>
            </a:pPr>
            <a:r>
              <a:rPr lang="en-US" sz="2800" dirty="0"/>
              <a:t>Workgroups developed bundles</a:t>
            </a:r>
          </a:p>
        </p:txBody>
      </p:sp>
      <p:sp>
        <p:nvSpPr>
          <p:cNvPr id="4" name="TextBox 3">
            <a:extLst>
              <a:ext uri="{FF2B5EF4-FFF2-40B4-BE49-F238E27FC236}">
                <a16:creationId xmlns:a16="http://schemas.microsoft.com/office/drawing/2014/main" id="{E443E549-53BD-6542-8206-5F4212E3BF6F}"/>
              </a:ext>
            </a:extLst>
          </p:cNvPr>
          <p:cNvSpPr txBox="1"/>
          <p:nvPr/>
        </p:nvSpPr>
        <p:spPr>
          <a:xfrm flipH="1">
            <a:off x="4572000" y="5985560"/>
            <a:ext cx="428339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Calibri"/>
                <a:ea typeface="Calibri"/>
                <a:cs typeface="Calibri"/>
                <a:sym typeface="Calibri"/>
              </a:rPr>
              <a:t>D’Alton</a:t>
            </a:r>
            <a:r>
              <a:rPr kumimoji="0" lang="en-US" sz="1800" b="0" i="0" u="none" strike="noStrike" cap="none" spc="0" normalizeH="0" baseline="0" dirty="0">
                <a:ln>
                  <a:noFill/>
                </a:ln>
                <a:solidFill>
                  <a:srgbClr val="000000"/>
                </a:solidFill>
                <a:effectLst/>
                <a:uFillTx/>
                <a:latin typeface="Calibri"/>
                <a:ea typeface="Calibri"/>
                <a:cs typeface="Calibri"/>
                <a:sym typeface="Calibri"/>
              </a:rPr>
              <a:t> ME. AM J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Obstet</a:t>
            </a:r>
            <a:r>
              <a:rPr kumimoji="0" lang="en-US" sz="1800" b="0" i="0" u="none" strike="noStrike" cap="none" spc="0" normalizeH="0" baseline="0" dirty="0">
                <a:ln>
                  <a:noFill/>
                </a:ln>
                <a:solidFill>
                  <a:srgbClr val="000000"/>
                </a:solidFill>
                <a:effectLst/>
                <a:uFillTx/>
                <a:latin typeface="Calibri"/>
                <a:ea typeface="Calibri"/>
                <a:cs typeface="Calibri"/>
                <a:sym typeface="Calibri"/>
              </a:rPr>
              <a:t> </a:t>
            </a:r>
            <a:r>
              <a:rPr kumimoji="0" lang="en-US" sz="1800" b="0" i="0" u="none" strike="noStrike" cap="none" spc="0" normalizeH="0" baseline="0" dirty="0" err="1">
                <a:ln>
                  <a:noFill/>
                </a:ln>
                <a:solidFill>
                  <a:srgbClr val="000000"/>
                </a:solidFill>
                <a:effectLst/>
                <a:uFillTx/>
                <a:latin typeface="Calibri"/>
                <a:ea typeface="Calibri"/>
                <a:cs typeface="Calibri"/>
                <a:sym typeface="Calibri"/>
              </a:rPr>
              <a:t>Gynecol</a:t>
            </a:r>
            <a:r>
              <a:rPr kumimoji="0" lang="en-US" sz="1800" b="0" i="0" u="none" strike="noStrike" cap="none" spc="0" normalizeH="0" baseline="0" dirty="0">
                <a:ln>
                  <a:noFill/>
                </a:ln>
                <a:solidFill>
                  <a:srgbClr val="000000"/>
                </a:solidFill>
                <a:effectLst/>
                <a:uFillTx/>
                <a:latin typeface="Calibri"/>
                <a:ea typeface="Calibri"/>
                <a:cs typeface="Calibri"/>
                <a:sym typeface="Calibri"/>
              </a:rPr>
              <a:t> 2013</a:t>
            </a:r>
          </a:p>
          <a:p>
            <a:pPr marL="0" marR="0" indent="0" algn="l" defTabSz="457200" rtl="0" fontAlgn="auto" latinLnBrk="1" hangingPunct="0">
              <a:lnSpc>
                <a:spcPct val="100000"/>
              </a:lnSpc>
              <a:spcBef>
                <a:spcPts val="0"/>
              </a:spcBef>
              <a:spcAft>
                <a:spcPts val="0"/>
              </a:spcAft>
              <a:buClrTx/>
              <a:buSzTx/>
              <a:buFontTx/>
              <a:buNone/>
              <a:tabLst/>
            </a:pPr>
            <a:r>
              <a:rPr lang="en-US" sz="1800" dirty="0">
                <a:solidFill>
                  <a:srgbClr val="000000"/>
                </a:solidFill>
                <a:latin typeface="Calibri"/>
                <a:ea typeface="Calibri"/>
                <a:cs typeface="Calibri"/>
                <a:sym typeface="Calibri"/>
              </a:rPr>
              <a:t>Lu MC et al. Mat Child Health J 2015</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175388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609600" y="1600200"/>
            <a:ext cx="8004175" cy="3970318"/>
          </a:xfrm>
          <a:prstGeom prst="rect">
            <a:avLst/>
          </a:prstGeom>
          <a:noFill/>
          <a:ln w="76200">
            <a:solidFill>
              <a:schemeClr val="tx2"/>
            </a:solidFill>
            <a:miter lim="800000"/>
            <a:headEnd/>
            <a:tailEnd/>
          </a:ln>
        </p:spPr>
        <p:txBody>
          <a:bodyPr wrap="square">
            <a:spAutoFit/>
          </a:bodyPr>
          <a:lstStyle/>
          <a:p>
            <a:pPr algn="ctr"/>
            <a:endParaRPr lang="en-US" sz="2800" dirty="0">
              <a:solidFill>
                <a:srgbClr val="000000"/>
              </a:solidFill>
              <a:latin typeface="Candara" panose="020E0502030303020204" pitchFamily="34" charset="0"/>
              <a:ea typeface="ＭＳ Ｐゴシック"/>
              <a:cs typeface="ＭＳ Ｐゴシック"/>
            </a:endParaRPr>
          </a:p>
          <a:p>
            <a:pPr algn="ctr"/>
            <a:r>
              <a:rPr lang="en-US" sz="2800" dirty="0">
                <a:latin typeface="Candara" panose="020E0502030303020204" pitchFamily="34" charset="0"/>
                <a:ea typeface="ＭＳ Ｐゴシック"/>
                <a:cs typeface="ＭＳ Ｐゴシック"/>
              </a:rPr>
              <a:t>The Institute for Healthcare Improvement (IHI) defines a bundle as a </a:t>
            </a:r>
            <a:r>
              <a:rPr lang="en-US" sz="2800" b="1" dirty="0">
                <a:latin typeface="Candara" panose="020E0502030303020204" pitchFamily="34" charset="0"/>
                <a:ea typeface="ＭＳ Ｐゴシック"/>
                <a:cs typeface="ＭＳ Ｐゴシック"/>
              </a:rPr>
              <a:t>structured way of improving the processes of care and patient outcomes</a:t>
            </a:r>
            <a:r>
              <a:rPr lang="en-US" sz="2800" dirty="0">
                <a:latin typeface="Candara" panose="020E0502030303020204" pitchFamily="34" charset="0"/>
                <a:ea typeface="ＭＳ Ｐゴシック"/>
                <a:cs typeface="ＭＳ Ｐゴシック"/>
              </a:rPr>
              <a:t> through a small, straightforward set of </a:t>
            </a:r>
            <a:r>
              <a:rPr lang="en-US" sz="2800" b="1" dirty="0">
                <a:latin typeface="Candara" panose="020E0502030303020204" pitchFamily="34" charset="0"/>
                <a:ea typeface="ＭＳ Ｐゴシック"/>
                <a:cs typeface="ＭＳ Ｐゴシック"/>
              </a:rPr>
              <a:t>evidence-based practices</a:t>
            </a:r>
            <a:r>
              <a:rPr lang="en-US" sz="2800" dirty="0">
                <a:latin typeface="Candara" panose="020E0502030303020204" pitchFamily="34" charset="0"/>
                <a:ea typeface="ＭＳ Ｐゴシック"/>
                <a:cs typeface="ＭＳ Ｐゴシック"/>
              </a:rPr>
              <a:t>—generally three to five—that, when performed collectively and </a:t>
            </a:r>
            <a:r>
              <a:rPr lang="en-US" sz="2800" b="1" dirty="0">
                <a:latin typeface="Candara" panose="020E0502030303020204" pitchFamily="34" charset="0"/>
                <a:ea typeface="ＭＳ Ｐゴシック"/>
                <a:cs typeface="ＭＳ Ｐゴシック"/>
              </a:rPr>
              <a:t>reliably</a:t>
            </a:r>
            <a:r>
              <a:rPr lang="en-US" sz="2800" dirty="0">
                <a:latin typeface="Candara" panose="020E0502030303020204" pitchFamily="34" charset="0"/>
                <a:ea typeface="ＭＳ Ｐゴシック"/>
                <a:cs typeface="ＭＳ Ｐゴシック"/>
              </a:rPr>
              <a:t>, have been demonstrated to </a:t>
            </a:r>
            <a:r>
              <a:rPr lang="en-US" sz="2800" b="1" dirty="0">
                <a:latin typeface="Candara" panose="020E0502030303020204" pitchFamily="34" charset="0"/>
                <a:ea typeface="ＭＳ Ｐゴシック"/>
                <a:cs typeface="ＭＳ Ｐゴシック"/>
              </a:rPr>
              <a:t>improve patient outcomes</a:t>
            </a:r>
            <a:endParaRPr lang="en-US" sz="2800" dirty="0">
              <a:latin typeface="Candara" panose="020E0502030303020204" pitchFamily="34" charset="0"/>
              <a:ea typeface="ＭＳ Ｐゴシック"/>
              <a:cs typeface="ＭＳ Ｐゴシック"/>
            </a:endParaRPr>
          </a:p>
          <a:p>
            <a:pPr algn="ctr"/>
            <a:r>
              <a:rPr lang="en-US" sz="2800" dirty="0">
                <a:latin typeface="Candara" panose="020E0502030303020204" pitchFamily="34" charset="0"/>
                <a:ea typeface="ＭＳ Ｐゴシック"/>
                <a:cs typeface="ＭＳ Ｐゴシック"/>
              </a:rPr>
              <a:t> </a:t>
            </a:r>
            <a:r>
              <a:rPr lang="en-US" sz="2400" b="1" i="1" dirty="0">
                <a:latin typeface="Candara" panose="020E0502030303020204" pitchFamily="34" charset="0"/>
                <a:ea typeface="ＭＳ Ｐゴシック"/>
                <a:cs typeface="ＭＳ Ｐゴシック"/>
              </a:rPr>
              <a:t> </a:t>
            </a:r>
          </a:p>
        </p:txBody>
      </p:sp>
      <p:sp>
        <p:nvSpPr>
          <p:cNvPr id="2" name="TextBox 1"/>
          <p:cNvSpPr txBox="1"/>
          <p:nvPr/>
        </p:nvSpPr>
        <p:spPr>
          <a:xfrm>
            <a:off x="838200" y="592694"/>
            <a:ext cx="7391400" cy="830997"/>
          </a:xfrm>
          <a:prstGeom prst="rect">
            <a:avLst/>
          </a:prstGeom>
          <a:noFill/>
        </p:spPr>
        <p:txBody>
          <a:bodyPr wrap="square" rtlCol="0">
            <a:spAutoFit/>
          </a:bodyPr>
          <a:lstStyle/>
          <a:p>
            <a:pPr lvl="0" algn="ctr"/>
            <a:r>
              <a:rPr lang="en-US" sz="4800" b="1" dirty="0">
                <a:solidFill>
                  <a:schemeClr val="tx2"/>
                </a:solidFill>
                <a:latin typeface="Candara" panose="020E0502030303020204" pitchFamily="34" charset="0"/>
                <a:ea typeface="ＭＳ Ｐゴシック"/>
                <a:cs typeface="ＭＳ Ｐゴシック"/>
              </a:rPr>
              <a:t>The Concept of Bundles</a:t>
            </a:r>
          </a:p>
        </p:txBody>
      </p:sp>
    </p:spTree>
    <p:extLst>
      <p:ext uri="{BB962C8B-B14F-4D97-AF65-F5344CB8AC3E}">
        <p14:creationId xmlns:p14="http://schemas.microsoft.com/office/powerpoint/2010/main" val="29195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a:xfrm>
            <a:off x="505222" y="228600"/>
            <a:ext cx="8229600" cy="865188"/>
          </a:xfrm>
        </p:spPr>
        <p:txBody>
          <a:bodyPr anchor="t"/>
          <a:lstStyle/>
          <a:p>
            <a:r>
              <a:rPr lang="en-US" altLang="en-US" b="1" dirty="0">
                <a:solidFill>
                  <a:srgbClr val="223A78"/>
                </a:solidFill>
                <a:latin typeface="Calibri" panose="020F0502020204030204" pitchFamily="34" charset="0"/>
                <a:ea typeface="ＭＳ Ｐゴシック" pitchFamily="34" charset="-128"/>
              </a:rPr>
              <a:t>Participation</a:t>
            </a:r>
            <a:br>
              <a:rPr lang="en-US" altLang="en-US" dirty="0">
                <a:solidFill>
                  <a:srgbClr val="223A78"/>
                </a:solidFill>
                <a:latin typeface="Trebuchet MS" pitchFamily="34" charset="0"/>
                <a:ea typeface="ＭＳ Ｐゴシック" pitchFamily="34" charset="-128"/>
              </a:rPr>
            </a:br>
            <a:endParaRPr lang="en-US" altLang="en-US" dirty="0">
              <a:solidFill>
                <a:srgbClr val="223A78"/>
              </a:solidFill>
              <a:latin typeface="Trebuchet MS" pitchFamily="34" charset="0"/>
              <a:ea typeface="ＭＳ Ｐゴシック" pitchFamily="34" charset="-128"/>
            </a:endParaRPr>
          </a:p>
        </p:txBody>
      </p:sp>
      <p:sp>
        <p:nvSpPr>
          <p:cNvPr id="50180" name="Content Placeholder 1"/>
          <p:cNvSpPr>
            <a:spLocks noGrp="1"/>
          </p:cNvSpPr>
          <p:nvPr>
            <p:ph idx="4294967295"/>
          </p:nvPr>
        </p:nvSpPr>
        <p:spPr>
          <a:xfrm>
            <a:off x="0" y="1143000"/>
            <a:ext cx="8229600" cy="4953000"/>
          </a:xfrm>
        </p:spPr>
        <p:txBody>
          <a:bodyPr/>
          <a:lstStyle/>
          <a:p>
            <a:pPr marL="0" indent="0" algn="r">
              <a:spcBef>
                <a:spcPts val="1900"/>
              </a:spcBef>
              <a:buClr>
                <a:srgbClr val="494155"/>
              </a:buClr>
              <a:buFont typeface="Arial" charset="0"/>
              <a:buNone/>
            </a:pPr>
            <a:endParaRPr lang="en-US" altLang="en-US" sz="2400" b="1">
              <a:latin typeface="Trebuchet MS" pitchFamily="34" charset="0"/>
              <a:ea typeface="ＭＳ Ｐゴシック" pitchFamily="34" charset="-128"/>
            </a:endParaRPr>
          </a:p>
          <a:p>
            <a:pPr marL="0" indent="0">
              <a:buFont typeface="Arial" charset="0"/>
              <a:buNone/>
            </a:pPr>
            <a:endParaRPr lang="en-US" altLang="en-US">
              <a:solidFill>
                <a:srgbClr val="000000"/>
              </a:solidFill>
              <a:latin typeface="Calibri" pitchFamily="34" charset="0"/>
              <a:ea typeface="ＭＳ Ｐゴシック" pitchFamily="34" charset="-128"/>
            </a:endParaRPr>
          </a:p>
        </p:txBody>
      </p:sp>
      <p:graphicFrame>
        <p:nvGraphicFramePr>
          <p:cNvPr id="11" name="Content Placeholder 8"/>
          <p:cNvGraphicFramePr>
            <a:graphicFrameLocks/>
          </p:cNvGraphicFramePr>
          <p:nvPr>
            <p:extLst/>
          </p:nvPr>
        </p:nvGraphicFramePr>
        <p:xfrm>
          <a:off x="559581" y="1295400"/>
          <a:ext cx="8077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0" y="3692907"/>
            <a:ext cx="6192044" cy="2553891"/>
          </a:xfrm>
          <a:prstGeom prst="flowChartAlternateProcess">
            <a:avLst/>
          </a:pr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numCol="2">
            <a:spAutoFit/>
          </a:bodyPr>
          <a:lstStyle/>
          <a:p>
            <a:pPr marL="468630" lvl="1" fontAlgn="auto">
              <a:spcBef>
                <a:spcPts val="0"/>
              </a:spcBef>
              <a:spcAft>
                <a:spcPts val="0"/>
              </a:spcAft>
              <a:defRPr/>
            </a:pPr>
            <a:r>
              <a:rPr lang="en-US" sz="2400" dirty="0">
                <a:solidFill>
                  <a:schemeClr val="tx1"/>
                </a:solidFill>
                <a:latin typeface="Calibri" panose="020F0502020204030204" pitchFamily="34" charset="0"/>
              </a:rPr>
              <a:t>Ob-Gyn</a:t>
            </a:r>
          </a:p>
          <a:p>
            <a:pPr marL="468630" lvl="1" fontAlgn="auto">
              <a:spcBef>
                <a:spcPts val="0"/>
              </a:spcBef>
              <a:spcAft>
                <a:spcPts val="0"/>
              </a:spcAft>
              <a:defRPr/>
            </a:pPr>
            <a:r>
              <a:rPr lang="en-US" sz="2400" dirty="0">
                <a:solidFill>
                  <a:schemeClr val="tx1"/>
                </a:solidFill>
                <a:latin typeface="Calibri" panose="020F0502020204030204" pitchFamily="34" charset="0"/>
              </a:rPr>
              <a:t>Nursing</a:t>
            </a:r>
          </a:p>
          <a:p>
            <a:pPr marL="468630" lvl="1" fontAlgn="auto">
              <a:spcBef>
                <a:spcPts val="0"/>
              </a:spcBef>
              <a:spcAft>
                <a:spcPts val="0"/>
              </a:spcAft>
              <a:defRPr/>
            </a:pPr>
            <a:r>
              <a:rPr lang="en-US" sz="2400" dirty="0">
                <a:solidFill>
                  <a:schemeClr val="tx1"/>
                </a:solidFill>
                <a:latin typeface="Calibri" panose="020F0502020204030204" pitchFamily="34" charset="0"/>
              </a:rPr>
              <a:t>Anesthesia</a:t>
            </a:r>
          </a:p>
          <a:p>
            <a:pPr marL="468630" lvl="1" fontAlgn="auto">
              <a:spcBef>
                <a:spcPts val="0"/>
              </a:spcBef>
              <a:spcAft>
                <a:spcPts val="0"/>
              </a:spcAft>
              <a:defRPr/>
            </a:pPr>
            <a:r>
              <a:rPr lang="en-US" sz="2400" dirty="0">
                <a:solidFill>
                  <a:schemeClr val="tx1"/>
                </a:solidFill>
                <a:latin typeface="Calibri" panose="020F0502020204030204" pitchFamily="34" charset="0"/>
              </a:rPr>
              <a:t>Pediatrics</a:t>
            </a:r>
          </a:p>
          <a:p>
            <a:pPr marL="468630" lvl="1" fontAlgn="auto">
              <a:spcBef>
                <a:spcPts val="0"/>
              </a:spcBef>
              <a:spcAft>
                <a:spcPts val="0"/>
              </a:spcAft>
              <a:defRPr/>
            </a:pPr>
            <a:r>
              <a:rPr lang="en-US" sz="2400" dirty="0">
                <a:solidFill>
                  <a:schemeClr val="tx1"/>
                </a:solidFill>
                <a:latin typeface="Calibri" panose="020F0502020204030204" pitchFamily="34" charset="0"/>
              </a:rPr>
              <a:t>Critical Care</a:t>
            </a:r>
          </a:p>
          <a:p>
            <a:pPr marL="468630" lvl="1" fontAlgn="auto">
              <a:spcBef>
                <a:spcPts val="0"/>
              </a:spcBef>
              <a:spcAft>
                <a:spcPts val="0"/>
              </a:spcAft>
              <a:defRPr/>
            </a:pPr>
            <a:r>
              <a:rPr lang="en-US" sz="2400" dirty="0">
                <a:solidFill>
                  <a:schemeClr val="tx1"/>
                </a:solidFill>
                <a:latin typeface="Calibri" panose="020F0502020204030204" pitchFamily="34" charset="0"/>
              </a:rPr>
              <a:t>Cardiology</a:t>
            </a:r>
          </a:p>
          <a:p>
            <a:pPr marL="468630" lvl="1" fontAlgn="auto">
              <a:spcBef>
                <a:spcPts val="0"/>
              </a:spcBef>
              <a:spcAft>
                <a:spcPts val="0"/>
              </a:spcAft>
              <a:defRPr/>
            </a:pPr>
            <a:r>
              <a:rPr lang="en-US" sz="2400" dirty="0">
                <a:solidFill>
                  <a:schemeClr val="tx1"/>
                </a:solidFill>
                <a:latin typeface="Calibri" panose="020F0502020204030204" pitchFamily="34" charset="0"/>
              </a:rPr>
              <a:t>Family Practice</a:t>
            </a:r>
          </a:p>
          <a:p>
            <a:pPr marL="468630" lvl="1" fontAlgn="auto">
              <a:spcBef>
                <a:spcPts val="0"/>
              </a:spcBef>
              <a:spcAft>
                <a:spcPts val="0"/>
              </a:spcAft>
              <a:defRPr/>
            </a:pPr>
            <a:r>
              <a:rPr lang="en-US" sz="2400" dirty="0">
                <a:solidFill>
                  <a:schemeClr val="tx1"/>
                </a:solidFill>
                <a:latin typeface="Calibri" panose="020F0502020204030204" pitchFamily="34" charset="0"/>
              </a:rPr>
              <a:t>Midwifery</a:t>
            </a:r>
          </a:p>
          <a:p>
            <a:pPr marL="468630" lvl="1" fontAlgn="auto">
              <a:spcBef>
                <a:spcPts val="0"/>
              </a:spcBef>
              <a:spcAft>
                <a:spcPts val="0"/>
              </a:spcAft>
              <a:defRPr/>
            </a:pPr>
            <a:r>
              <a:rPr lang="en-US" sz="2400" dirty="0">
                <a:solidFill>
                  <a:schemeClr val="tx1"/>
                </a:solidFill>
                <a:latin typeface="Calibri" panose="020F0502020204030204" pitchFamily="34" charset="0"/>
              </a:rPr>
              <a:t>Hospital Administration </a:t>
            </a:r>
          </a:p>
          <a:p>
            <a:pPr marL="468630" lvl="1" fontAlgn="auto">
              <a:spcBef>
                <a:spcPts val="0"/>
              </a:spcBef>
              <a:spcAft>
                <a:spcPts val="0"/>
              </a:spcAft>
              <a:defRPr/>
            </a:pPr>
            <a:r>
              <a:rPr lang="en-US" sz="2400" dirty="0">
                <a:solidFill>
                  <a:schemeClr val="tx1"/>
                </a:solidFill>
                <a:latin typeface="Calibri" panose="020F0502020204030204" pitchFamily="34" charset="0"/>
              </a:rPr>
              <a:t>All major hospital associations</a:t>
            </a:r>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979743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nodeType="afterGroup">
                            <p:stCondLst>
                              <p:cond delay="1000"/>
                            </p:stCondLst>
                            <p:childTnLst>
                              <p:par>
                                <p:cTn id="11" presetID="6"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353C-FDE1-1245-9909-6F8711328065}"/>
              </a:ext>
            </a:extLst>
          </p:cNvPr>
          <p:cNvSpPr>
            <a:spLocks noGrp="1"/>
          </p:cNvSpPr>
          <p:nvPr>
            <p:ph type="title"/>
          </p:nvPr>
        </p:nvSpPr>
        <p:spPr/>
        <p:txBody>
          <a:bodyPr/>
          <a:lstStyle/>
          <a:p>
            <a:r>
              <a:rPr lang="en-US" dirty="0"/>
              <a:t>Dissemination</a:t>
            </a:r>
          </a:p>
        </p:txBody>
      </p:sp>
      <p:sp>
        <p:nvSpPr>
          <p:cNvPr id="3" name="Content Placeholder 2">
            <a:extLst>
              <a:ext uri="{FF2B5EF4-FFF2-40B4-BE49-F238E27FC236}">
                <a16:creationId xmlns:a16="http://schemas.microsoft.com/office/drawing/2014/main" id="{C9C98EDA-FD10-F542-8199-47173ABADEB6}"/>
              </a:ext>
            </a:extLst>
          </p:cNvPr>
          <p:cNvSpPr>
            <a:spLocks noGrp="1"/>
          </p:cNvSpPr>
          <p:nvPr>
            <p:ph idx="1"/>
          </p:nvPr>
        </p:nvSpPr>
        <p:spPr>
          <a:xfrm>
            <a:off x="1671637" y="1585912"/>
            <a:ext cx="6415088" cy="4525963"/>
          </a:xfrm>
        </p:spPr>
        <p:txBody>
          <a:bodyPr/>
          <a:lstStyle/>
          <a:p>
            <a:r>
              <a:rPr lang="en-US" dirty="0"/>
              <a:t>“Bundle Boxes”</a:t>
            </a:r>
          </a:p>
          <a:p>
            <a:r>
              <a:rPr lang="en-US" dirty="0"/>
              <a:t>Binders</a:t>
            </a:r>
          </a:p>
          <a:p>
            <a:r>
              <a:rPr lang="en-US" dirty="0"/>
              <a:t>Cards and Posters</a:t>
            </a:r>
          </a:p>
          <a:p>
            <a:r>
              <a:rPr lang="en-US" dirty="0"/>
              <a:t>Videos</a:t>
            </a:r>
          </a:p>
          <a:p>
            <a:r>
              <a:rPr lang="en-US" dirty="0"/>
              <a:t>Websites</a:t>
            </a:r>
          </a:p>
          <a:p>
            <a:r>
              <a:rPr lang="en-US" dirty="0"/>
              <a:t>Meetings</a:t>
            </a:r>
          </a:p>
          <a:p>
            <a:r>
              <a:rPr lang="en-US" dirty="0"/>
              <a:t>Conference Calls</a:t>
            </a:r>
          </a:p>
          <a:p>
            <a:r>
              <a:rPr lang="en-US" dirty="0"/>
              <a:t>Startup and PR Incentives</a:t>
            </a:r>
          </a:p>
        </p:txBody>
      </p:sp>
    </p:spTree>
    <p:extLst>
      <p:ext uri="{BB962C8B-B14F-4D97-AF65-F5344CB8AC3E}">
        <p14:creationId xmlns:p14="http://schemas.microsoft.com/office/powerpoint/2010/main" val="107121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285751" y="496936"/>
            <a:ext cx="8229600" cy="1289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cs typeface="Trebuchet MS" pitchFamily="-72" charset="0"/>
              </a:rPr>
              <a:t>Obstetric</a:t>
            </a:r>
            <a:r>
              <a:rPr lang="en-US" sz="3600" dirty="0">
                <a:solidFill>
                  <a:srgbClr val="223A78"/>
                </a:solidFill>
                <a:latin typeface="Calibri" panose="020F0502020204030204" pitchFamily="34" charset="0"/>
                <a:cs typeface="Trebuchet MS" pitchFamily="-72" charset="0"/>
              </a:rPr>
              <a:t> Hemorrhage</a:t>
            </a:r>
            <a:br>
              <a:rPr lang="en-US" sz="3600" dirty="0">
                <a:solidFill>
                  <a:srgbClr val="223A78"/>
                </a:solidFill>
                <a:latin typeface="Calibri" panose="020F0502020204030204" pitchFamily="34" charset="0"/>
                <a:cs typeface="Trebuchet MS" pitchFamily="-72" charset="0"/>
              </a:rPr>
            </a:br>
            <a:r>
              <a:rPr lang="en-US" sz="3600" dirty="0">
                <a:solidFill>
                  <a:srgbClr val="223A78"/>
                </a:solidFill>
                <a:latin typeface="Calibri" panose="020F0502020204030204" pitchFamily="34" charset="0"/>
                <a:cs typeface="Trebuchet MS" pitchFamily="-72" charset="0"/>
              </a:rPr>
              <a:t>“The 4 R’s”</a:t>
            </a:r>
          </a:p>
        </p:txBody>
      </p:sp>
      <p:sp>
        <p:nvSpPr>
          <p:cNvPr id="16388" name="Content Placeholder 2"/>
          <p:cNvSpPr>
            <a:spLocks noGrp="1"/>
          </p:cNvSpPr>
          <p:nvPr>
            <p:ph idx="4294967295"/>
          </p:nvPr>
        </p:nvSpPr>
        <p:spPr>
          <a:xfrm>
            <a:off x="2625534" y="2443162"/>
            <a:ext cx="4011803" cy="3148013"/>
          </a:xfrm>
          <a:prstGeom prst="rect">
            <a:avLst/>
          </a:prstGeom>
        </p:spPr>
        <p:txBody>
          <a:bodyPr vert="horz" wrap="square" lIns="0" tIns="0" rIns="0" bIns="0" numCol="1" anchor="t" anchorCtr="0" compatLnSpc="1">
            <a:prstTxWarp prst="textNoShape">
              <a:avLst/>
            </a:prstTxWarp>
            <a:noAutofit/>
          </a:bodyPr>
          <a:lstStyle/>
          <a:p>
            <a:pPr marL="457200" indent="-228600" eaLnBrk="1" hangingPunct="1">
              <a:spcBef>
                <a:spcPts val="0"/>
              </a:spcBef>
              <a:spcAft>
                <a:spcPts val="2400"/>
              </a:spcAft>
              <a:buClr>
                <a:srgbClr val="4972AD"/>
              </a:buClr>
              <a:buFont typeface="Arial"/>
              <a:buChar char="•"/>
            </a:pPr>
            <a:r>
              <a:rPr lang="en-US" dirty="0">
                <a:solidFill>
                  <a:srgbClr val="4972AD"/>
                </a:solidFill>
                <a:latin typeface="Calibri" panose="020F0502020204030204" pitchFamily="34" charset="0"/>
              </a:rPr>
              <a:t>RECOGNITION</a:t>
            </a:r>
          </a:p>
          <a:p>
            <a:pPr marL="457200" indent="-228600" eaLnBrk="1" hangingPunct="1">
              <a:spcBef>
                <a:spcPts val="0"/>
              </a:spcBef>
              <a:spcAft>
                <a:spcPts val="2400"/>
              </a:spcAft>
              <a:buClr>
                <a:srgbClr val="4972AD"/>
              </a:buClr>
              <a:buFont typeface="Arial"/>
              <a:buChar char="•"/>
            </a:pPr>
            <a:r>
              <a:rPr lang="en-US" dirty="0">
                <a:solidFill>
                  <a:srgbClr val="4972AD"/>
                </a:solidFill>
                <a:latin typeface="Calibri" panose="020F0502020204030204" pitchFamily="34" charset="0"/>
              </a:rPr>
              <a:t>READINESS</a:t>
            </a:r>
          </a:p>
          <a:p>
            <a:pPr marL="457200" indent="-228600" eaLnBrk="1" hangingPunct="1">
              <a:spcBef>
                <a:spcPts val="0"/>
              </a:spcBef>
              <a:spcAft>
                <a:spcPts val="2400"/>
              </a:spcAft>
              <a:buClr>
                <a:srgbClr val="4972AD"/>
              </a:buClr>
              <a:buFont typeface="Arial"/>
              <a:buChar char="•"/>
            </a:pPr>
            <a:r>
              <a:rPr lang="en-US" dirty="0">
                <a:solidFill>
                  <a:srgbClr val="4972AD"/>
                </a:solidFill>
                <a:latin typeface="Calibri" panose="020F0502020204030204" pitchFamily="34" charset="0"/>
              </a:rPr>
              <a:t>RESPONSE</a:t>
            </a:r>
          </a:p>
          <a:p>
            <a:pPr marL="457200" indent="-228600" eaLnBrk="1" hangingPunct="1">
              <a:spcBef>
                <a:spcPts val="0"/>
              </a:spcBef>
              <a:spcAft>
                <a:spcPts val="2400"/>
              </a:spcAft>
              <a:buClr>
                <a:srgbClr val="4972AD"/>
              </a:buClr>
              <a:buFont typeface="Arial"/>
              <a:buChar char="•"/>
            </a:pPr>
            <a:r>
              <a:rPr lang="en-US" dirty="0">
                <a:solidFill>
                  <a:srgbClr val="4972AD"/>
                </a:solidFill>
                <a:latin typeface="Calibri" panose="020F0502020204030204" pitchFamily="34" charset="0"/>
              </a:rPr>
              <a:t>REPORTING</a:t>
            </a:r>
          </a:p>
          <a:p>
            <a:pPr marL="457200" indent="-228600" eaLnBrk="1" hangingPunct="1">
              <a:spcBef>
                <a:spcPts val="0"/>
              </a:spcBef>
              <a:spcAft>
                <a:spcPts val="2400"/>
              </a:spcAft>
              <a:buClr>
                <a:srgbClr val="4972AD"/>
              </a:buClr>
              <a:buFont typeface="Arial"/>
              <a:buChar char="•"/>
            </a:pPr>
            <a:endParaRPr lang="en-US" dirty="0">
              <a:solidFill>
                <a:srgbClr val="000000"/>
              </a:solidFill>
              <a:latin typeface="Calibri" panose="020F0502020204030204" pitchFamily="34" charset="0"/>
            </a:endParaRPr>
          </a:p>
        </p:txBody>
      </p:sp>
      <p:sp>
        <p:nvSpPr>
          <p:cNvPr id="17411" name="Rectangle 7"/>
          <p:cNvSpPr>
            <a:spLocks noChangeArrowheads="1"/>
          </p:cNvSpPr>
          <p:nvPr/>
        </p:nvSpPr>
        <p:spPr bwMode="auto">
          <a:xfrm>
            <a:off x="5867400" y="6248400"/>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latin typeface="Trebuchet MS" pitchFamily="-72" charset="0"/>
              <a:cs typeface="Trebuchet MS" pitchFamily="-72"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8AC6-26C5-2449-A412-5CD10CC19EDB}"/>
              </a:ext>
            </a:extLst>
          </p:cNvPr>
          <p:cNvSpPr>
            <a:spLocks noGrp="1"/>
          </p:cNvSpPr>
          <p:nvPr>
            <p:ph type="title"/>
          </p:nvPr>
        </p:nvSpPr>
        <p:spPr>
          <a:xfrm>
            <a:off x="457199" y="457200"/>
            <a:ext cx="8229600" cy="1143000"/>
          </a:xfrm>
        </p:spPr>
        <p:txBody>
          <a:bodyPr/>
          <a:lstStyle/>
          <a:p>
            <a:r>
              <a:rPr lang="en-US" dirty="0"/>
              <a:t>The Good News</a:t>
            </a:r>
          </a:p>
        </p:txBody>
      </p:sp>
      <p:pic>
        <p:nvPicPr>
          <p:cNvPr id="5" name="Content Placeholder 4">
            <a:extLst>
              <a:ext uri="{FF2B5EF4-FFF2-40B4-BE49-F238E27FC236}">
                <a16:creationId xmlns:a16="http://schemas.microsoft.com/office/drawing/2014/main" id="{322B7599-FEE1-3B44-880D-19D2CFB2DB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874" y="1600200"/>
            <a:ext cx="7240251" cy="4525963"/>
          </a:xfrm>
        </p:spPr>
      </p:pic>
      <p:graphicFrame>
        <p:nvGraphicFramePr>
          <p:cNvPr id="7" name="Table 6">
            <a:extLst>
              <a:ext uri="{FF2B5EF4-FFF2-40B4-BE49-F238E27FC236}">
                <a16:creationId xmlns:a16="http://schemas.microsoft.com/office/drawing/2014/main" id="{232497B3-50A1-384F-AB5B-1281ED3BB955}"/>
              </a:ext>
            </a:extLst>
          </p:cNvPr>
          <p:cNvGraphicFramePr>
            <a:graphicFrameLocks noGrp="1"/>
          </p:cNvGraphicFramePr>
          <p:nvPr>
            <p:extLst>
              <p:ext uri="{D42A27DB-BD31-4B8C-83A1-F6EECF244321}">
                <p14:modId xmlns:p14="http://schemas.microsoft.com/office/powerpoint/2010/main" val="3009805671"/>
              </p:ext>
            </p:extLst>
          </p:nvPr>
        </p:nvGraphicFramePr>
        <p:xfrm>
          <a:off x="-171451" y="6308725"/>
          <a:ext cx="9043988" cy="259080"/>
        </p:xfrm>
        <a:graphic>
          <a:graphicData uri="http://schemas.openxmlformats.org/drawingml/2006/table">
            <a:tbl>
              <a:tblPr/>
              <a:tblGrid>
                <a:gridCol w="4521994">
                  <a:extLst>
                    <a:ext uri="{9D8B030D-6E8A-4147-A177-3AD203B41FA5}">
                      <a16:colId xmlns:a16="http://schemas.microsoft.com/office/drawing/2014/main" val="583729715"/>
                    </a:ext>
                  </a:extLst>
                </a:gridCol>
                <a:gridCol w="4521994">
                  <a:extLst>
                    <a:ext uri="{9D8B030D-6E8A-4147-A177-3AD203B41FA5}">
                      <a16:colId xmlns:a16="http://schemas.microsoft.com/office/drawing/2014/main" val="542188803"/>
                    </a:ext>
                  </a:extLst>
                </a:gridCol>
              </a:tblGrid>
              <a:tr h="0">
                <a:tc>
                  <a:txBody>
                    <a:bodyPr/>
                    <a:lstStyle/>
                    <a:p>
                      <a:endParaRPr lang="en-US"/>
                    </a:p>
                  </a:txBody>
                  <a:tcPr marL="38100" marR="38100" marT="38100" marB="38100">
                    <a:lnL>
                      <a:noFill/>
                    </a:lnL>
                    <a:lnR>
                      <a:noFill/>
                    </a:lnR>
                    <a:lnT>
                      <a:noFill/>
                    </a:lnT>
                    <a:lnB>
                      <a:noFill/>
                    </a:lnB>
                  </a:tcPr>
                </a:tc>
                <a:tc>
                  <a:txBody>
                    <a:bodyPr/>
                    <a:lstStyle/>
                    <a:p>
                      <a:r>
                        <a:rPr lang="en-US" dirty="0">
                          <a:hlinkClick r:id="rId3"/>
                        </a:rPr>
                        <a:t>https://www.cdc.gov/mmwr/preview/mmwrhtml/mm4838a2.htm</a:t>
                      </a:r>
                      <a:endParaRPr lang="en-US" dirty="0"/>
                    </a:p>
                  </a:txBody>
                  <a:tcPr marL="38100" marR="38100" marT="38100" marB="38100">
                    <a:lnL>
                      <a:noFill/>
                    </a:lnL>
                    <a:lnR>
                      <a:noFill/>
                    </a:lnR>
                    <a:lnT>
                      <a:noFill/>
                    </a:lnT>
                    <a:lnB>
                      <a:noFill/>
                    </a:lnB>
                  </a:tcPr>
                </a:tc>
                <a:extLst>
                  <a:ext uri="{0D108BD9-81ED-4DB2-BD59-A6C34878D82A}">
                    <a16:rowId xmlns:a16="http://schemas.microsoft.com/office/drawing/2014/main" val="3073539351"/>
                  </a:ext>
                </a:extLst>
              </a:tr>
            </a:tbl>
          </a:graphicData>
        </a:graphic>
      </p:graphicFrame>
    </p:spTree>
    <p:extLst>
      <p:ext uri="{BB962C8B-B14F-4D97-AF65-F5344CB8AC3E}">
        <p14:creationId xmlns:p14="http://schemas.microsoft.com/office/powerpoint/2010/main" val="88613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285751" y="496936"/>
            <a:ext cx="8229600" cy="12890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cs typeface="Trebuchet MS" pitchFamily="-72" charset="0"/>
              </a:rPr>
              <a:t>Obstetric</a:t>
            </a:r>
            <a:r>
              <a:rPr lang="en-US" sz="3600" dirty="0">
                <a:solidFill>
                  <a:srgbClr val="223A78"/>
                </a:solidFill>
                <a:latin typeface="Calibri" panose="020F0502020204030204" pitchFamily="34" charset="0"/>
                <a:cs typeface="Trebuchet MS" pitchFamily="-72" charset="0"/>
              </a:rPr>
              <a:t> Hemorrhage: Key Elements</a:t>
            </a:r>
            <a:br>
              <a:rPr lang="en-US" sz="3600" dirty="0">
                <a:solidFill>
                  <a:srgbClr val="223A78"/>
                </a:solidFill>
                <a:latin typeface="Calibri" panose="020F0502020204030204" pitchFamily="34" charset="0"/>
                <a:cs typeface="Trebuchet MS" pitchFamily="-72" charset="0"/>
              </a:rPr>
            </a:br>
            <a:r>
              <a:rPr lang="en-US" sz="3600" dirty="0">
                <a:solidFill>
                  <a:srgbClr val="223A78"/>
                </a:solidFill>
                <a:latin typeface="Calibri" panose="020F0502020204030204" pitchFamily="34" charset="0"/>
                <a:cs typeface="Trebuchet MS" pitchFamily="-72" charset="0"/>
              </a:rPr>
              <a:t>“The 4 R’s”</a:t>
            </a:r>
          </a:p>
        </p:txBody>
      </p:sp>
      <p:sp>
        <p:nvSpPr>
          <p:cNvPr id="16388" name="Content Placeholder 2"/>
          <p:cNvSpPr>
            <a:spLocks noGrp="1"/>
          </p:cNvSpPr>
          <p:nvPr>
            <p:ph idx="4294967295"/>
          </p:nvPr>
        </p:nvSpPr>
        <p:spPr>
          <a:xfrm>
            <a:off x="725297" y="1785938"/>
            <a:ext cx="7609267" cy="4143375"/>
          </a:xfrm>
          <a:prstGeom prst="rect">
            <a:avLst/>
          </a:prstGeom>
        </p:spPr>
        <p:txBody>
          <a:bodyPr vert="horz" wrap="square" lIns="0" tIns="0" rIns="0" bIns="0" numCol="1" anchor="t" anchorCtr="0" compatLnSpc="1">
            <a:prstTxWarp prst="textNoShape">
              <a:avLst/>
            </a:prstTxWarp>
            <a:noAutofit/>
          </a:bodyPr>
          <a:lstStyle/>
          <a:p>
            <a:pPr marL="457200" indent="-228600" eaLnBrk="1" hangingPunct="1">
              <a:spcBef>
                <a:spcPts val="0"/>
              </a:spcBef>
              <a:spcAft>
                <a:spcPts val="600"/>
              </a:spcAft>
              <a:buClr>
                <a:srgbClr val="4972AD"/>
              </a:buClr>
              <a:buFont typeface="Arial"/>
              <a:buChar char="•"/>
            </a:pPr>
            <a:r>
              <a:rPr lang="en-US" sz="2800" dirty="0">
                <a:solidFill>
                  <a:srgbClr val="4972AD"/>
                </a:solidFill>
                <a:latin typeface="Calibri" panose="020F0502020204030204" pitchFamily="34" charset="0"/>
              </a:rPr>
              <a:t>RECOGNITION &amp; PREVENTION  (every patient)</a:t>
            </a:r>
          </a:p>
          <a:p>
            <a:pPr marL="684213" lvl="1"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Risk assessment</a:t>
            </a:r>
          </a:p>
          <a:p>
            <a:pPr marL="1125538" lvl="2"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Prenatal, admission/intrapartum, postpartum</a:t>
            </a:r>
          </a:p>
          <a:p>
            <a:pPr marL="1125538" lvl="2"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Transfer to appropriate level of care</a:t>
            </a:r>
          </a:p>
          <a:p>
            <a:pPr marL="1125538" lvl="2"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Type &amp; Screen versus Type &amp; Cross</a:t>
            </a:r>
          </a:p>
          <a:p>
            <a:pPr marL="684213" lvl="1"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Universal active management of 3</a:t>
            </a:r>
            <a:r>
              <a:rPr lang="en-US" sz="2600" baseline="30000" dirty="0">
                <a:solidFill>
                  <a:srgbClr val="000000"/>
                </a:solidFill>
                <a:latin typeface="Calibri" panose="020F0502020204030204" pitchFamily="34" charset="0"/>
              </a:rPr>
              <a:t>rd</a:t>
            </a:r>
            <a:r>
              <a:rPr lang="en-US" sz="2600" dirty="0">
                <a:solidFill>
                  <a:srgbClr val="000000"/>
                </a:solidFill>
                <a:latin typeface="Calibri" panose="020F0502020204030204" pitchFamily="34" charset="0"/>
              </a:rPr>
              <a:t> stage of labor</a:t>
            </a:r>
          </a:p>
        </p:txBody>
      </p:sp>
      <p:sp>
        <p:nvSpPr>
          <p:cNvPr id="17411" name="Rectangle 7"/>
          <p:cNvSpPr>
            <a:spLocks noChangeArrowheads="1"/>
          </p:cNvSpPr>
          <p:nvPr/>
        </p:nvSpPr>
        <p:spPr bwMode="auto">
          <a:xfrm>
            <a:off x="5867400" y="6248400"/>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latin typeface="Trebuchet MS" pitchFamily="-72" charset="0"/>
              <a:cs typeface="Trebuchet MS" pitchFamily="-72" charset="0"/>
            </a:endParaRPr>
          </a:p>
        </p:txBody>
      </p:sp>
    </p:spTree>
    <p:extLst>
      <p:ext uri="{BB962C8B-B14F-4D97-AF65-F5344CB8AC3E}">
        <p14:creationId xmlns:p14="http://schemas.microsoft.com/office/powerpoint/2010/main" val="25338626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bwMode="auto">
          <a:xfrm>
            <a:off x="0" y="490036"/>
            <a:ext cx="9144000" cy="6529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a:solidFill>
                  <a:srgbClr val="223A78"/>
                </a:solidFill>
                <a:latin typeface="Calibri" panose="020F0502020204030204" pitchFamily="34" charset="0"/>
                <a:ea typeface="ＭＳ Ｐゴシック" charset="0"/>
                <a:cs typeface="ＭＳ Ｐゴシック" charset="0"/>
              </a:rPr>
              <a:t>Risk Assessment: L&amp;D Admission</a:t>
            </a:r>
          </a:p>
        </p:txBody>
      </p:sp>
      <p:sp>
        <p:nvSpPr>
          <p:cNvPr id="23554" name="Content Placeholder 5"/>
          <p:cNvSpPr>
            <a:spLocks noGrp="1"/>
          </p:cNvSpPr>
          <p:nvPr>
            <p:ph sz="half" idx="4294967295"/>
          </p:nvPr>
        </p:nvSpPr>
        <p:spPr bwMode="auto">
          <a:xfrm>
            <a:off x="400011" y="1141102"/>
            <a:ext cx="4414838" cy="51149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spcAft>
                <a:spcPts val="1200"/>
              </a:spcAft>
              <a:buFont typeface="Arial" pitchFamily="-72" charset="0"/>
              <a:buNone/>
            </a:pPr>
            <a:r>
              <a:rPr lang="en-US" sz="2000" b="1" u="sng" dirty="0">
                <a:solidFill>
                  <a:srgbClr val="000000"/>
                </a:solidFill>
                <a:latin typeface="Calibri" panose="020F0502020204030204" pitchFamily="34" charset="0"/>
                <a:ea typeface="ＭＳ Ｐゴシック" charset="0"/>
                <a:cs typeface="ＭＳ Ｐゴシック" charset="0"/>
              </a:rPr>
              <a:t>Medium Risk</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Prior cesarean, uterine surgery,  </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or multiple laparotomies</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Multiple gestation</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&gt;4 prior births</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Prior obstetric hemorrhage</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Large </a:t>
            </a:r>
            <a:r>
              <a:rPr lang="en-US" sz="2000" dirty="0" err="1">
                <a:solidFill>
                  <a:srgbClr val="000000"/>
                </a:solidFill>
                <a:latin typeface="Calibri" panose="020F0502020204030204" pitchFamily="34" charset="0"/>
                <a:ea typeface="ＭＳ Ｐゴシック" charset="0"/>
                <a:cs typeface="ＭＳ Ｐゴシック" charset="0"/>
              </a:rPr>
              <a:t>myomas</a:t>
            </a:r>
            <a:endParaRPr lang="en-US" sz="2000" dirty="0">
              <a:solidFill>
                <a:srgbClr val="000000"/>
              </a:solidFill>
              <a:latin typeface="Calibri" panose="020F0502020204030204" pitchFamily="34" charset="0"/>
              <a:ea typeface="ＭＳ Ｐゴシック" charset="0"/>
              <a:cs typeface="ＭＳ Ｐゴシック" charset="0"/>
            </a:endParaRP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EFW &gt;4000 g</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Obesity (BMI &gt;40) </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Hematocrit &lt;30% &amp; other risk</a:t>
            </a:r>
          </a:p>
          <a:p>
            <a:pPr marL="457200" indent="0" eaLnBrk="1" hangingPunct="1">
              <a:buFont typeface="Arial" pitchFamily="-72" charset="0"/>
              <a:buNone/>
            </a:pPr>
            <a:r>
              <a:rPr lang="en-US" sz="2000" b="1" dirty="0">
                <a:solidFill>
                  <a:srgbClr val="000000"/>
                </a:solidFill>
                <a:latin typeface="Calibri" panose="020F0502020204030204" pitchFamily="34" charset="0"/>
                <a:ea typeface="ＭＳ Ｐゴシック" charset="0"/>
                <a:cs typeface="ＭＳ Ｐゴシック" charset="0"/>
              </a:rPr>
              <a:t>Type &amp; SCREEN, review protocol</a:t>
            </a:r>
          </a:p>
        </p:txBody>
      </p:sp>
      <p:sp>
        <p:nvSpPr>
          <p:cNvPr id="23555" name="Content Placeholder 6"/>
          <p:cNvSpPr>
            <a:spLocks noGrp="1"/>
          </p:cNvSpPr>
          <p:nvPr>
            <p:ph sz="half" idx="4294967295"/>
          </p:nvPr>
        </p:nvSpPr>
        <p:spPr bwMode="auto">
          <a:xfrm>
            <a:off x="4814849" y="1150627"/>
            <a:ext cx="4152900" cy="5105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spcAft>
                <a:spcPts val="1200"/>
              </a:spcAft>
              <a:buFont typeface="Arial" pitchFamily="-72" charset="0"/>
              <a:buNone/>
            </a:pPr>
            <a:r>
              <a:rPr lang="en-US" sz="2000" b="1" u="sng" dirty="0">
                <a:solidFill>
                  <a:srgbClr val="000000"/>
                </a:solidFill>
                <a:latin typeface="Calibri" panose="020F0502020204030204" pitchFamily="34" charset="0"/>
                <a:ea typeface="ＭＳ Ｐゴシック" charset="0"/>
                <a:cs typeface="ＭＳ Ｐゴシック" charset="0"/>
              </a:rPr>
              <a:t>High Risk</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Placenta </a:t>
            </a:r>
            <a:r>
              <a:rPr lang="en-US" sz="2000" dirty="0" err="1">
                <a:solidFill>
                  <a:srgbClr val="000000"/>
                </a:solidFill>
                <a:latin typeface="Calibri" panose="020F0502020204030204" pitchFamily="34" charset="0"/>
                <a:ea typeface="ＭＳ Ｐゴシック" charset="0"/>
                <a:cs typeface="ＭＳ Ｐゴシック" charset="0"/>
              </a:rPr>
              <a:t>previa</a:t>
            </a:r>
            <a:r>
              <a:rPr lang="en-US" sz="2000" dirty="0">
                <a:solidFill>
                  <a:srgbClr val="000000"/>
                </a:solidFill>
                <a:latin typeface="Calibri" panose="020F0502020204030204" pitchFamily="34" charset="0"/>
                <a:ea typeface="ＭＳ Ｐゴシック" charset="0"/>
                <a:cs typeface="ＭＳ Ｐゴシック" charset="0"/>
              </a:rPr>
              <a:t>/low lying</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Suspected </a:t>
            </a:r>
            <a:r>
              <a:rPr lang="en-US" sz="2000" dirty="0" err="1">
                <a:solidFill>
                  <a:srgbClr val="000000"/>
                </a:solidFill>
                <a:latin typeface="Calibri" panose="020F0502020204030204" pitchFamily="34" charset="0"/>
                <a:ea typeface="ＭＳ Ｐゴシック" charset="0"/>
                <a:cs typeface="ＭＳ Ｐゴシック" charset="0"/>
              </a:rPr>
              <a:t>accreta</a:t>
            </a:r>
            <a:r>
              <a:rPr lang="en-US" sz="2000" dirty="0">
                <a:solidFill>
                  <a:srgbClr val="000000"/>
                </a:solidFill>
                <a:latin typeface="Calibri" panose="020F0502020204030204" pitchFamily="34" charset="0"/>
                <a:ea typeface="ＭＳ Ｐゴシック" charset="0"/>
                <a:cs typeface="ＭＳ Ｐゴシック" charset="0"/>
              </a:rPr>
              <a:t>/</a:t>
            </a:r>
            <a:r>
              <a:rPr lang="en-US" sz="2000" dirty="0" err="1">
                <a:solidFill>
                  <a:srgbClr val="000000"/>
                </a:solidFill>
                <a:latin typeface="Calibri" panose="020F0502020204030204" pitchFamily="34" charset="0"/>
                <a:ea typeface="ＭＳ Ｐゴシック" charset="0"/>
                <a:cs typeface="ＭＳ Ｐゴシック" charset="0"/>
              </a:rPr>
              <a:t>percreta</a:t>
            </a:r>
            <a:endParaRPr lang="en-US" sz="2000" dirty="0">
              <a:solidFill>
                <a:srgbClr val="000000"/>
              </a:solidFill>
              <a:latin typeface="Calibri" panose="020F0502020204030204" pitchFamily="34" charset="0"/>
              <a:ea typeface="ＭＳ Ｐゴシック" charset="0"/>
              <a:cs typeface="ＭＳ Ｐゴシック" charset="0"/>
            </a:endParaRP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Platelet count &lt;70,000</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Active bleeding</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Known coagulopathy</a:t>
            </a:r>
          </a:p>
          <a:p>
            <a:pPr marL="0" indent="0" eaLnBrk="1" hangingPunct="1">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(2 or more medium risk factors)</a:t>
            </a:r>
            <a:endParaRPr lang="en-US" sz="2000" b="1" dirty="0">
              <a:solidFill>
                <a:srgbClr val="000000"/>
              </a:solidFill>
              <a:latin typeface="Calibri" panose="020F0502020204030204" pitchFamily="34" charset="0"/>
              <a:ea typeface="ＭＳ Ｐゴシック" charset="0"/>
              <a:cs typeface="ＭＳ Ｐゴシック" charset="0"/>
            </a:endParaRPr>
          </a:p>
          <a:p>
            <a:pPr marL="0" indent="0" eaLnBrk="1" hangingPunct="1">
              <a:buFont typeface="Arial" pitchFamily="-72" charset="0"/>
              <a:buNone/>
            </a:pPr>
            <a:r>
              <a:rPr lang="en-US" sz="2000" b="1" dirty="0">
                <a:solidFill>
                  <a:srgbClr val="000000"/>
                </a:solidFill>
                <a:latin typeface="Calibri" panose="020F0502020204030204" pitchFamily="34" charset="0"/>
                <a:ea typeface="ＭＳ Ｐゴシック" charset="0"/>
                <a:cs typeface="ＭＳ Ｐゴシック" charset="0"/>
              </a:rPr>
              <a:t>	</a:t>
            </a:r>
          </a:p>
          <a:p>
            <a:pPr marL="0" indent="0" eaLnBrk="1" hangingPunct="1">
              <a:buFont typeface="Arial" pitchFamily="-72" charset="0"/>
              <a:buNone/>
            </a:pPr>
            <a:endParaRPr lang="en-US" sz="2000" b="1" dirty="0">
              <a:solidFill>
                <a:srgbClr val="000000"/>
              </a:solidFill>
              <a:latin typeface="Calibri" panose="020F0502020204030204" pitchFamily="34" charset="0"/>
              <a:ea typeface="ＭＳ Ｐゴシック" charset="0"/>
              <a:cs typeface="ＭＳ Ｐゴシック" charset="0"/>
            </a:endParaRPr>
          </a:p>
          <a:p>
            <a:pPr marL="0" indent="0" algn="ctr" eaLnBrk="1" hangingPunct="1">
              <a:buFont typeface="Arial" pitchFamily="-72" charset="0"/>
              <a:buNone/>
            </a:pPr>
            <a:r>
              <a:rPr lang="en-US" sz="2000" b="1" dirty="0">
                <a:solidFill>
                  <a:srgbClr val="000000"/>
                </a:solidFill>
                <a:latin typeface="Calibri" panose="020F0502020204030204" pitchFamily="34" charset="0"/>
                <a:ea typeface="ＭＳ Ｐゴシック" charset="0"/>
                <a:cs typeface="ＭＳ Ｐゴシック" charset="0"/>
              </a:rPr>
              <a:t>	</a:t>
            </a:r>
          </a:p>
          <a:p>
            <a:pPr marL="457200" indent="0" eaLnBrk="1" hangingPunct="1">
              <a:buFont typeface="Arial" pitchFamily="-72" charset="0"/>
              <a:buNone/>
            </a:pPr>
            <a:r>
              <a:rPr lang="en-US" sz="2000" b="1" dirty="0">
                <a:solidFill>
                  <a:srgbClr val="000000"/>
                </a:solidFill>
                <a:latin typeface="Calibri" panose="020F0502020204030204" pitchFamily="34" charset="0"/>
                <a:ea typeface="ＭＳ Ｐゴシック" charset="0"/>
                <a:cs typeface="ＭＳ Ｐゴシック" charset="0"/>
              </a:rPr>
              <a:t>Type &amp; CROSS, review protocol      </a:t>
            </a:r>
            <a:endParaRPr lang="en-US" sz="2000" dirty="0">
              <a:solidFill>
                <a:srgbClr val="000000"/>
              </a:solidFill>
              <a:latin typeface="Calibri" panose="020F0502020204030204" pitchFamily="34" charset="0"/>
              <a:ea typeface="ＭＳ Ｐゴシック" charset="0"/>
              <a:cs typeface="ＭＳ Ｐゴシック" charset="0"/>
            </a:endParaRPr>
          </a:p>
        </p:txBody>
      </p:sp>
      <p:sp>
        <p:nvSpPr>
          <p:cNvPr id="23558" name="TextBox 1"/>
          <p:cNvSpPr txBox="1">
            <a:spLocks noChangeArrowheads="1"/>
          </p:cNvSpPr>
          <p:nvPr/>
        </p:nvSpPr>
        <p:spPr bwMode="auto">
          <a:xfrm>
            <a:off x="400011" y="5821428"/>
            <a:ext cx="7924800" cy="307777"/>
          </a:xfrm>
          <a:prstGeom prst="rect">
            <a:avLst/>
          </a:prstGeom>
          <a:noFill/>
          <a:ln w="9525">
            <a:noFill/>
            <a:miter lim="800000"/>
            <a:headEnd/>
            <a:tailEnd/>
          </a:ln>
        </p:spPr>
        <p:txBody>
          <a:bodyPr>
            <a:prstTxWarp prst="textNoShape">
              <a:avLst/>
            </a:prstTxWarp>
            <a:spAutoFit/>
          </a:bodyPr>
          <a:lstStyle/>
          <a:p>
            <a:pPr algn="ctr"/>
            <a:r>
              <a:rPr lang="en-US" sz="1400" b="1" i="1" dirty="0">
                <a:latin typeface="Calibri" panose="020F0502020204030204" pitchFamily="34" charset="0"/>
                <a:ea typeface="Trebuchet MS" pitchFamily="-72" charset="0"/>
                <a:cs typeface="Trebuchet MS" pitchFamily="-72" charset="0"/>
              </a:rPr>
              <a:t>* Establish a culture of huddles for high-risk patients &amp; post-event debriefing *</a:t>
            </a:r>
          </a:p>
        </p:txBody>
      </p:sp>
      <p:pic>
        <p:nvPicPr>
          <p:cNvPr id="10" name="Picture 9" descr="sm_arrow_r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52" y="5252507"/>
            <a:ext cx="371593" cy="371593"/>
          </a:xfrm>
          <a:prstGeom prst="rect">
            <a:avLst/>
          </a:prstGeom>
        </p:spPr>
      </p:pic>
      <p:pic>
        <p:nvPicPr>
          <p:cNvPr id="11" name="Picture 10" descr="sm_arrow_r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267" y="5252506"/>
            <a:ext cx="371593" cy="371593"/>
          </a:xfrm>
          <a:prstGeom prst="rect">
            <a:avLst/>
          </a:prstGeom>
        </p:spPr>
      </p:pic>
      <p:sp>
        <p:nvSpPr>
          <p:cNvPr id="8" name="Rectangle 7"/>
          <p:cNvSpPr/>
          <p:nvPr/>
        </p:nvSpPr>
        <p:spPr>
          <a:xfrm>
            <a:off x="7594539" y="116666"/>
            <a:ext cx="997389" cy="338554"/>
          </a:xfrm>
          <a:prstGeom prst="rect">
            <a:avLst/>
          </a:prstGeom>
        </p:spPr>
        <p:txBody>
          <a:bodyPr wrap="none">
            <a:spAutoFit/>
          </a:bodyPr>
          <a:lstStyle/>
          <a:p>
            <a:r>
              <a:rPr lang="en-US" sz="1600" b="1" dirty="0">
                <a:solidFill>
                  <a:srgbClr val="90B73D"/>
                </a:solidFill>
                <a:latin typeface="Calibri" panose="020F0502020204030204" pitchFamily="34" charset="0"/>
              </a:rPr>
              <a:t>EXAMPLE</a:t>
            </a:r>
            <a:endParaRPr lang="en-US" sz="2000" dirty="0">
              <a:latin typeface="Calibri" panose="020F0502020204030204" pitchFamily="34" charset="0"/>
            </a:endParaRPr>
          </a:p>
        </p:txBody>
      </p:sp>
      <p:cxnSp>
        <p:nvCxnSpPr>
          <p:cNvPr id="9" name="Straight Connector 8"/>
          <p:cNvCxnSpPr/>
          <p:nvPr/>
        </p:nvCxnSpPr>
        <p:spPr>
          <a:xfrm flipH="1">
            <a:off x="4565752" y="1344213"/>
            <a:ext cx="6248" cy="4187953"/>
          </a:xfrm>
          <a:prstGeom prst="line">
            <a:avLst/>
          </a:prstGeom>
          <a:noFill/>
          <a:ln w="25400" cap="flat">
            <a:solidFill>
              <a:srgbClr val="223A78"/>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B1AA-9B67-B54B-8004-FBA063EAECC6}"/>
              </a:ext>
            </a:extLst>
          </p:cNvPr>
          <p:cNvSpPr>
            <a:spLocks noGrp="1"/>
          </p:cNvSpPr>
          <p:nvPr>
            <p:ph type="title"/>
          </p:nvPr>
        </p:nvSpPr>
        <p:spPr>
          <a:xfrm>
            <a:off x="157163" y="488951"/>
            <a:ext cx="8986837" cy="1439862"/>
          </a:xfrm>
        </p:spPr>
        <p:txBody>
          <a:bodyPr/>
          <a:lstStyle/>
          <a:p>
            <a:r>
              <a:rPr lang="en-US" sz="4000" dirty="0"/>
              <a:t>How Much Blood Loss Is Too Much</a:t>
            </a:r>
            <a:r>
              <a:rPr lang="en-US" dirty="0"/>
              <a:t>?</a:t>
            </a:r>
          </a:p>
        </p:txBody>
      </p:sp>
      <p:sp>
        <p:nvSpPr>
          <p:cNvPr id="3" name="Content Placeholder 2">
            <a:extLst>
              <a:ext uri="{FF2B5EF4-FFF2-40B4-BE49-F238E27FC236}">
                <a16:creationId xmlns:a16="http://schemas.microsoft.com/office/drawing/2014/main" id="{2EF94696-FF0C-ED49-A5F2-20014E74F271}"/>
              </a:ext>
            </a:extLst>
          </p:cNvPr>
          <p:cNvSpPr>
            <a:spLocks noGrp="1"/>
          </p:cNvSpPr>
          <p:nvPr>
            <p:ph idx="1"/>
          </p:nvPr>
        </p:nvSpPr>
        <p:spPr>
          <a:xfrm>
            <a:off x="1164431" y="1714500"/>
            <a:ext cx="7443788" cy="4814887"/>
          </a:xfrm>
        </p:spPr>
        <p:txBody>
          <a:bodyPr/>
          <a:lstStyle/>
          <a:p>
            <a:pPr>
              <a:spcAft>
                <a:spcPts val="600"/>
              </a:spcAft>
            </a:pPr>
            <a:r>
              <a:rPr lang="en-US" sz="2800" dirty="0"/>
              <a:t>Estimated vs. Quantitative blood loss</a:t>
            </a:r>
          </a:p>
          <a:p>
            <a:pPr lvl="1">
              <a:spcAft>
                <a:spcPts val="600"/>
              </a:spcAft>
            </a:pPr>
            <a:r>
              <a:rPr lang="en-US" sz="2600" dirty="0"/>
              <a:t>Definitions vs. physiologic significance</a:t>
            </a:r>
          </a:p>
          <a:p>
            <a:pPr lvl="2">
              <a:spcAft>
                <a:spcPts val="600"/>
              </a:spcAft>
            </a:pPr>
            <a:r>
              <a:rPr lang="en-US" sz="2600" dirty="0"/>
              <a:t>Stages of hemorrhage/hypovolemia</a:t>
            </a:r>
          </a:p>
          <a:p>
            <a:pPr lvl="1">
              <a:spcAft>
                <a:spcPts val="600"/>
              </a:spcAft>
            </a:pPr>
            <a:r>
              <a:rPr lang="en-US" sz="2600" dirty="0"/>
              <a:t>Underestimation of EBL</a:t>
            </a:r>
          </a:p>
          <a:p>
            <a:pPr lvl="2">
              <a:spcAft>
                <a:spcPts val="600"/>
              </a:spcAft>
            </a:pPr>
            <a:r>
              <a:rPr lang="en-US" sz="2600" dirty="0"/>
              <a:t>Failure to respond until late</a:t>
            </a:r>
          </a:p>
          <a:p>
            <a:pPr lvl="1">
              <a:spcAft>
                <a:spcPts val="600"/>
              </a:spcAft>
            </a:pPr>
            <a:r>
              <a:rPr lang="en-US" sz="2600" dirty="0"/>
              <a:t>Collecting vs. weighing</a:t>
            </a:r>
          </a:p>
          <a:p>
            <a:pPr lvl="1">
              <a:spcAft>
                <a:spcPts val="600"/>
              </a:spcAft>
            </a:pPr>
            <a:r>
              <a:rPr lang="en-US" sz="2600" dirty="0"/>
              <a:t>Immediate vs. delayed blood loss</a:t>
            </a:r>
          </a:p>
        </p:txBody>
      </p:sp>
    </p:spTree>
    <p:extLst>
      <p:ext uri="{BB962C8B-B14F-4D97-AF65-F5344CB8AC3E}">
        <p14:creationId xmlns:p14="http://schemas.microsoft.com/office/powerpoint/2010/main" val="148221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0" y="390028"/>
            <a:ext cx="9117013" cy="7529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cs typeface="Trebuchet MS" pitchFamily="-72" charset="0"/>
              </a:rPr>
              <a:t>Obstetric Hemorrhage: Key Elements</a:t>
            </a:r>
          </a:p>
        </p:txBody>
      </p:sp>
      <p:sp>
        <p:nvSpPr>
          <p:cNvPr id="16388" name="Content Placeholder 2"/>
          <p:cNvSpPr>
            <a:spLocks noGrp="1"/>
          </p:cNvSpPr>
          <p:nvPr>
            <p:ph idx="4294967295"/>
          </p:nvPr>
        </p:nvSpPr>
        <p:spPr>
          <a:xfrm>
            <a:off x="800893" y="1785938"/>
            <a:ext cx="7515225" cy="3314700"/>
          </a:xfrm>
          <a:prstGeom prst="rect">
            <a:avLst/>
          </a:prstGeom>
        </p:spPr>
        <p:txBody>
          <a:bodyPr vert="horz" wrap="square" lIns="0" tIns="0" rIns="0" bIns="0" numCol="1" anchor="t" anchorCtr="0" compatLnSpc="1">
            <a:prstTxWarp prst="textNoShape">
              <a:avLst/>
            </a:prstTxWarp>
            <a:noAutofit/>
          </a:bodyPr>
          <a:lstStyle/>
          <a:p>
            <a:pPr marL="457200" indent="-228600" eaLnBrk="1" hangingPunct="1">
              <a:spcBef>
                <a:spcPts val="1200"/>
              </a:spcBef>
              <a:spcAft>
                <a:spcPts val="1200"/>
              </a:spcAft>
              <a:buClr>
                <a:srgbClr val="4972AD"/>
              </a:buClr>
              <a:buFont typeface="Arial"/>
              <a:buChar char="•"/>
            </a:pPr>
            <a:r>
              <a:rPr lang="en-US" sz="2800" dirty="0">
                <a:solidFill>
                  <a:srgbClr val="4972AD"/>
                </a:solidFill>
                <a:latin typeface="Calibri" panose="020F0502020204030204" pitchFamily="34" charset="0"/>
              </a:rPr>
              <a:t>READINESS (every unit)</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Blood bank (massive transfusion protocol: MTP)</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Cart &amp; medication kit</a:t>
            </a:r>
          </a:p>
          <a:p>
            <a:pPr marL="1125538" lvl="2"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Oxytocin, miso, 15-methyl </a:t>
            </a:r>
            <a:r>
              <a:rPr lang="en-US" altLang="en-US" sz="2600" dirty="0">
                <a:solidFill>
                  <a:srgbClr val="000000"/>
                </a:solidFill>
                <a:latin typeface="Calibri" panose="020F0502020204030204" pitchFamily="34" charset="0"/>
                <a:sym typeface="Calibri"/>
              </a:rPr>
              <a:t>PGF</a:t>
            </a:r>
            <a:r>
              <a:rPr lang="en-US" altLang="en-US" sz="2600" baseline="-25000" dirty="0">
                <a:solidFill>
                  <a:srgbClr val="000000"/>
                </a:solidFill>
                <a:latin typeface="Calibri" panose="020F0502020204030204" pitchFamily="34" charset="0"/>
                <a:sym typeface="Calibri"/>
              </a:rPr>
              <a:t>2</a:t>
            </a:r>
            <a:r>
              <a:rPr lang="el-GR" altLang="en-US" sz="2600" baseline="-25000" dirty="0">
                <a:solidFill>
                  <a:srgbClr val="000000"/>
                </a:solidFill>
                <a:latin typeface="Calibri" panose="020F0502020204030204" pitchFamily="34" charset="0"/>
                <a:sym typeface="Calibri"/>
              </a:rPr>
              <a:t>α</a:t>
            </a:r>
            <a:r>
              <a:rPr lang="en-US" sz="2600" dirty="0">
                <a:solidFill>
                  <a:srgbClr val="000000"/>
                </a:solidFill>
                <a:latin typeface="Calibri" panose="020F0502020204030204" pitchFamily="34" charset="0"/>
              </a:rPr>
              <a:t>, methylergonovine</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Hemorrhage education &amp; drills for staff</a:t>
            </a:r>
          </a:p>
        </p:txBody>
      </p:sp>
      <p:sp>
        <p:nvSpPr>
          <p:cNvPr id="17411" name="Rectangle 7"/>
          <p:cNvSpPr>
            <a:spLocks noChangeArrowheads="1"/>
          </p:cNvSpPr>
          <p:nvPr/>
        </p:nvSpPr>
        <p:spPr bwMode="auto">
          <a:xfrm>
            <a:off x="5867400" y="6248400"/>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latin typeface="Trebuchet MS" pitchFamily="-72" charset="0"/>
              <a:cs typeface="Trebuchet MS" pitchFamily="-72" charset="0"/>
            </a:endParaRPr>
          </a:p>
        </p:txBody>
      </p:sp>
    </p:spTree>
    <p:extLst>
      <p:ext uri="{BB962C8B-B14F-4D97-AF65-F5344CB8AC3E}">
        <p14:creationId xmlns:p14="http://schemas.microsoft.com/office/powerpoint/2010/main" val="36790784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 y="670683"/>
            <a:ext cx="9144000" cy="815365"/>
          </a:xfrm>
          <a:prstGeom prst="rect">
            <a:avLst/>
          </a:prstGeom>
        </p:spPr>
        <p:txBody>
          <a:bodyPr vert="horz" wrap="square" lIns="0" tIns="0" rIns="0" bIns="0" numCol="1" anchor="t" anchorCtr="0" compatLnSpc="1">
            <a:prstTxWarp prst="textNoShape">
              <a:avLst/>
            </a:prstTxWarp>
            <a:noAutofit/>
          </a:bodyPr>
          <a:lstStyle/>
          <a:p>
            <a:pPr eaLnBrk="1" hangingPunct="1">
              <a:spcBef>
                <a:spcPts val="2400"/>
              </a:spcBef>
            </a:pPr>
            <a:r>
              <a:rPr lang="en-US" sz="3600" dirty="0">
                <a:solidFill>
                  <a:srgbClr val="223A78"/>
                </a:solidFill>
                <a:latin typeface="Calibri" panose="020F0502020204030204" pitchFamily="34" charset="0"/>
                <a:ea typeface="Avenir Roman" charset="0"/>
                <a:cs typeface="Avenir Roman" charset="0"/>
              </a:rPr>
              <a:t>Blood Bank: Massive Transfusion Protocol</a:t>
            </a:r>
            <a:endParaRPr lang="en-US" sz="3600" dirty="0">
              <a:solidFill>
                <a:srgbClr val="4972AD"/>
              </a:solidFill>
              <a:latin typeface="Calibri" panose="020F0502020204030204" pitchFamily="34" charset="0"/>
              <a:ea typeface="Avenir Roman" charset="0"/>
              <a:cs typeface="Avenir Roman" charset="0"/>
            </a:endParaRPr>
          </a:p>
        </p:txBody>
      </p:sp>
      <p:sp>
        <p:nvSpPr>
          <p:cNvPr id="26627" name="Content Placeholder 2"/>
          <p:cNvSpPr>
            <a:spLocks noGrp="1"/>
          </p:cNvSpPr>
          <p:nvPr>
            <p:ph idx="4294967295"/>
          </p:nvPr>
        </p:nvSpPr>
        <p:spPr>
          <a:xfrm>
            <a:off x="239341" y="1585922"/>
            <a:ext cx="8665315" cy="3958056"/>
          </a:xfrm>
          <a:prstGeom prst="rect">
            <a:avLst/>
          </a:prstGeom>
        </p:spPr>
        <p:txBody>
          <a:bodyPr lIns="0" tIns="0" rIns="0" bIns="0">
            <a:noAutofit/>
          </a:bodyPr>
          <a:lstStyle/>
          <a:p>
            <a:pPr marL="0" indent="0" algn="ctr" eaLnBrk="1" fontAlgn="auto" hangingPunct="1">
              <a:lnSpc>
                <a:spcPts val="2400"/>
              </a:lnSpc>
              <a:spcBef>
                <a:spcPts val="0"/>
              </a:spcBef>
              <a:spcAft>
                <a:spcPts val="600"/>
              </a:spcAft>
              <a:buClr>
                <a:schemeClr val="bg1"/>
              </a:buClr>
              <a:buFont typeface="+mj-lt"/>
              <a:buAutoNum type="arabicPeriod"/>
              <a:defRPr/>
            </a:pPr>
            <a:r>
              <a:rPr lang="en-US" sz="2800" i="1" dirty="0">
                <a:solidFill>
                  <a:srgbClr val="4972AD"/>
                </a:solidFill>
                <a:latin typeface="Calibri" panose="020F0502020204030204" pitchFamily="34" charset="0"/>
                <a:ea typeface="Avenir Roman" charset="0"/>
                <a:cs typeface="Avenir Roman" charset="0"/>
              </a:rPr>
              <a:t>OB care institutions must have:</a:t>
            </a:r>
            <a:endParaRPr lang="en-US" altLang="en-US" sz="2800" dirty="0">
              <a:solidFill>
                <a:srgbClr val="000000"/>
              </a:solidFill>
              <a:latin typeface="Calibri" panose="020F0502020204030204" pitchFamily="34" charset="0"/>
              <a:cs typeface="+mn-cs"/>
              <a:sym typeface="Calibri"/>
            </a:endParaRPr>
          </a:p>
          <a:p>
            <a:pPr marL="571500" eaLnBrk="1" fontAlgn="auto" hangingPunct="1">
              <a:lnSpc>
                <a:spcPts val="3200"/>
              </a:lnSpc>
              <a:spcBef>
                <a:spcPts val="0"/>
              </a:spcBef>
              <a:spcAft>
                <a:spcPts val="1200"/>
              </a:spcAft>
              <a:buClr>
                <a:schemeClr val="tx1"/>
              </a:buClr>
              <a:buFont typeface="Arial"/>
              <a:buChar char="•"/>
              <a:defRPr/>
            </a:pPr>
            <a:r>
              <a:rPr lang="en-US" altLang="en-US" sz="2400" dirty="0">
                <a:solidFill>
                  <a:srgbClr val="000000"/>
                </a:solidFill>
                <a:latin typeface="Calibri" panose="020F0502020204030204" pitchFamily="34" charset="0"/>
                <a:cs typeface="+mn-cs"/>
                <a:sym typeface="Calibri"/>
              </a:rPr>
              <a:t>A Massive Transfusion Protocol (MTP)</a:t>
            </a:r>
          </a:p>
          <a:p>
            <a:pPr marL="1066800" lvl="1" eaLnBrk="1" fontAlgn="auto" hangingPunct="1">
              <a:lnSpc>
                <a:spcPts val="3200"/>
              </a:lnSpc>
              <a:spcBef>
                <a:spcPts val="0"/>
              </a:spcBef>
              <a:spcAft>
                <a:spcPts val="1200"/>
              </a:spcAft>
              <a:buClr>
                <a:schemeClr val="tx1"/>
              </a:buClr>
              <a:buFont typeface="Arial"/>
              <a:buChar char="•"/>
              <a:defRPr/>
            </a:pPr>
            <a:r>
              <a:rPr lang="en-US" altLang="en-US" sz="2400" dirty="0">
                <a:solidFill>
                  <a:srgbClr val="000000"/>
                </a:solidFill>
                <a:latin typeface="Calibri" panose="020F0502020204030204" pitchFamily="34" charset="0"/>
                <a:sym typeface="Calibri"/>
              </a:rPr>
              <a:t>Ability to quickly obtain 6 units PRBCs and 4 units FFP</a:t>
            </a:r>
          </a:p>
          <a:p>
            <a:pPr marL="1066800" lvl="1" eaLnBrk="1" fontAlgn="auto" hangingPunct="1">
              <a:lnSpc>
                <a:spcPts val="3200"/>
              </a:lnSpc>
              <a:spcBef>
                <a:spcPts val="0"/>
              </a:spcBef>
              <a:spcAft>
                <a:spcPts val="1200"/>
              </a:spcAft>
              <a:buClr>
                <a:schemeClr val="tx1"/>
              </a:buClr>
              <a:buFont typeface="Arial"/>
              <a:buChar char="•"/>
              <a:defRPr/>
            </a:pPr>
            <a:r>
              <a:rPr lang="en-US" altLang="en-US" sz="2400" dirty="0">
                <a:solidFill>
                  <a:srgbClr val="000000"/>
                </a:solidFill>
                <a:latin typeface="Calibri" panose="020F0502020204030204" pitchFamily="34" charset="0"/>
                <a:sym typeface="Calibri"/>
              </a:rPr>
              <a:t>Ability to obtain O-neg blood immediately</a:t>
            </a:r>
          </a:p>
          <a:p>
            <a:pPr marL="1066800" lvl="1" eaLnBrk="1" fontAlgn="auto" hangingPunct="1">
              <a:lnSpc>
                <a:spcPts val="3200"/>
              </a:lnSpc>
              <a:spcBef>
                <a:spcPts val="0"/>
              </a:spcBef>
              <a:spcAft>
                <a:spcPts val="1800"/>
              </a:spcAft>
              <a:buClr>
                <a:schemeClr val="tx1"/>
              </a:buClr>
              <a:buFont typeface="Arial"/>
              <a:buChar char="•"/>
              <a:defRPr/>
            </a:pPr>
            <a:r>
              <a:rPr lang="en-US" altLang="en-US" sz="2400" dirty="0">
                <a:solidFill>
                  <a:srgbClr val="000000"/>
                </a:solidFill>
                <a:latin typeface="Calibri" panose="020F0502020204030204" pitchFamily="34" charset="0"/>
                <a:sym typeface="Calibri"/>
              </a:rPr>
              <a:t>Established systems between L&amp;D and BB to activate MTP</a:t>
            </a:r>
          </a:p>
          <a:p>
            <a:pPr marL="571500" eaLnBrk="1" fontAlgn="auto" hangingPunct="1">
              <a:lnSpc>
                <a:spcPts val="3200"/>
              </a:lnSpc>
              <a:spcBef>
                <a:spcPts val="0"/>
              </a:spcBef>
              <a:spcAft>
                <a:spcPts val="1800"/>
              </a:spcAft>
              <a:buClr>
                <a:schemeClr val="tx1"/>
              </a:buClr>
              <a:buFont typeface="Arial"/>
              <a:buChar char="•"/>
              <a:defRPr/>
            </a:pPr>
            <a:r>
              <a:rPr lang="en-US" altLang="en-US" sz="2400" dirty="0">
                <a:solidFill>
                  <a:srgbClr val="000000"/>
                </a:solidFill>
                <a:latin typeface="Calibri" panose="020F0502020204030204" pitchFamily="34" charset="0"/>
                <a:cs typeface="+mn-cs"/>
                <a:sym typeface="Calibri"/>
              </a:rPr>
              <a:t>Emergency Release Protocol and mechanisms to obtain platelets and additional products in a timely fashion</a:t>
            </a:r>
            <a:endParaRPr lang="en-US" altLang="en-US" sz="2400" dirty="0">
              <a:solidFill>
                <a:srgbClr val="000000"/>
              </a:solidFill>
              <a:cs typeface="+mn-cs"/>
              <a:sym typeface="Calibri"/>
            </a:endParaRPr>
          </a:p>
        </p:txBody>
      </p:sp>
      <p:sp>
        <p:nvSpPr>
          <p:cNvPr id="31747" name="Rectangle 12"/>
          <p:cNvSpPr>
            <a:spLocks noChangeArrowheads="1"/>
          </p:cNvSpPr>
          <p:nvPr/>
        </p:nvSpPr>
        <p:spPr bwMode="auto">
          <a:xfrm>
            <a:off x="6324600" y="6227763"/>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ea typeface="Trebuchet MS" pitchFamily="-72" charset="0"/>
              <a:cs typeface="Trebuchet MS" pitchFamily="-72" charset="0"/>
            </a:endParaRPr>
          </a:p>
        </p:txBody>
      </p:sp>
      <p:sp>
        <p:nvSpPr>
          <p:cNvPr id="2" name="TextBox 1"/>
          <p:cNvSpPr txBox="1"/>
          <p:nvPr/>
        </p:nvSpPr>
        <p:spPr>
          <a:xfrm>
            <a:off x="1169600" y="5643852"/>
            <a:ext cx="6374199"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a:ln>
                  <a:noFill/>
                </a:ln>
                <a:solidFill>
                  <a:srgbClr val="FF0000"/>
                </a:solidFill>
                <a:effectLst/>
                <a:uFillTx/>
                <a:latin typeface="Calibri" panose="020F0502020204030204" pitchFamily="34" charset="0"/>
                <a:ea typeface="Calibri"/>
                <a:cs typeface="Calibri"/>
                <a:sym typeface="Calibri"/>
              </a:rPr>
              <a:t>Blood transfusion or cross-matching should not be used as a negative quality marker</a:t>
            </a:r>
          </a:p>
        </p:txBody>
      </p:sp>
    </p:spTree>
    <p:extLst>
      <p:ext uri="{BB962C8B-B14F-4D97-AF65-F5344CB8AC3E}">
        <p14:creationId xmlns:p14="http://schemas.microsoft.com/office/powerpoint/2010/main" val="1070240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bwMode="auto">
          <a:xfrm>
            <a:off x="0" y="284605"/>
            <a:ext cx="9117013" cy="117130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a:solidFill>
                  <a:srgbClr val="223A78"/>
                </a:solidFill>
                <a:latin typeface="Calibri" panose="020F0502020204030204" pitchFamily="34" charset="0"/>
                <a:ea typeface="ＭＳ Ｐゴシック" charset="0"/>
                <a:cs typeface="ＭＳ Ｐゴシック" charset="0"/>
              </a:rPr>
              <a:t>Recommended Instruments</a:t>
            </a:r>
            <a:br>
              <a:rPr lang="en-US" sz="3600" dirty="0">
                <a:solidFill>
                  <a:srgbClr val="223A78"/>
                </a:solidFill>
                <a:latin typeface="Calibri" panose="020F0502020204030204" pitchFamily="34" charset="0"/>
                <a:ea typeface="ＭＳ Ｐゴシック" charset="0"/>
                <a:cs typeface="ＭＳ Ｐゴシック" charset="0"/>
              </a:rPr>
            </a:br>
            <a:r>
              <a:rPr lang="en-US" sz="3600" dirty="0">
                <a:solidFill>
                  <a:srgbClr val="223A78"/>
                </a:solidFill>
                <a:latin typeface="Calibri" panose="020F0502020204030204" pitchFamily="34" charset="0"/>
                <a:ea typeface="ＭＳ Ｐゴシック" charset="0"/>
                <a:cs typeface="ＭＳ Ｐゴシック" charset="0"/>
              </a:rPr>
              <a:t>Hemorrhage Cart</a:t>
            </a:r>
          </a:p>
        </p:txBody>
      </p:sp>
      <p:sp>
        <p:nvSpPr>
          <p:cNvPr id="39938" name="Text Placeholder 1"/>
          <p:cNvSpPr>
            <a:spLocks noGrp="1"/>
          </p:cNvSpPr>
          <p:nvPr>
            <p:ph type="body" idx="4294967295"/>
          </p:nvPr>
        </p:nvSpPr>
        <p:spPr bwMode="auto">
          <a:xfrm>
            <a:off x="399180" y="1455906"/>
            <a:ext cx="3538566" cy="639763"/>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0" indent="0" algn="ctr" eaLnBrk="1" hangingPunct="1">
              <a:buNone/>
            </a:pPr>
            <a:r>
              <a:rPr lang="en-US" sz="2400" b="1" u="sng" dirty="0">
                <a:solidFill>
                  <a:srgbClr val="000000"/>
                </a:solidFill>
                <a:latin typeface="Calibri" panose="020F0502020204030204" pitchFamily="34" charset="0"/>
                <a:ea typeface="ＭＳ Ｐゴシック" charset="0"/>
                <a:cs typeface="ＭＳ Ｐゴシック" charset="0"/>
              </a:rPr>
              <a:t>Vaginal</a:t>
            </a:r>
          </a:p>
        </p:txBody>
      </p:sp>
      <p:sp>
        <p:nvSpPr>
          <p:cNvPr id="39939" name="Content Placeholder 3"/>
          <p:cNvSpPr>
            <a:spLocks noGrp="1"/>
          </p:cNvSpPr>
          <p:nvPr>
            <p:ph sz="half" idx="4294967295"/>
          </p:nvPr>
        </p:nvSpPr>
        <p:spPr bwMode="auto">
          <a:xfrm>
            <a:off x="471273" y="2095668"/>
            <a:ext cx="4290117" cy="427751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Vaginal retractors; long </a:t>
            </a:r>
            <a:br>
              <a:rPr lang="en-US" sz="2000" dirty="0">
                <a:solidFill>
                  <a:srgbClr val="000000"/>
                </a:solidFill>
                <a:latin typeface="Calibri" panose="020F0502020204030204" pitchFamily="34" charset="0"/>
                <a:ea typeface="ＭＳ Ｐゴシック" charset="0"/>
                <a:cs typeface="ＭＳ Ｐゴシック" charset="0"/>
              </a:rPr>
            </a:br>
            <a:r>
              <a:rPr lang="en-US" sz="2000" dirty="0">
                <a:solidFill>
                  <a:srgbClr val="000000"/>
                </a:solidFill>
                <a:latin typeface="Calibri" panose="020F0502020204030204" pitchFamily="34" charset="0"/>
                <a:ea typeface="ＭＳ Ｐゴシック" charset="0"/>
                <a:cs typeface="ＭＳ Ｐゴシック" charset="0"/>
              </a:rPr>
              <a:t>      weighted speculum</a:t>
            </a:r>
          </a:p>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Long instruments </a:t>
            </a:r>
            <a:r>
              <a:rPr lang="en-US" sz="2000" i="1" dirty="0">
                <a:solidFill>
                  <a:srgbClr val="000000"/>
                </a:solidFill>
                <a:latin typeface="Calibri" panose="020F0502020204030204" pitchFamily="34" charset="0"/>
                <a:ea typeface="ＭＳ Ｐゴシック" charset="0"/>
                <a:cs typeface="ＭＳ Ｐゴシック" charset="0"/>
              </a:rPr>
              <a:t>(needle </a:t>
            </a:r>
            <a:br>
              <a:rPr lang="en-US" sz="2000" i="1" dirty="0">
                <a:solidFill>
                  <a:srgbClr val="000000"/>
                </a:solidFill>
                <a:latin typeface="Calibri" panose="020F0502020204030204" pitchFamily="34" charset="0"/>
                <a:ea typeface="ＭＳ Ｐゴシック" charset="0"/>
                <a:cs typeface="ＭＳ Ｐゴシック" charset="0"/>
              </a:rPr>
            </a:br>
            <a:r>
              <a:rPr lang="en-US" sz="2000" i="1" dirty="0">
                <a:solidFill>
                  <a:srgbClr val="000000"/>
                </a:solidFill>
                <a:latin typeface="Calibri" panose="020F0502020204030204" pitchFamily="34" charset="0"/>
                <a:ea typeface="ＭＳ Ｐゴシック" charset="0"/>
                <a:cs typeface="ＭＳ Ｐゴシック" charset="0"/>
              </a:rPr>
              <a:t>     holder, scissors, Kelly clamps, </a:t>
            </a:r>
            <a:br>
              <a:rPr lang="en-US" sz="2000" i="1" dirty="0">
                <a:solidFill>
                  <a:srgbClr val="000000"/>
                </a:solidFill>
                <a:latin typeface="Calibri" panose="020F0502020204030204" pitchFamily="34" charset="0"/>
                <a:ea typeface="ＭＳ Ｐゴシック" charset="0"/>
                <a:cs typeface="ＭＳ Ｐゴシック" charset="0"/>
              </a:rPr>
            </a:br>
            <a:r>
              <a:rPr lang="en-US" sz="2000" i="1" dirty="0">
                <a:solidFill>
                  <a:srgbClr val="000000"/>
                </a:solidFill>
                <a:latin typeface="Calibri" panose="020F0502020204030204" pitchFamily="34" charset="0"/>
                <a:ea typeface="ＭＳ Ｐゴシック" charset="0"/>
                <a:cs typeface="ＭＳ Ｐゴシック" charset="0"/>
              </a:rPr>
              <a:t>     sponge forceps)</a:t>
            </a:r>
          </a:p>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Intrauterine balloon</a:t>
            </a:r>
            <a:endParaRPr lang="en-US" sz="2000" i="1" dirty="0">
              <a:solidFill>
                <a:srgbClr val="000000"/>
              </a:solidFill>
              <a:latin typeface="Calibri" panose="020F0502020204030204" pitchFamily="34" charset="0"/>
              <a:ea typeface="ＭＳ Ｐゴシック" charset="0"/>
              <a:cs typeface="ＭＳ Ｐゴシック" charset="0"/>
            </a:endParaRPr>
          </a:p>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Banjo curette</a:t>
            </a:r>
          </a:p>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Bright task light</a:t>
            </a:r>
          </a:p>
          <a:p>
            <a:pPr marL="0" indent="0" eaLnBrk="1" hangingPunct="1">
              <a:lnSpc>
                <a:spcPts val="2400"/>
              </a:lnSpc>
              <a:spcBef>
                <a:spcPts val="0"/>
              </a:spcBef>
              <a:spcAft>
                <a:spcPts val="1200"/>
              </a:spcAft>
              <a:buFont typeface="Arial" pitchFamily="-72" charset="0"/>
              <a:buNone/>
            </a:pPr>
            <a:r>
              <a:rPr lang="en-US" sz="2000" dirty="0">
                <a:solidFill>
                  <a:srgbClr val="000000"/>
                </a:solidFill>
                <a:latin typeface="Calibri" panose="020F0502020204030204" pitchFamily="34" charset="0"/>
                <a:ea typeface="ＭＳ Ｐゴシック" charset="0"/>
                <a:cs typeface="ＭＳ Ｐゴシック" charset="0"/>
              </a:rPr>
              <a:t>[  ] Procedural instructions </a:t>
            </a:r>
            <a:br>
              <a:rPr lang="en-US" sz="2000" dirty="0">
                <a:solidFill>
                  <a:srgbClr val="000000"/>
                </a:solidFill>
                <a:latin typeface="Calibri" panose="020F0502020204030204" pitchFamily="34" charset="0"/>
                <a:ea typeface="ＭＳ Ｐゴシック" charset="0"/>
                <a:cs typeface="ＭＳ Ｐゴシック" charset="0"/>
              </a:rPr>
            </a:br>
            <a:r>
              <a:rPr lang="en-US" sz="2000" dirty="0">
                <a:solidFill>
                  <a:srgbClr val="000000"/>
                </a:solidFill>
                <a:latin typeface="Calibri" panose="020F0502020204030204" pitchFamily="34" charset="0"/>
                <a:ea typeface="ＭＳ Ｐゴシック" charset="0"/>
                <a:cs typeface="ＭＳ Ｐゴシック" charset="0"/>
              </a:rPr>
              <a:t>     </a:t>
            </a:r>
            <a:r>
              <a:rPr lang="en-US" sz="2000" i="1" dirty="0">
                <a:solidFill>
                  <a:srgbClr val="000000"/>
                </a:solidFill>
                <a:latin typeface="Calibri" panose="020F0502020204030204" pitchFamily="34" charset="0"/>
                <a:ea typeface="ＭＳ Ｐゴシック" charset="0"/>
                <a:cs typeface="ＭＳ Ｐゴシック" charset="0"/>
              </a:rPr>
              <a:t>(balloon)</a:t>
            </a:r>
          </a:p>
          <a:p>
            <a:pPr marL="0" indent="0" eaLnBrk="1" hangingPunct="1">
              <a:lnSpc>
                <a:spcPts val="2400"/>
              </a:lnSpc>
              <a:spcBef>
                <a:spcPts val="0"/>
              </a:spcBef>
              <a:spcAft>
                <a:spcPts val="1200"/>
              </a:spcAft>
              <a:buFont typeface="Arial" pitchFamily="-72" charset="0"/>
              <a:buNone/>
            </a:pPr>
            <a:r>
              <a:rPr lang="en-US" dirty="0">
                <a:solidFill>
                  <a:srgbClr val="000000"/>
                </a:solidFill>
                <a:latin typeface="Trebuchet MS" pitchFamily="-72" charset="0"/>
                <a:ea typeface="ＭＳ Ｐゴシック" charset="0"/>
                <a:cs typeface="ＭＳ Ｐゴシック" charset="0"/>
              </a:rPr>
              <a:t>	</a:t>
            </a:r>
          </a:p>
        </p:txBody>
      </p:sp>
      <p:sp>
        <p:nvSpPr>
          <p:cNvPr id="39940" name="Text Placeholder 2"/>
          <p:cNvSpPr>
            <a:spLocks noGrp="1"/>
          </p:cNvSpPr>
          <p:nvPr>
            <p:ph type="body" sz="quarter" idx="4294967295"/>
          </p:nvPr>
        </p:nvSpPr>
        <p:spPr bwMode="auto">
          <a:xfrm>
            <a:off x="4922845" y="1465601"/>
            <a:ext cx="3728016" cy="639763"/>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0" indent="0" algn="ctr" eaLnBrk="1" hangingPunct="1">
              <a:buNone/>
            </a:pPr>
            <a:r>
              <a:rPr lang="en-US" sz="2400" b="1" u="sng" dirty="0">
                <a:solidFill>
                  <a:srgbClr val="000000"/>
                </a:solidFill>
                <a:latin typeface="Calibri" panose="020F0502020204030204" pitchFamily="34" charset="0"/>
                <a:ea typeface="ＭＳ Ｐゴシック" charset="0"/>
                <a:cs typeface="ＭＳ Ｐゴシック" charset="0"/>
              </a:rPr>
              <a:t>Cesarean/Laparotomy </a:t>
            </a:r>
          </a:p>
        </p:txBody>
      </p:sp>
      <p:sp>
        <p:nvSpPr>
          <p:cNvPr id="4" name="Content Placeholder 3"/>
          <p:cNvSpPr>
            <a:spLocks noGrp="1"/>
          </p:cNvSpPr>
          <p:nvPr>
            <p:ph sz="quarter" idx="4294967295"/>
          </p:nvPr>
        </p:nvSpPr>
        <p:spPr>
          <a:xfrm>
            <a:off x="4953852" y="2095669"/>
            <a:ext cx="3825994" cy="3951288"/>
          </a:xfrm>
          <a:prstGeom prst="rect">
            <a:avLst/>
          </a:prstGeom>
        </p:spPr>
        <p:txBody>
          <a:bodyPr/>
          <a:lstStyle/>
          <a:p>
            <a:pPr marL="0" indent="0" eaLnBrk="1" fontAlgn="auto" hangingPunct="1">
              <a:lnSpc>
                <a:spcPts val="2400"/>
              </a:lnSpc>
              <a:spcBef>
                <a:spcPts val="0"/>
              </a:spcBef>
              <a:spcAft>
                <a:spcPts val="1200"/>
              </a:spcAft>
              <a:buFont typeface="Arial" charset="0"/>
              <a:buNone/>
              <a:defRPr/>
            </a:pPr>
            <a:r>
              <a:rPr lang="en-US" altLang="en-US" sz="2000" dirty="0">
                <a:solidFill>
                  <a:srgbClr val="000000"/>
                </a:solidFill>
                <a:latin typeface="Calibri" panose="020F0502020204030204" pitchFamily="34" charset="0"/>
                <a:cs typeface="+mn-cs"/>
                <a:sym typeface="Calibri"/>
              </a:rPr>
              <a:t>[  ] Hysterectomy tray</a:t>
            </a:r>
          </a:p>
          <a:p>
            <a:pPr marL="0" indent="0" eaLnBrk="1" fontAlgn="auto" hangingPunct="1">
              <a:lnSpc>
                <a:spcPts val="2400"/>
              </a:lnSpc>
              <a:spcBef>
                <a:spcPts val="0"/>
              </a:spcBef>
              <a:spcAft>
                <a:spcPts val="1200"/>
              </a:spcAft>
              <a:buFont typeface="Arial" charset="0"/>
              <a:buNone/>
              <a:defRPr/>
            </a:pPr>
            <a:r>
              <a:rPr lang="en-US" altLang="en-US" sz="2000" dirty="0">
                <a:solidFill>
                  <a:srgbClr val="000000"/>
                </a:solidFill>
                <a:latin typeface="Calibri" panose="020F0502020204030204" pitchFamily="34" charset="0"/>
                <a:cs typeface="+mn-cs"/>
                <a:sym typeface="Calibri"/>
              </a:rPr>
              <a:t>[  ] #1 chromic or plain catgut </a:t>
            </a:r>
            <a:br>
              <a:rPr lang="en-US" altLang="en-US" sz="2000" dirty="0">
                <a:solidFill>
                  <a:srgbClr val="000000"/>
                </a:solidFill>
                <a:latin typeface="Calibri" panose="020F0502020204030204" pitchFamily="34" charset="0"/>
                <a:cs typeface="+mn-cs"/>
                <a:sym typeface="Calibri"/>
              </a:rPr>
            </a:br>
            <a:r>
              <a:rPr lang="en-US" altLang="en-US" sz="2000" dirty="0">
                <a:solidFill>
                  <a:srgbClr val="000000"/>
                </a:solidFill>
                <a:latin typeface="Calibri" panose="020F0502020204030204" pitchFamily="34" charset="0"/>
                <a:cs typeface="+mn-cs"/>
                <a:sym typeface="Calibri"/>
              </a:rPr>
              <a:t>      suture &amp; reloadable </a:t>
            </a:r>
            <a:br>
              <a:rPr lang="en-US" altLang="en-US" sz="2000" dirty="0">
                <a:solidFill>
                  <a:srgbClr val="000000"/>
                </a:solidFill>
                <a:latin typeface="Calibri" panose="020F0502020204030204" pitchFamily="34" charset="0"/>
                <a:cs typeface="+mn-cs"/>
                <a:sym typeface="Calibri"/>
              </a:rPr>
            </a:br>
            <a:r>
              <a:rPr lang="en-US" altLang="en-US" sz="2000" dirty="0">
                <a:solidFill>
                  <a:srgbClr val="000000"/>
                </a:solidFill>
                <a:latin typeface="Calibri" panose="020F0502020204030204" pitchFamily="34" charset="0"/>
                <a:cs typeface="+mn-cs"/>
                <a:sym typeface="Calibri"/>
              </a:rPr>
              <a:t>      straight needle for B-Lynch </a:t>
            </a:r>
            <a:br>
              <a:rPr lang="en-US" altLang="en-US" sz="2000" dirty="0">
                <a:solidFill>
                  <a:srgbClr val="000000"/>
                </a:solidFill>
                <a:latin typeface="Calibri" panose="020F0502020204030204" pitchFamily="34" charset="0"/>
                <a:cs typeface="+mn-cs"/>
                <a:sym typeface="Calibri"/>
              </a:rPr>
            </a:br>
            <a:r>
              <a:rPr lang="en-US" altLang="en-US" sz="2000" dirty="0">
                <a:solidFill>
                  <a:srgbClr val="000000"/>
                </a:solidFill>
                <a:latin typeface="Calibri" panose="020F0502020204030204" pitchFamily="34" charset="0"/>
                <a:cs typeface="+mn-cs"/>
                <a:sym typeface="Calibri"/>
              </a:rPr>
              <a:t>      sutures</a:t>
            </a:r>
          </a:p>
          <a:p>
            <a:pPr marL="0" indent="0" eaLnBrk="1" fontAlgn="auto" hangingPunct="1">
              <a:lnSpc>
                <a:spcPts val="2400"/>
              </a:lnSpc>
              <a:spcBef>
                <a:spcPts val="0"/>
              </a:spcBef>
              <a:spcAft>
                <a:spcPts val="1200"/>
              </a:spcAft>
              <a:buFont typeface="Arial" charset="0"/>
              <a:buNone/>
              <a:defRPr/>
            </a:pPr>
            <a:r>
              <a:rPr lang="en-US" altLang="en-US" sz="2000" dirty="0">
                <a:solidFill>
                  <a:srgbClr val="000000"/>
                </a:solidFill>
                <a:latin typeface="Calibri" panose="020F0502020204030204" pitchFamily="34" charset="0"/>
                <a:cs typeface="+mn-cs"/>
                <a:sym typeface="Calibri"/>
              </a:rPr>
              <a:t>[  ] Intrauterine balloon</a:t>
            </a:r>
            <a:endParaRPr lang="en-US" altLang="en-US" sz="2000" i="1" dirty="0">
              <a:solidFill>
                <a:srgbClr val="000000"/>
              </a:solidFill>
              <a:latin typeface="Calibri" panose="020F0502020204030204" pitchFamily="34" charset="0"/>
              <a:cs typeface="+mn-cs"/>
              <a:sym typeface="Calibri"/>
            </a:endParaRPr>
          </a:p>
          <a:p>
            <a:pPr marL="0" indent="0" eaLnBrk="1" fontAlgn="auto" hangingPunct="1">
              <a:lnSpc>
                <a:spcPts val="2400"/>
              </a:lnSpc>
              <a:spcBef>
                <a:spcPts val="0"/>
              </a:spcBef>
              <a:spcAft>
                <a:spcPts val="1200"/>
              </a:spcAft>
              <a:buFont typeface="Arial" charset="0"/>
              <a:buNone/>
              <a:defRPr/>
            </a:pPr>
            <a:r>
              <a:rPr lang="en-US" altLang="en-US" sz="2000" dirty="0">
                <a:solidFill>
                  <a:srgbClr val="000000"/>
                </a:solidFill>
                <a:latin typeface="Calibri" panose="020F0502020204030204" pitchFamily="34" charset="0"/>
                <a:cs typeface="+mn-cs"/>
                <a:sym typeface="Calibri"/>
              </a:rPr>
              <a:t>[  ] Procedural instructions</a:t>
            </a:r>
            <a:br>
              <a:rPr lang="en-US" altLang="en-US" sz="2000" dirty="0">
                <a:solidFill>
                  <a:srgbClr val="000000"/>
                </a:solidFill>
                <a:latin typeface="Calibri" panose="020F0502020204030204" pitchFamily="34" charset="0"/>
                <a:cs typeface="+mn-cs"/>
                <a:sym typeface="Calibri"/>
              </a:rPr>
            </a:br>
            <a:r>
              <a:rPr lang="en-US" altLang="en-US" sz="2000" dirty="0">
                <a:solidFill>
                  <a:srgbClr val="000000"/>
                </a:solidFill>
                <a:latin typeface="Calibri" panose="020F0502020204030204" pitchFamily="34" charset="0"/>
                <a:cs typeface="+mn-cs"/>
                <a:sym typeface="Calibri"/>
              </a:rPr>
              <a:t>     </a:t>
            </a:r>
            <a:r>
              <a:rPr lang="en-US" altLang="en-US" sz="2000" i="1" dirty="0">
                <a:solidFill>
                  <a:srgbClr val="000000"/>
                </a:solidFill>
                <a:latin typeface="Calibri" panose="020F0502020204030204" pitchFamily="34" charset="0"/>
                <a:cs typeface="+mn-cs"/>
                <a:sym typeface="Calibri"/>
              </a:rPr>
              <a:t>(balloon, B-Lynch, arterial</a:t>
            </a:r>
            <a:br>
              <a:rPr lang="en-US" altLang="en-US" sz="2000" i="1" dirty="0">
                <a:solidFill>
                  <a:srgbClr val="000000"/>
                </a:solidFill>
                <a:latin typeface="Calibri" panose="020F0502020204030204" pitchFamily="34" charset="0"/>
                <a:cs typeface="+mn-cs"/>
                <a:sym typeface="Calibri"/>
              </a:rPr>
            </a:br>
            <a:r>
              <a:rPr lang="en-US" altLang="en-US" sz="2000" i="1" dirty="0">
                <a:solidFill>
                  <a:srgbClr val="000000"/>
                </a:solidFill>
                <a:latin typeface="Calibri" panose="020F0502020204030204" pitchFamily="34" charset="0"/>
                <a:cs typeface="+mn-cs"/>
                <a:sym typeface="Calibri"/>
              </a:rPr>
              <a:t>     ligations)</a:t>
            </a:r>
          </a:p>
        </p:txBody>
      </p:sp>
      <p:sp>
        <p:nvSpPr>
          <p:cNvPr id="8" name="Rectangle 7"/>
          <p:cNvSpPr/>
          <p:nvPr/>
        </p:nvSpPr>
        <p:spPr>
          <a:xfrm>
            <a:off x="7594539" y="116666"/>
            <a:ext cx="997389" cy="338554"/>
          </a:xfrm>
          <a:prstGeom prst="rect">
            <a:avLst/>
          </a:prstGeom>
        </p:spPr>
        <p:txBody>
          <a:bodyPr wrap="none">
            <a:spAutoFit/>
          </a:bodyPr>
          <a:lstStyle/>
          <a:p>
            <a:r>
              <a:rPr lang="en-US" sz="1600" b="1" dirty="0">
                <a:solidFill>
                  <a:srgbClr val="90B73D"/>
                </a:solidFill>
                <a:latin typeface="Calibri" panose="020F0502020204030204" pitchFamily="34" charset="0"/>
              </a:rPr>
              <a:t>EXAMPLE</a:t>
            </a:r>
            <a:endParaRPr lang="en-US" sz="2000" dirty="0">
              <a:latin typeface="Calibri" panose="020F050202020403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271462" y="532433"/>
            <a:ext cx="8329613" cy="7529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cs typeface="Trebuchet MS" pitchFamily="-72" charset="0"/>
              </a:rPr>
              <a:t>Obstetric Hemorrhage: Key Elements</a:t>
            </a:r>
          </a:p>
        </p:txBody>
      </p:sp>
      <p:sp>
        <p:nvSpPr>
          <p:cNvPr id="16388" name="Content Placeholder 2"/>
          <p:cNvSpPr>
            <a:spLocks noGrp="1"/>
          </p:cNvSpPr>
          <p:nvPr>
            <p:ph idx="4294967295"/>
          </p:nvPr>
        </p:nvSpPr>
        <p:spPr>
          <a:xfrm>
            <a:off x="1095736" y="2086618"/>
            <a:ext cx="6681064" cy="1908884"/>
          </a:xfrm>
          <a:prstGeom prst="rect">
            <a:avLst/>
          </a:prstGeom>
        </p:spPr>
        <p:txBody>
          <a:bodyPr vert="horz" wrap="square" lIns="0" tIns="0" rIns="0" bIns="0" numCol="1" anchor="t" anchorCtr="0" compatLnSpc="1">
            <a:prstTxWarp prst="textNoShape">
              <a:avLst/>
            </a:prstTxWarp>
            <a:noAutofit/>
          </a:bodyPr>
          <a:lstStyle/>
          <a:p>
            <a:pPr marL="457200" indent="-228600" eaLnBrk="1" hangingPunct="1">
              <a:spcBef>
                <a:spcPts val="0"/>
              </a:spcBef>
              <a:spcAft>
                <a:spcPts val="1200"/>
              </a:spcAft>
              <a:buClr>
                <a:srgbClr val="4972AD"/>
              </a:buClr>
              <a:buFont typeface="Arial"/>
              <a:buChar char="•"/>
            </a:pPr>
            <a:r>
              <a:rPr lang="en-US" sz="2800" dirty="0">
                <a:solidFill>
                  <a:srgbClr val="4972AD"/>
                </a:solidFill>
                <a:latin typeface="Calibri" panose="020F0502020204030204" pitchFamily="34" charset="0"/>
              </a:rPr>
              <a:t>RESPONSE (every hemorrhage)</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Checklist</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Support for patients/families/staff for all significant hemorrhages</a:t>
            </a:r>
          </a:p>
        </p:txBody>
      </p:sp>
      <p:sp>
        <p:nvSpPr>
          <p:cNvPr id="17411" name="Rectangle 7"/>
          <p:cNvSpPr>
            <a:spLocks noChangeArrowheads="1"/>
          </p:cNvSpPr>
          <p:nvPr/>
        </p:nvSpPr>
        <p:spPr bwMode="auto">
          <a:xfrm>
            <a:off x="5867400" y="6248400"/>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latin typeface="Trebuchet MS" pitchFamily="-72" charset="0"/>
              <a:cs typeface="Trebuchet MS" pitchFamily="-72" charset="0"/>
            </a:endParaRPr>
          </a:p>
        </p:txBody>
      </p:sp>
    </p:spTree>
    <p:extLst>
      <p:ext uri="{BB962C8B-B14F-4D97-AF65-F5344CB8AC3E}">
        <p14:creationId xmlns:p14="http://schemas.microsoft.com/office/powerpoint/2010/main" val="40384220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Content Placeholder 1"/>
          <p:cNvSpPr>
            <a:spLocks noGrp="1"/>
          </p:cNvSpPr>
          <p:nvPr>
            <p:ph idx="4294967295"/>
          </p:nvPr>
        </p:nvSpPr>
        <p:spPr>
          <a:xfrm>
            <a:off x="1237297" y="1630771"/>
            <a:ext cx="7594539" cy="4708533"/>
          </a:xfrm>
          <a:prstGeom prst="rect">
            <a:avLst/>
          </a:prstGeom>
        </p:spPr>
        <p:txBody>
          <a:bodyPr/>
          <a:lstStyle/>
          <a:p>
            <a:pPr marL="228600" indent="0" eaLnBrk="1" fontAlgn="auto" hangingPunct="1">
              <a:spcBef>
                <a:spcPts val="0"/>
              </a:spcBef>
              <a:spcAft>
                <a:spcPts val="1500"/>
              </a:spcAft>
              <a:buClr>
                <a:schemeClr val="tx1"/>
              </a:buClr>
              <a:buNone/>
              <a:defRPr/>
            </a:pPr>
            <a:r>
              <a:rPr lang="en-US" altLang="en-US" sz="2800" b="1" u="sng" dirty="0">
                <a:solidFill>
                  <a:srgbClr val="000000"/>
                </a:solidFill>
                <a:latin typeface="Calibri" panose="020F0502020204030204" pitchFamily="34" charset="0"/>
                <a:cs typeface="+mn-cs"/>
                <a:sym typeface="Calibri"/>
              </a:rPr>
              <a:t>RECOGNITION </a:t>
            </a:r>
          </a:p>
          <a:p>
            <a:pPr marL="571500" eaLnBrk="1" fontAlgn="auto" hangingPunct="1">
              <a:spcBef>
                <a:spcPts val="0"/>
              </a:spcBef>
              <a:spcAft>
                <a:spcPts val="9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Call for assistance (obstetric hemorrhage team)</a:t>
            </a:r>
          </a:p>
          <a:p>
            <a:pPr marL="571500"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Designate</a:t>
            </a:r>
          </a:p>
          <a:p>
            <a:pPr marL="1066800" lvl="1"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Team leader</a:t>
            </a:r>
          </a:p>
          <a:p>
            <a:pPr marL="1066800" lvl="1"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Checklist reader/recorder</a:t>
            </a:r>
          </a:p>
          <a:p>
            <a:pPr marL="1066800" lvl="1" eaLnBrk="1" fontAlgn="auto" hangingPunct="1">
              <a:spcBef>
                <a:spcPts val="0"/>
              </a:spcBef>
              <a:spcAft>
                <a:spcPts val="9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Primary RN </a:t>
            </a:r>
          </a:p>
          <a:p>
            <a:pPr marL="571500"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Announce</a:t>
            </a:r>
          </a:p>
          <a:p>
            <a:pPr marL="1066800" lvl="1"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Cumulative blood loss</a:t>
            </a:r>
          </a:p>
          <a:p>
            <a:pPr marL="1066800" lvl="1" eaLnBrk="1" fontAlgn="auto" hangingPunct="1">
              <a:spcBef>
                <a:spcPts val="0"/>
              </a:spcBef>
              <a:spcAft>
                <a:spcPts val="3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Vital signs</a:t>
            </a:r>
          </a:p>
          <a:p>
            <a:pPr marL="1066800" lvl="1" eaLnBrk="1" fontAlgn="auto" hangingPunct="1">
              <a:spcBef>
                <a:spcPts val="0"/>
              </a:spcBef>
              <a:spcAft>
                <a:spcPts val="900"/>
              </a:spcAft>
              <a:buClr>
                <a:schemeClr val="tx1"/>
              </a:buClr>
              <a:buFont typeface="Wingdings" panose="05000000000000000000" pitchFamily="2" charset="2"/>
              <a:buChar char="q"/>
              <a:defRPr/>
            </a:pPr>
            <a:r>
              <a:rPr lang="en-US" altLang="en-US" sz="2400" dirty="0">
                <a:solidFill>
                  <a:srgbClr val="000000"/>
                </a:solidFill>
                <a:latin typeface="Calibri" panose="020F0502020204030204" pitchFamily="34" charset="0"/>
                <a:cs typeface="+mn-cs"/>
                <a:sym typeface="Calibri"/>
              </a:rPr>
              <a:t>Determine stage</a:t>
            </a:r>
            <a:endParaRPr lang="en-US" altLang="en-US" sz="2400" dirty="0">
              <a:solidFill>
                <a:srgbClr val="000000"/>
              </a:solidFill>
              <a:latin typeface="Trebuchet MS" pitchFamily="34" charset="0"/>
              <a:cs typeface="+mn-cs"/>
              <a:sym typeface="Calibri"/>
            </a:endParaRPr>
          </a:p>
        </p:txBody>
      </p:sp>
      <p:sp>
        <p:nvSpPr>
          <p:cNvPr id="47105" name="Title 1"/>
          <p:cNvSpPr>
            <a:spLocks noGrp="1"/>
          </p:cNvSpPr>
          <p:nvPr>
            <p:ph type="title" idx="4294967295"/>
          </p:nvPr>
        </p:nvSpPr>
        <p:spPr bwMode="auto">
          <a:xfrm>
            <a:off x="1410115" y="455220"/>
            <a:ext cx="6683118" cy="836997"/>
          </a:xfrm>
          <a:prstGeom prst="rect">
            <a:avLst/>
          </a:prstGeom>
          <a:noFill/>
          <a:ln>
            <a:miter lim="800000"/>
            <a:headEnd/>
            <a:tailEnd/>
          </a:ln>
        </p:spPr>
        <p:txBody>
          <a:bodyPr>
            <a:prstTxWarp prst="textNoShape">
              <a:avLst/>
            </a:prstTxWarp>
          </a:bodyPr>
          <a:lstStyle/>
          <a:p>
            <a:pPr eaLnBrk="1" hangingPunct="1"/>
            <a:r>
              <a:rPr lang="en-US" sz="4000" dirty="0">
                <a:solidFill>
                  <a:srgbClr val="223A78"/>
                </a:solidFill>
                <a:latin typeface="Calibri" panose="020F0502020204030204" pitchFamily="34" charset="0"/>
                <a:ea typeface="ＭＳ Ｐゴシック" charset="0"/>
                <a:cs typeface="ＭＳ Ｐゴシック" charset="0"/>
              </a:rPr>
              <a:t>Hemorrhage Checklist</a:t>
            </a:r>
            <a:endParaRPr lang="en-US" sz="4000" dirty="0">
              <a:solidFill>
                <a:schemeClr val="tx1"/>
              </a:solidFill>
              <a:latin typeface="Calibri" panose="020F0502020204030204" pitchFamily="34" charset="0"/>
              <a:ea typeface="ＭＳ Ｐゴシック" charset="0"/>
              <a:cs typeface="ＭＳ Ｐゴシック" charset="0"/>
            </a:endParaRPr>
          </a:p>
        </p:txBody>
      </p:sp>
      <p:sp>
        <p:nvSpPr>
          <p:cNvPr id="47107" name="Rectangle 8"/>
          <p:cNvSpPr>
            <a:spLocks noChangeArrowheads="1"/>
          </p:cNvSpPr>
          <p:nvPr/>
        </p:nvSpPr>
        <p:spPr bwMode="auto">
          <a:xfrm>
            <a:off x="6324600" y="6227763"/>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ea typeface="Trebuchet MS" pitchFamily="-72" charset="0"/>
              <a:cs typeface="Trebuchet MS" pitchFamily="-72" charset="0"/>
            </a:endParaRPr>
          </a:p>
        </p:txBody>
      </p:sp>
      <p:sp>
        <p:nvSpPr>
          <p:cNvPr id="6" name="Rectangle 5">
            <a:extLst>
              <a:ext uri="{FF2B5EF4-FFF2-40B4-BE49-F238E27FC236}">
                <a16:creationId xmlns:a16="http://schemas.microsoft.com/office/drawing/2014/main" id="{70754B7C-9560-0D43-8158-9A1605A099D7}"/>
              </a:ext>
            </a:extLst>
          </p:cNvPr>
          <p:cNvSpPr/>
          <p:nvPr/>
        </p:nvSpPr>
        <p:spPr>
          <a:xfrm>
            <a:off x="7594539" y="116666"/>
            <a:ext cx="997389" cy="338554"/>
          </a:xfrm>
          <a:prstGeom prst="rect">
            <a:avLst/>
          </a:prstGeom>
        </p:spPr>
        <p:txBody>
          <a:bodyPr wrap="none">
            <a:spAutoFit/>
          </a:bodyPr>
          <a:lstStyle/>
          <a:p>
            <a:r>
              <a:rPr lang="en-US" sz="1600" b="1" dirty="0">
                <a:solidFill>
                  <a:srgbClr val="90B73D"/>
                </a:solidFill>
                <a:latin typeface="Calibri" panose="020F0502020204030204" pitchFamily="34" charset="0"/>
              </a:rPr>
              <a:t>EXAMPLE</a:t>
            </a:r>
            <a:endParaRPr lang="en-US" sz="2000" dirty="0">
              <a:latin typeface="Calibri" panose="020F0502020204030204" pitchFamily="34" charset="0"/>
            </a:endParaRPr>
          </a:p>
        </p:txBody>
      </p:sp>
    </p:spTree>
    <p:extLst>
      <p:ext uri="{BB962C8B-B14F-4D97-AF65-F5344CB8AC3E}">
        <p14:creationId xmlns:p14="http://schemas.microsoft.com/office/powerpoint/2010/main" val="270705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bwMode="auto">
          <a:xfrm>
            <a:off x="271462" y="532433"/>
            <a:ext cx="8329613" cy="7529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cs typeface="Trebuchet MS" pitchFamily="-72" charset="0"/>
              </a:rPr>
              <a:t>Obstetric Hemorrhage: Key Elements</a:t>
            </a:r>
          </a:p>
        </p:txBody>
      </p:sp>
      <p:sp>
        <p:nvSpPr>
          <p:cNvPr id="16388" name="Content Placeholder 2"/>
          <p:cNvSpPr>
            <a:spLocks noGrp="1"/>
          </p:cNvSpPr>
          <p:nvPr>
            <p:ph idx="4294967295"/>
          </p:nvPr>
        </p:nvSpPr>
        <p:spPr>
          <a:xfrm>
            <a:off x="476973" y="1777291"/>
            <a:ext cx="8400706" cy="4775909"/>
          </a:xfrm>
          <a:prstGeom prst="rect">
            <a:avLst/>
          </a:prstGeom>
        </p:spPr>
        <p:txBody>
          <a:bodyPr vert="horz" wrap="square" lIns="0" tIns="0" rIns="0" bIns="0" numCol="1" anchor="t" anchorCtr="0" compatLnSpc="1">
            <a:prstTxWarp prst="textNoShape">
              <a:avLst/>
            </a:prstTxWarp>
            <a:noAutofit/>
          </a:bodyPr>
          <a:lstStyle/>
          <a:p>
            <a:pPr marL="457200" indent="-228600" eaLnBrk="1" hangingPunct="1">
              <a:spcBef>
                <a:spcPts val="2400"/>
              </a:spcBef>
              <a:spcAft>
                <a:spcPts val="1200"/>
              </a:spcAft>
              <a:buClr>
                <a:srgbClr val="4972AD"/>
              </a:buClr>
              <a:buFont typeface="Arial"/>
              <a:buChar char="•"/>
            </a:pPr>
            <a:r>
              <a:rPr lang="en-US" sz="2800" dirty="0">
                <a:solidFill>
                  <a:srgbClr val="4972AD"/>
                </a:solidFill>
                <a:latin typeface="Calibri" panose="020F0502020204030204" pitchFamily="34" charset="0"/>
              </a:rPr>
              <a:t>REPORTING / SYSTEMS LEARNING (every unit)</a:t>
            </a:r>
          </a:p>
          <a:p>
            <a:pPr marL="684213" lvl="1" indent="-227013" eaLnBrk="1" hangingPunct="1">
              <a:spcBef>
                <a:spcPts val="0"/>
              </a:spcBef>
              <a:spcAft>
                <a:spcPts val="600"/>
              </a:spcAft>
              <a:buClr>
                <a:schemeClr val="tx1"/>
              </a:buClr>
              <a:buFont typeface="Arial"/>
              <a:buChar char="•"/>
            </a:pPr>
            <a:r>
              <a:rPr lang="en-US" sz="2600" dirty="0">
                <a:solidFill>
                  <a:srgbClr val="000000"/>
                </a:solidFill>
                <a:latin typeface="Calibri" panose="020F0502020204030204" pitchFamily="34" charset="0"/>
              </a:rPr>
              <a:t>Huddles &amp; debriefs</a:t>
            </a:r>
          </a:p>
          <a:p>
            <a:pPr marL="1125538" lvl="2" indent="-227013" eaLnBrk="1" hangingPunct="1">
              <a:spcBef>
                <a:spcPts val="0"/>
              </a:spcBef>
              <a:spcAft>
                <a:spcPts val="600"/>
              </a:spcAft>
              <a:buClr>
                <a:schemeClr val="tx1"/>
              </a:buClr>
              <a:buFont typeface="Arial"/>
              <a:buChar char="•"/>
            </a:pPr>
            <a:r>
              <a:rPr lang="en-US" sz="2400" dirty="0">
                <a:solidFill>
                  <a:srgbClr val="000000"/>
                </a:solidFill>
                <a:latin typeface="Calibri" panose="020F0502020204030204" pitchFamily="34" charset="0"/>
              </a:rPr>
              <a:t>What was done well and what could be improved</a:t>
            </a:r>
          </a:p>
          <a:p>
            <a:pPr marL="1125538" lvl="2" indent="-227013" eaLnBrk="1" hangingPunct="1">
              <a:spcBef>
                <a:spcPts val="0"/>
              </a:spcBef>
              <a:spcAft>
                <a:spcPts val="600"/>
              </a:spcAft>
              <a:buClr>
                <a:schemeClr val="tx1"/>
              </a:buClr>
              <a:buFont typeface="Arial"/>
              <a:buChar char="•"/>
            </a:pPr>
            <a:r>
              <a:rPr lang="en-US" altLang="en-US" sz="2400" dirty="0">
                <a:solidFill>
                  <a:schemeClr val="tx1"/>
                </a:solidFill>
                <a:latin typeface="Calibri" panose="020F0502020204030204" pitchFamily="34" charset="0"/>
                <a:cs typeface="Helvetica"/>
                <a:sym typeface="Calibri"/>
              </a:rPr>
              <a:t>Were checklists and processes used effectively?</a:t>
            </a:r>
          </a:p>
          <a:p>
            <a:pPr marL="1125538" lvl="2" indent="-227013" eaLnBrk="1" hangingPunct="1">
              <a:spcBef>
                <a:spcPts val="0"/>
              </a:spcBef>
              <a:spcAft>
                <a:spcPts val="600"/>
              </a:spcAft>
              <a:buClr>
                <a:schemeClr val="tx1"/>
              </a:buClr>
              <a:buFont typeface="Arial"/>
              <a:buChar char="•"/>
            </a:pPr>
            <a:r>
              <a:rPr lang="en-US" altLang="en-US" sz="2400" dirty="0">
                <a:solidFill>
                  <a:schemeClr val="tx1"/>
                </a:solidFill>
                <a:latin typeface="Calibri" panose="020F0502020204030204" pitchFamily="34" charset="0"/>
                <a:cs typeface="Helvetica"/>
                <a:sym typeface="Calibri"/>
              </a:rPr>
              <a:t>Did the team function cohesively?  Were roles understood?</a:t>
            </a:r>
          </a:p>
          <a:p>
            <a:pPr marL="1125538" lvl="2" indent="-227013" eaLnBrk="1" hangingPunct="1">
              <a:spcBef>
                <a:spcPts val="0"/>
              </a:spcBef>
              <a:spcAft>
                <a:spcPts val="1200"/>
              </a:spcAft>
              <a:buClr>
                <a:schemeClr val="tx1"/>
              </a:buClr>
              <a:buFont typeface="Arial"/>
              <a:buChar char="•"/>
            </a:pPr>
            <a:r>
              <a:rPr lang="en-US" altLang="en-US" sz="2400" dirty="0">
                <a:solidFill>
                  <a:schemeClr val="tx1"/>
                </a:solidFill>
                <a:latin typeface="Calibri" panose="020F0502020204030204" pitchFamily="34" charset="0"/>
                <a:cs typeface="Helvetica"/>
                <a:sym typeface="Calibri"/>
              </a:rPr>
              <a:t>Was communication clear?</a:t>
            </a:r>
            <a:endParaRPr lang="en-US" sz="2600" dirty="0">
              <a:solidFill>
                <a:srgbClr val="000000"/>
              </a:solidFill>
              <a:latin typeface="Calibri" panose="020F0502020204030204" pitchFamily="34" charset="0"/>
            </a:endParaRP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Multidisciplinary review of serious hemorrhages</a:t>
            </a:r>
          </a:p>
          <a:p>
            <a:pPr marL="684213" lvl="1" indent="-227013" eaLnBrk="1" hangingPunct="1">
              <a:spcBef>
                <a:spcPts val="0"/>
              </a:spcBef>
              <a:spcAft>
                <a:spcPts val="1200"/>
              </a:spcAft>
              <a:buClr>
                <a:schemeClr val="tx1"/>
              </a:buClr>
              <a:buFont typeface="Arial"/>
              <a:buChar char="•"/>
            </a:pPr>
            <a:r>
              <a:rPr lang="en-US" sz="2600" dirty="0">
                <a:solidFill>
                  <a:srgbClr val="000000"/>
                </a:solidFill>
                <a:latin typeface="Calibri" panose="020F0502020204030204" pitchFamily="34" charset="0"/>
              </a:rPr>
              <a:t>Monitor outcomes &amp; processes metrics</a:t>
            </a:r>
          </a:p>
        </p:txBody>
      </p:sp>
      <p:sp>
        <p:nvSpPr>
          <p:cNvPr id="17411" name="Rectangle 7"/>
          <p:cNvSpPr>
            <a:spLocks noChangeArrowheads="1"/>
          </p:cNvSpPr>
          <p:nvPr/>
        </p:nvSpPr>
        <p:spPr bwMode="auto">
          <a:xfrm>
            <a:off x="5867400" y="6248400"/>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latin typeface="Trebuchet MS" pitchFamily="-72" charset="0"/>
              <a:cs typeface="Trebuchet MS" pitchFamily="-72" charset="0"/>
            </a:endParaRPr>
          </a:p>
        </p:txBody>
      </p:sp>
    </p:spTree>
    <p:extLst>
      <p:ext uri="{BB962C8B-B14F-4D97-AF65-F5344CB8AC3E}">
        <p14:creationId xmlns:p14="http://schemas.microsoft.com/office/powerpoint/2010/main" val="22255385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762"/>
            <a:ext cx="8229600" cy="852638"/>
          </a:xfrm>
        </p:spPr>
        <p:txBody>
          <a:bodyPr/>
          <a:lstStyle/>
          <a:p>
            <a:r>
              <a:rPr lang="en-US" sz="4000" dirty="0"/>
              <a:t>Team Training</a:t>
            </a:r>
          </a:p>
        </p:txBody>
      </p:sp>
      <p:sp>
        <p:nvSpPr>
          <p:cNvPr id="3" name="Content Placeholder 2"/>
          <p:cNvSpPr>
            <a:spLocks noGrp="1"/>
          </p:cNvSpPr>
          <p:nvPr>
            <p:ph idx="1"/>
          </p:nvPr>
        </p:nvSpPr>
        <p:spPr>
          <a:xfrm>
            <a:off x="1057275" y="1490400"/>
            <a:ext cx="7229475" cy="3069505"/>
          </a:xfrm>
        </p:spPr>
        <p:txBody>
          <a:bodyPr/>
          <a:lstStyle/>
          <a:p>
            <a:r>
              <a:rPr lang="en-US" sz="2800" dirty="0"/>
              <a:t>Teams are key in handling emergencies</a:t>
            </a:r>
          </a:p>
          <a:p>
            <a:pPr lvl="1"/>
            <a:r>
              <a:rPr lang="en-US" sz="2400" dirty="0"/>
              <a:t>Defined roles</a:t>
            </a:r>
          </a:p>
          <a:p>
            <a:pPr lvl="1"/>
            <a:r>
              <a:rPr lang="en-US" sz="2400" dirty="0"/>
              <a:t>Know what to do in advance</a:t>
            </a:r>
          </a:p>
          <a:p>
            <a:pPr lvl="1"/>
            <a:r>
              <a:rPr lang="en-US" sz="2400" dirty="0"/>
              <a:t>Interactions and trust</a:t>
            </a:r>
          </a:p>
          <a:p>
            <a:pPr lvl="1"/>
            <a:r>
              <a:rPr lang="en-US" sz="2400" dirty="0"/>
              <a:t>Confidence in ability</a:t>
            </a:r>
          </a:p>
          <a:p>
            <a:pPr lvl="1"/>
            <a:r>
              <a:rPr lang="en-US" sz="2400" dirty="0"/>
              <a:t>Preparation and review</a:t>
            </a:r>
          </a:p>
        </p:txBody>
      </p:sp>
      <p:pic>
        <p:nvPicPr>
          <p:cNvPr id="4" name="Picture 3" descr="Team Simul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94" y="4755487"/>
            <a:ext cx="7900812" cy="1685507"/>
          </a:xfrm>
          <a:prstGeom prst="rect">
            <a:avLst/>
          </a:prstGeom>
        </p:spPr>
      </p:pic>
    </p:spTree>
    <p:extLst>
      <p:ext uri="{BB962C8B-B14F-4D97-AF65-F5344CB8AC3E}">
        <p14:creationId xmlns:p14="http://schemas.microsoft.com/office/powerpoint/2010/main" val="22616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trends-pregnancy-related-deaths-2011_600px.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578" t="3075" r="1578" b="5043"/>
          <a:stretch/>
        </p:blipFill>
        <p:spPr>
          <a:xfrm>
            <a:off x="914400" y="1187450"/>
            <a:ext cx="8229600" cy="5670550"/>
          </a:xfrm>
          <a:prstGeom prst="rect">
            <a:avLst/>
          </a:prstGeom>
        </p:spPr>
      </p:pic>
      <p:sp>
        <p:nvSpPr>
          <p:cNvPr id="3" name="Rectangle 2">
            <a:extLst>
              <a:ext uri="{FF2B5EF4-FFF2-40B4-BE49-F238E27FC236}">
                <a16:creationId xmlns:a16="http://schemas.microsoft.com/office/drawing/2014/main" id="{28BA719C-F5B0-2C4D-9713-959B0BA515D1}"/>
              </a:ext>
            </a:extLst>
          </p:cNvPr>
          <p:cNvSpPr/>
          <p:nvPr/>
        </p:nvSpPr>
        <p:spPr>
          <a:xfrm>
            <a:off x="6172208" y="2136498"/>
            <a:ext cx="2314246" cy="4143375"/>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Rectangle 5">
            <a:extLst>
              <a:ext uri="{FF2B5EF4-FFF2-40B4-BE49-F238E27FC236}">
                <a16:creationId xmlns:a16="http://schemas.microsoft.com/office/drawing/2014/main" id="{983495DB-D1C6-A348-AB3F-CC57B7728638}"/>
              </a:ext>
            </a:extLst>
          </p:cNvPr>
          <p:cNvSpPr/>
          <p:nvPr/>
        </p:nvSpPr>
        <p:spPr>
          <a:xfrm>
            <a:off x="6229360" y="1901270"/>
            <a:ext cx="328612" cy="470457"/>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TextBox 7">
            <a:extLst>
              <a:ext uri="{FF2B5EF4-FFF2-40B4-BE49-F238E27FC236}">
                <a16:creationId xmlns:a16="http://schemas.microsoft.com/office/drawing/2014/main" id="{64312AF9-C85F-2B4D-9D15-AE1F4EEDFA44}"/>
              </a:ext>
            </a:extLst>
          </p:cNvPr>
          <p:cNvSpPr txBox="1"/>
          <p:nvPr/>
        </p:nvSpPr>
        <p:spPr>
          <a:xfrm>
            <a:off x="6186496" y="1815543"/>
            <a:ext cx="3263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Calibri"/>
                <a:ea typeface="Calibri"/>
                <a:cs typeface="Calibri"/>
                <a:sym typeface="Calibri"/>
              </a:rPr>
              <a:t>02</a:t>
            </a:r>
          </a:p>
        </p:txBody>
      </p:sp>
      <p:pic>
        <p:nvPicPr>
          <p:cNvPr id="9" name="Content Placeholder 3" descr="trends-pregnancy-related-deaths-2011_600px.jpg">
            <a:extLst>
              <a:ext uri="{FF2B5EF4-FFF2-40B4-BE49-F238E27FC236}">
                <a16:creationId xmlns:a16="http://schemas.microsoft.com/office/drawing/2014/main" id="{CD2206CE-6110-4E44-A494-14FAD875A876}"/>
              </a:ext>
            </a:extLst>
          </p:cNvPr>
          <p:cNvPicPr>
            <a:picLocks noChangeAspect="1"/>
          </p:cNvPicPr>
          <p:nvPr/>
        </p:nvPicPr>
        <p:blipFill rotWithShape="1">
          <a:blip r:embed="rId2">
            <a:extLst>
              <a:ext uri="{28A0092B-C50C-407E-A947-70E740481C1C}">
                <a14:useLocalDpi xmlns:a14="http://schemas.microsoft.com/office/drawing/2010/main" val="0"/>
              </a:ext>
            </a:extLst>
          </a:blip>
          <a:srcRect l="-1578" t="3075" r="1578" b="5043"/>
          <a:stretch/>
        </p:blipFill>
        <p:spPr>
          <a:xfrm>
            <a:off x="914400" y="995556"/>
            <a:ext cx="8229600" cy="5671107"/>
          </a:xfrm>
          <a:prstGeom prst="rect">
            <a:avLst/>
          </a:prstGeom>
        </p:spPr>
      </p:pic>
      <p:sp>
        <p:nvSpPr>
          <p:cNvPr id="11" name="Rectangle 10">
            <a:extLst>
              <a:ext uri="{FF2B5EF4-FFF2-40B4-BE49-F238E27FC236}">
                <a16:creationId xmlns:a16="http://schemas.microsoft.com/office/drawing/2014/main" id="{ACA4B05F-6489-DB4A-ABA4-3FDADFD71FCD}"/>
              </a:ext>
            </a:extLst>
          </p:cNvPr>
          <p:cNvSpPr/>
          <p:nvPr/>
        </p:nvSpPr>
        <p:spPr>
          <a:xfrm>
            <a:off x="6300788" y="1945161"/>
            <a:ext cx="2314246" cy="4143375"/>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9A342478-A5E0-A740-A2E8-3D56411092DF}"/>
              </a:ext>
            </a:extLst>
          </p:cNvPr>
          <p:cNvSpPr/>
          <p:nvPr/>
        </p:nvSpPr>
        <p:spPr>
          <a:xfrm>
            <a:off x="6357940" y="1709933"/>
            <a:ext cx="328612" cy="470457"/>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TextBox 12">
            <a:extLst>
              <a:ext uri="{FF2B5EF4-FFF2-40B4-BE49-F238E27FC236}">
                <a16:creationId xmlns:a16="http://schemas.microsoft.com/office/drawing/2014/main" id="{4C57AD43-7DF0-EA45-9283-D20E52863CD2}"/>
              </a:ext>
            </a:extLst>
          </p:cNvPr>
          <p:cNvSpPr txBox="1"/>
          <p:nvPr/>
        </p:nvSpPr>
        <p:spPr>
          <a:xfrm>
            <a:off x="6315076" y="1624206"/>
            <a:ext cx="32636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Calibri"/>
                <a:ea typeface="Calibri"/>
                <a:cs typeface="Calibri"/>
                <a:sym typeface="Calibri"/>
              </a:rPr>
              <a:t>02</a:t>
            </a:r>
          </a:p>
        </p:txBody>
      </p:sp>
      <p:sp>
        <p:nvSpPr>
          <p:cNvPr id="14" name="TextBox 13">
            <a:extLst>
              <a:ext uri="{FF2B5EF4-FFF2-40B4-BE49-F238E27FC236}">
                <a16:creationId xmlns:a16="http://schemas.microsoft.com/office/drawing/2014/main" id="{85FFABF3-FA86-3544-8A96-252549B80D2F}"/>
              </a:ext>
            </a:extLst>
          </p:cNvPr>
          <p:cNvSpPr txBox="1"/>
          <p:nvPr/>
        </p:nvSpPr>
        <p:spPr>
          <a:xfrm>
            <a:off x="7612197" y="6359052"/>
            <a:ext cx="100283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CDC 2014</a:t>
            </a:r>
          </a:p>
        </p:txBody>
      </p:sp>
      <p:sp>
        <p:nvSpPr>
          <p:cNvPr id="7" name="Title 6">
            <a:extLst>
              <a:ext uri="{FF2B5EF4-FFF2-40B4-BE49-F238E27FC236}">
                <a16:creationId xmlns:a16="http://schemas.microsoft.com/office/drawing/2014/main" id="{6E44116F-FBA4-7547-B250-8A1A43FE6D64}"/>
              </a:ext>
            </a:extLst>
          </p:cNvPr>
          <p:cNvSpPr>
            <a:spLocks noGrp="1"/>
          </p:cNvSpPr>
          <p:nvPr>
            <p:ph type="title"/>
          </p:nvPr>
        </p:nvSpPr>
        <p:spPr>
          <a:xfrm>
            <a:off x="815910" y="526065"/>
            <a:ext cx="7756263" cy="1054250"/>
          </a:xfrm>
        </p:spPr>
        <p:txBody>
          <a:bodyPr/>
          <a:lstStyle/>
          <a:p>
            <a:r>
              <a:rPr lang="en-US" dirty="0"/>
              <a:t>The Not-So-Good News</a:t>
            </a:r>
          </a:p>
        </p:txBody>
      </p:sp>
    </p:spTree>
    <p:extLst>
      <p:ext uri="{BB962C8B-B14F-4D97-AF65-F5344CB8AC3E}">
        <p14:creationId xmlns:p14="http://schemas.microsoft.com/office/powerpoint/2010/main" val="221289792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988"/>
            <a:ext cx="8229600" cy="910091"/>
          </a:xfrm>
        </p:spPr>
        <p:txBody>
          <a:bodyPr/>
          <a:lstStyle/>
          <a:p>
            <a:r>
              <a:rPr lang="en-US" sz="3600" dirty="0"/>
              <a:t>Team Training and Simulation</a:t>
            </a:r>
          </a:p>
        </p:txBody>
      </p:sp>
      <p:sp>
        <p:nvSpPr>
          <p:cNvPr id="3" name="Content Placeholder 2"/>
          <p:cNvSpPr>
            <a:spLocks noGrp="1"/>
          </p:cNvSpPr>
          <p:nvPr>
            <p:ph idx="1"/>
          </p:nvPr>
        </p:nvSpPr>
        <p:spPr>
          <a:xfrm>
            <a:off x="1485902" y="1940561"/>
            <a:ext cx="6424158" cy="3980588"/>
          </a:xfrm>
        </p:spPr>
        <p:txBody>
          <a:bodyPr/>
          <a:lstStyle/>
          <a:p>
            <a:pPr>
              <a:lnSpc>
                <a:spcPct val="110000"/>
              </a:lnSpc>
              <a:spcBef>
                <a:spcPts val="0"/>
              </a:spcBef>
              <a:spcAft>
                <a:spcPts val="600"/>
              </a:spcAft>
            </a:pPr>
            <a:r>
              <a:rPr lang="en-US" sz="2600" dirty="0"/>
              <a:t>Experience comes at a cost</a:t>
            </a:r>
          </a:p>
          <a:p>
            <a:pPr lvl="1">
              <a:lnSpc>
                <a:spcPct val="110000"/>
              </a:lnSpc>
              <a:spcBef>
                <a:spcPts val="0"/>
              </a:spcBef>
              <a:spcAft>
                <a:spcPts val="1200"/>
              </a:spcAft>
            </a:pPr>
            <a:r>
              <a:rPr lang="en-US" sz="2600" dirty="0"/>
              <a:t>Best to learn </a:t>
            </a:r>
            <a:r>
              <a:rPr lang="en-US" sz="2600" u="sng" dirty="0"/>
              <a:t>before</a:t>
            </a:r>
            <a:r>
              <a:rPr lang="en-US" sz="2600" dirty="0"/>
              <a:t> an emergency!</a:t>
            </a:r>
          </a:p>
          <a:p>
            <a:pPr>
              <a:lnSpc>
                <a:spcPct val="110000"/>
              </a:lnSpc>
            </a:pPr>
            <a:r>
              <a:rPr lang="en-US" sz="2600" dirty="0"/>
              <a:t>Multidisciplinary</a:t>
            </a:r>
          </a:p>
          <a:p>
            <a:pPr lvl="1">
              <a:lnSpc>
                <a:spcPct val="110000"/>
              </a:lnSpc>
            </a:pPr>
            <a:r>
              <a:rPr lang="en-US" sz="2600" dirty="0"/>
              <a:t>OB, </a:t>
            </a:r>
            <a:r>
              <a:rPr lang="en-US" sz="2600" dirty="0" err="1"/>
              <a:t>Peds</a:t>
            </a:r>
            <a:r>
              <a:rPr lang="en-US" sz="2600" dirty="0"/>
              <a:t>, Anesthesia, Nursing</a:t>
            </a:r>
          </a:p>
          <a:p>
            <a:pPr>
              <a:lnSpc>
                <a:spcPct val="110000"/>
              </a:lnSpc>
            </a:pPr>
            <a:r>
              <a:rPr lang="en-US" sz="2600" dirty="0"/>
              <a:t>Focus on roles and interactions</a:t>
            </a:r>
          </a:p>
          <a:p>
            <a:pPr lvl="1">
              <a:lnSpc>
                <a:spcPct val="110000"/>
              </a:lnSpc>
            </a:pPr>
            <a:r>
              <a:rPr lang="en-US" sz="2600" dirty="0"/>
              <a:t>Facilitators and video</a:t>
            </a:r>
          </a:p>
          <a:p>
            <a:pPr>
              <a:lnSpc>
                <a:spcPct val="110000"/>
              </a:lnSpc>
            </a:pPr>
            <a:r>
              <a:rPr lang="en-US" sz="2600" dirty="0"/>
              <a:t>Debrief and discuss afterwards</a:t>
            </a:r>
          </a:p>
        </p:txBody>
      </p:sp>
    </p:spTree>
    <p:extLst>
      <p:ext uri="{BB962C8B-B14F-4D97-AF65-F5344CB8AC3E}">
        <p14:creationId xmlns:p14="http://schemas.microsoft.com/office/powerpoint/2010/main" val="2897663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bwMode="auto">
          <a:xfrm>
            <a:off x="793599" y="457124"/>
            <a:ext cx="7415213" cy="132881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a:solidFill>
                  <a:srgbClr val="223A78"/>
                </a:solidFill>
                <a:latin typeface="Calibri" panose="020F0502020204030204" pitchFamily="34" charset="0"/>
                <a:ea typeface="ＭＳ Ｐゴシック" charset="0"/>
                <a:cs typeface="ＭＳ Ｐゴシック" charset="0"/>
              </a:rPr>
              <a:t>Tracking and Reporting </a:t>
            </a:r>
            <a:br>
              <a:rPr lang="en-US" sz="4000" dirty="0">
                <a:solidFill>
                  <a:srgbClr val="223A78"/>
                </a:solidFill>
                <a:latin typeface="Calibri" panose="020F0502020204030204" pitchFamily="34" charset="0"/>
                <a:ea typeface="ＭＳ Ｐゴシック" charset="0"/>
                <a:cs typeface="ＭＳ Ｐゴシック" charset="0"/>
              </a:rPr>
            </a:br>
            <a:r>
              <a:rPr lang="en-US" sz="4000" dirty="0">
                <a:solidFill>
                  <a:srgbClr val="223A78"/>
                </a:solidFill>
                <a:latin typeface="Calibri" panose="020F0502020204030204" pitchFamily="34" charset="0"/>
                <a:ea typeface="ＭＳ Ｐゴシック" charset="0"/>
                <a:cs typeface="ＭＳ Ｐゴシック" charset="0"/>
              </a:rPr>
              <a:t>(every unit)</a:t>
            </a:r>
          </a:p>
        </p:txBody>
      </p:sp>
      <p:sp>
        <p:nvSpPr>
          <p:cNvPr id="40963" name="Content Placeholder 2"/>
          <p:cNvSpPr>
            <a:spLocks noGrp="1"/>
          </p:cNvSpPr>
          <p:nvPr>
            <p:ph idx="4294967295"/>
          </p:nvPr>
        </p:nvSpPr>
        <p:spPr>
          <a:xfrm>
            <a:off x="793599" y="2319261"/>
            <a:ext cx="7556802" cy="4322839"/>
          </a:xfrm>
          <a:prstGeom prst="rect">
            <a:avLst/>
          </a:prstGeom>
        </p:spPr>
        <p:txBody>
          <a:bodyPr/>
          <a:lstStyle/>
          <a:p>
            <a:pPr marL="571500" eaLnBrk="1" fontAlgn="auto" hangingPunct="1">
              <a:spcBef>
                <a:spcPts val="0"/>
              </a:spcBef>
              <a:spcAft>
                <a:spcPts val="1200"/>
              </a:spcAft>
              <a:buClr>
                <a:schemeClr val="tx1"/>
              </a:buClr>
              <a:buFont typeface="Arial"/>
              <a:buChar char="•"/>
              <a:defRPr/>
            </a:pPr>
            <a:r>
              <a:rPr lang="en-US" altLang="en-US" sz="2800" dirty="0">
                <a:solidFill>
                  <a:srgbClr val="000000"/>
                </a:solidFill>
                <a:latin typeface="Calibri" panose="020F0502020204030204" pitchFamily="34" charset="0"/>
                <a:ea typeface="ＭＳ Ｐゴシック" pitchFamily="34" charset="-128"/>
                <a:sym typeface="Calibri"/>
              </a:rPr>
              <a:t>Monitor outcomes and processes metrics</a:t>
            </a:r>
          </a:p>
          <a:p>
            <a:pPr marL="1066800" lvl="1" eaLnBrk="1" fontAlgn="auto" hangingPunct="1">
              <a:spcBef>
                <a:spcPts val="0"/>
              </a:spcBef>
              <a:spcAft>
                <a:spcPts val="1200"/>
              </a:spcAft>
              <a:buClr>
                <a:schemeClr val="tx1"/>
              </a:buClr>
              <a:buFont typeface="Arial"/>
              <a:buChar char="•"/>
              <a:defRPr/>
            </a:pPr>
            <a:r>
              <a:rPr lang="en-US" altLang="en-US" sz="2600" dirty="0">
                <a:solidFill>
                  <a:srgbClr val="000000"/>
                </a:solidFill>
                <a:latin typeface="Calibri" panose="020F0502020204030204" pitchFamily="34" charset="0"/>
                <a:ea typeface="ＭＳ Ｐゴシック" pitchFamily="34" charset="-128"/>
                <a:sym typeface="Calibri"/>
              </a:rPr>
              <a:t>Track (severe) hemorrhages and outcomes</a:t>
            </a:r>
          </a:p>
          <a:p>
            <a:pPr marL="1508125" lvl="2" eaLnBrk="1" fontAlgn="auto" hangingPunct="1">
              <a:spcBef>
                <a:spcPts val="0"/>
              </a:spcBef>
              <a:spcAft>
                <a:spcPts val="1200"/>
              </a:spcAft>
              <a:buClr>
                <a:schemeClr val="tx1"/>
              </a:buClr>
              <a:buFont typeface="Arial"/>
              <a:buChar char="•"/>
              <a:defRPr/>
            </a:pPr>
            <a:r>
              <a:rPr lang="en-US" altLang="en-US" sz="2600" dirty="0">
                <a:solidFill>
                  <a:srgbClr val="000000"/>
                </a:solidFill>
                <a:latin typeface="Calibri" panose="020F0502020204030204" pitchFamily="34" charset="0"/>
                <a:ea typeface="ＭＳ Ｐゴシック" pitchFamily="34" charset="-128"/>
                <a:sym typeface="Calibri"/>
              </a:rPr>
              <a:t>Transfusions, ICU admits, death</a:t>
            </a:r>
          </a:p>
          <a:p>
            <a:pPr marL="1066800" lvl="1" eaLnBrk="1" fontAlgn="auto" hangingPunct="1">
              <a:spcBef>
                <a:spcPts val="0"/>
              </a:spcBef>
              <a:spcAft>
                <a:spcPts val="1200"/>
              </a:spcAft>
              <a:buClr>
                <a:schemeClr val="tx1"/>
              </a:buClr>
              <a:buFont typeface="Arial"/>
              <a:buChar char="•"/>
              <a:defRPr/>
            </a:pPr>
            <a:r>
              <a:rPr lang="en-US" altLang="en-US" sz="2600" dirty="0">
                <a:solidFill>
                  <a:srgbClr val="000000"/>
                </a:solidFill>
                <a:latin typeface="Calibri" panose="020F0502020204030204" pitchFamily="34" charset="0"/>
                <a:ea typeface="ＭＳ Ｐゴシック" pitchFamily="34" charset="-128"/>
                <a:sym typeface="Calibri"/>
              </a:rPr>
              <a:t>Review data to identify improvements and areas for further improvement</a:t>
            </a:r>
            <a:endParaRPr lang="en-US" altLang="en-US" sz="2600" dirty="0">
              <a:solidFill>
                <a:srgbClr val="000000"/>
              </a:solidFill>
              <a:ea typeface="ＭＳ Ｐゴシック" pitchFamily="34" charset="-128"/>
              <a:sym typeface="Calibri"/>
            </a:endParaRPr>
          </a:p>
        </p:txBody>
      </p:sp>
      <p:sp>
        <p:nvSpPr>
          <p:cNvPr id="75779" name="Rectangle 8"/>
          <p:cNvSpPr>
            <a:spLocks noChangeArrowheads="1"/>
          </p:cNvSpPr>
          <p:nvPr/>
        </p:nvSpPr>
        <p:spPr bwMode="auto">
          <a:xfrm>
            <a:off x="6324600" y="6227763"/>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ea typeface="Trebuchet MS" pitchFamily="-72" charset="0"/>
              <a:cs typeface="Trebuchet MS" pitchFamily="-72"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48B22-B7B0-CD4A-9175-910B4EA16ED4}"/>
              </a:ext>
            </a:extLst>
          </p:cNvPr>
          <p:cNvSpPr>
            <a:spLocks noGrp="1"/>
          </p:cNvSpPr>
          <p:nvPr>
            <p:ph type="title"/>
          </p:nvPr>
        </p:nvSpPr>
        <p:spPr>
          <a:xfrm>
            <a:off x="457200" y="457200"/>
            <a:ext cx="8229600" cy="1143000"/>
          </a:xfrm>
        </p:spPr>
        <p:txBody>
          <a:bodyPr/>
          <a:lstStyle/>
          <a:p>
            <a:r>
              <a:rPr lang="en-US" dirty="0"/>
              <a:t>Progress</a:t>
            </a:r>
          </a:p>
        </p:txBody>
      </p:sp>
      <p:sp>
        <p:nvSpPr>
          <p:cNvPr id="3" name="Content Placeholder 2">
            <a:extLst>
              <a:ext uri="{FF2B5EF4-FFF2-40B4-BE49-F238E27FC236}">
                <a16:creationId xmlns:a16="http://schemas.microsoft.com/office/drawing/2014/main" id="{1DD66C7C-9734-5146-91C9-A4E743A8E63D}"/>
              </a:ext>
            </a:extLst>
          </p:cNvPr>
          <p:cNvSpPr>
            <a:spLocks noGrp="1"/>
          </p:cNvSpPr>
          <p:nvPr>
            <p:ph idx="1"/>
          </p:nvPr>
        </p:nvSpPr>
        <p:spPr/>
        <p:txBody>
          <a:bodyPr/>
          <a:lstStyle/>
          <a:p>
            <a:r>
              <a:rPr lang="en-US" sz="2800" dirty="0"/>
              <a:t>Bundles adopted/adapted to varying degrees by hospitals</a:t>
            </a:r>
          </a:p>
          <a:p>
            <a:r>
              <a:rPr lang="en-US" sz="2800" dirty="0"/>
              <a:t>Data on hemorrhage and maternal deaths tracked</a:t>
            </a:r>
          </a:p>
          <a:p>
            <a:pPr lvl="1">
              <a:spcAft>
                <a:spcPts val="0"/>
              </a:spcAft>
            </a:pPr>
            <a:r>
              <a:rPr lang="en-US" sz="2600" dirty="0"/>
              <a:t>122,738 deliveries from Sept 2014 – April 2015</a:t>
            </a:r>
          </a:p>
          <a:p>
            <a:pPr lvl="2">
              <a:spcAft>
                <a:spcPts val="0"/>
              </a:spcAft>
            </a:pPr>
            <a:r>
              <a:rPr lang="en-US" sz="2600" dirty="0"/>
              <a:t>0.1% - 0.2% ICU admit or </a:t>
            </a:r>
            <a:r>
              <a:rPr lang="en-US" sz="2600" dirty="0" err="1"/>
              <a:t>hyst</a:t>
            </a:r>
            <a:endParaRPr lang="en-US" sz="2600" dirty="0"/>
          </a:p>
          <a:p>
            <a:pPr lvl="2">
              <a:spcAft>
                <a:spcPts val="0"/>
              </a:spcAft>
            </a:pPr>
            <a:r>
              <a:rPr lang="en-US" sz="2600" dirty="0"/>
              <a:t>0.3% received ≥4 units blood</a:t>
            </a:r>
          </a:p>
          <a:p>
            <a:pPr lvl="2">
              <a:spcAft>
                <a:spcPts val="0"/>
              </a:spcAft>
            </a:pPr>
            <a:r>
              <a:rPr lang="en-US" sz="2600" dirty="0"/>
              <a:t>Only 1 reported maternal death from hemorrhage (2-3 “expected”)</a:t>
            </a:r>
          </a:p>
        </p:txBody>
      </p:sp>
    </p:spTree>
    <p:extLst>
      <p:ext uri="{BB962C8B-B14F-4D97-AF65-F5344CB8AC3E}">
        <p14:creationId xmlns:p14="http://schemas.microsoft.com/office/powerpoint/2010/main" val="108221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4B57-5DD9-6D45-8695-D4A519C8AA74}"/>
              </a:ext>
            </a:extLst>
          </p:cNvPr>
          <p:cNvSpPr>
            <a:spLocks noGrp="1"/>
          </p:cNvSpPr>
          <p:nvPr>
            <p:ph type="title"/>
          </p:nvPr>
        </p:nvSpPr>
        <p:spPr>
          <a:xfrm>
            <a:off x="414337" y="560388"/>
            <a:ext cx="8229600" cy="1143000"/>
          </a:xfrm>
        </p:spPr>
        <p:txBody>
          <a:bodyPr/>
          <a:lstStyle/>
          <a:p>
            <a:r>
              <a:rPr lang="en-US" dirty="0"/>
              <a:t>Data Interpretation Issues</a:t>
            </a:r>
          </a:p>
        </p:txBody>
      </p:sp>
      <p:sp>
        <p:nvSpPr>
          <p:cNvPr id="3" name="Content Placeholder 2">
            <a:extLst>
              <a:ext uri="{FF2B5EF4-FFF2-40B4-BE49-F238E27FC236}">
                <a16:creationId xmlns:a16="http://schemas.microsoft.com/office/drawing/2014/main" id="{DFF0BFF0-531F-2A4B-B95E-6ED9316B091C}"/>
              </a:ext>
            </a:extLst>
          </p:cNvPr>
          <p:cNvSpPr>
            <a:spLocks noGrp="1"/>
          </p:cNvSpPr>
          <p:nvPr>
            <p:ph idx="1"/>
          </p:nvPr>
        </p:nvSpPr>
        <p:spPr>
          <a:xfrm>
            <a:off x="1757362" y="1814513"/>
            <a:ext cx="6700838" cy="4811713"/>
          </a:xfrm>
        </p:spPr>
        <p:txBody>
          <a:bodyPr/>
          <a:lstStyle/>
          <a:p>
            <a:r>
              <a:rPr lang="en-US" sz="2800" dirty="0"/>
              <a:t>Hemorrhage incidence</a:t>
            </a:r>
          </a:p>
          <a:p>
            <a:pPr lvl="1">
              <a:spcAft>
                <a:spcPts val="600"/>
              </a:spcAft>
            </a:pPr>
            <a:r>
              <a:rPr lang="en-US" sz="2800" dirty="0"/>
              <a:t>Accuracy of assessment</a:t>
            </a:r>
          </a:p>
          <a:p>
            <a:r>
              <a:rPr lang="en-US" sz="2800" dirty="0"/>
              <a:t>Transfusions and ICU admits</a:t>
            </a:r>
          </a:p>
          <a:p>
            <a:pPr lvl="1">
              <a:spcAft>
                <a:spcPts val="600"/>
              </a:spcAft>
            </a:pPr>
            <a:r>
              <a:rPr lang="en-US" sz="2800" dirty="0"/>
              <a:t>Thresholds versus morbidity</a:t>
            </a:r>
          </a:p>
          <a:p>
            <a:r>
              <a:rPr lang="en-US" sz="2800" dirty="0"/>
              <a:t>Deaths</a:t>
            </a:r>
          </a:p>
          <a:p>
            <a:pPr lvl="1"/>
            <a:r>
              <a:rPr lang="en-US" sz="2800" dirty="0"/>
              <a:t>Accuracy of reporting</a:t>
            </a:r>
          </a:p>
          <a:p>
            <a:pPr lvl="1"/>
            <a:r>
              <a:rPr lang="en-US" sz="2800" dirty="0"/>
              <a:t>Small numbers</a:t>
            </a:r>
          </a:p>
        </p:txBody>
      </p:sp>
    </p:spTree>
    <p:extLst>
      <p:ext uri="{BB962C8B-B14F-4D97-AF65-F5344CB8AC3E}">
        <p14:creationId xmlns:p14="http://schemas.microsoft.com/office/powerpoint/2010/main" val="2098878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459B-4D56-D143-8FCE-36BB9D6D3947}"/>
              </a:ext>
            </a:extLst>
          </p:cNvPr>
          <p:cNvSpPr>
            <a:spLocks noGrp="1"/>
          </p:cNvSpPr>
          <p:nvPr>
            <p:ph type="title"/>
          </p:nvPr>
        </p:nvSpPr>
        <p:spPr/>
        <p:txBody>
          <a:bodyPr/>
          <a:lstStyle/>
          <a:p>
            <a:r>
              <a:rPr lang="en-US" dirty="0"/>
              <a:t>NYSDOH Tracking</a:t>
            </a:r>
          </a:p>
        </p:txBody>
      </p:sp>
      <p:sp>
        <p:nvSpPr>
          <p:cNvPr id="3" name="Content Placeholder 2">
            <a:extLst>
              <a:ext uri="{FF2B5EF4-FFF2-40B4-BE49-F238E27FC236}">
                <a16:creationId xmlns:a16="http://schemas.microsoft.com/office/drawing/2014/main" id="{A64736B9-4088-6C42-8B31-6E327FE8F1DB}"/>
              </a:ext>
            </a:extLst>
          </p:cNvPr>
          <p:cNvSpPr>
            <a:spLocks noGrp="1"/>
          </p:cNvSpPr>
          <p:nvPr>
            <p:ph idx="1"/>
          </p:nvPr>
        </p:nvSpPr>
        <p:spPr>
          <a:xfrm>
            <a:off x="1171575" y="1417638"/>
            <a:ext cx="7515225" cy="4940300"/>
          </a:xfrm>
        </p:spPr>
        <p:txBody>
          <a:bodyPr/>
          <a:lstStyle/>
          <a:p>
            <a:r>
              <a:rPr lang="en-US" sz="2800" dirty="0"/>
              <a:t>71 Participating hospitals</a:t>
            </a:r>
          </a:p>
          <a:p>
            <a:pPr lvl="1"/>
            <a:r>
              <a:rPr lang="en-US" sz="2400" dirty="0">
                <a:latin typeface="Calibri" panose="020F0502020204030204" pitchFamily="34" charset="0"/>
                <a:cs typeface="Calibri" panose="020F0502020204030204" pitchFamily="34" charset="0"/>
              </a:rPr>
              <a:t>Documentation of maternal hemorrhage risk assessment increased by 171%, from 27% at baseline (April 2014) to 72% in September 2015</a:t>
            </a:r>
          </a:p>
          <a:p>
            <a:r>
              <a:rPr lang="en-US" sz="2800" dirty="0">
                <a:latin typeface="Calibri" panose="020F0502020204030204" pitchFamily="34" charset="0"/>
                <a:cs typeface="Calibri" panose="020F0502020204030204" pitchFamily="34" charset="0"/>
              </a:rPr>
              <a:t>Current tracking</a:t>
            </a:r>
          </a:p>
          <a:p>
            <a:pPr lvl="1"/>
            <a:r>
              <a:rPr lang="en-US" sz="2600" dirty="0">
                <a:latin typeface="Calibri" panose="020F0502020204030204" pitchFamily="34" charset="0"/>
                <a:cs typeface="Calibri" panose="020F0502020204030204" pitchFamily="34" charset="0"/>
              </a:rPr>
              <a:t>Hemorrhage incidence and morbidities</a:t>
            </a:r>
          </a:p>
          <a:p>
            <a:pPr lvl="1"/>
            <a:r>
              <a:rPr lang="en-US" sz="2600" dirty="0">
                <a:latin typeface="Calibri" panose="020F0502020204030204" pitchFamily="34" charset="0"/>
                <a:cs typeface="Calibri" panose="020F0502020204030204" pitchFamily="34" charset="0"/>
              </a:rPr>
              <a:t>Risk assessment</a:t>
            </a:r>
          </a:p>
          <a:p>
            <a:pPr lvl="1"/>
            <a:r>
              <a:rPr lang="en-US" sz="2600" dirty="0">
                <a:latin typeface="Calibri" panose="020F0502020204030204" pitchFamily="34" charset="0"/>
                <a:cs typeface="Calibri" panose="020F0502020204030204" pitchFamily="34" charset="0"/>
              </a:rPr>
              <a:t>Drills</a:t>
            </a:r>
          </a:p>
          <a:p>
            <a:pPr lvl="1"/>
            <a:r>
              <a:rPr lang="en-US" sz="2600" dirty="0">
                <a:latin typeface="Calibri" panose="020F0502020204030204" pitchFamily="34" charset="0"/>
                <a:cs typeface="Calibri" panose="020F0502020204030204" pitchFamily="34" charset="0"/>
              </a:rPr>
              <a:t>Debriefs</a:t>
            </a:r>
          </a:p>
          <a:p>
            <a:pPr lvl="1"/>
            <a:endParaRPr lang="en-US" sz="28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457200" lvl="1" indent="0">
              <a:buNone/>
            </a:pPr>
            <a:endParaRPr lang="en-US" dirty="0"/>
          </a:p>
        </p:txBody>
      </p:sp>
    </p:spTree>
    <p:extLst>
      <p:ext uri="{BB962C8B-B14F-4D97-AF65-F5344CB8AC3E}">
        <p14:creationId xmlns:p14="http://schemas.microsoft.com/office/powerpoint/2010/main" val="35202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5312-9350-9241-9231-5E90AFB7C2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AF768BD-386F-3B4B-8312-FD82F0489FD3}"/>
              </a:ext>
            </a:extLst>
          </p:cNvPr>
          <p:cNvSpPr>
            <a:spLocks noGrp="1"/>
          </p:cNvSpPr>
          <p:nvPr>
            <p:ph idx="1"/>
          </p:nvPr>
        </p:nvSpPr>
        <p:spPr>
          <a:xfrm>
            <a:off x="457200" y="1285875"/>
            <a:ext cx="8229600" cy="4525963"/>
          </a:xfrm>
        </p:spPr>
        <p:txBody>
          <a:bodyPr/>
          <a:lstStyle/>
          <a:p>
            <a:r>
              <a:rPr lang="en-US" sz="2800" dirty="0"/>
              <a:t>NYS has improved to #30 nationally (2016)*</a:t>
            </a:r>
          </a:p>
          <a:p>
            <a:pPr lvl="1"/>
            <a:r>
              <a:rPr lang="en-US" sz="2600" dirty="0"/>
              <a:t>Although the maternal mortality ratio increased from 18.9 in 2010 to 20.9 in 2016</a:t>
            </a:r>
          </a:p>
          <a:p>
            <a:r>
              <a:rPr lang="en-US" sz="2800" dirty="0"/>
              <a:t>Change takes time: difficult to track effectiveness of hemorrhage initiatives</a:t>
            </a:r>
          </a:p>
          <a:p>
            <a:pPr lvl="1"/>
            <a:r>
              <a:rPr lang="en-US" sz="2800" dirty="0"/>
              <a:t>Keeping hemorrhage “on the radar”</a:t>
            </a:r>
          </a:p>
          <a:p>
            <a:r>
              <a:rPr lang="en-US" sz="2800" dirty="0"/>
              <a:t>Continued progress requires continued funding to expand scope beyond hemorrhage</a:t>
            </a:r>
          </a:p>
          <a:p>
            <a:r>
              <a:rPr lang="en-US" sz="2800" dirty="0"/>
              <a:t>ACOG and NYSDOH collaboration is essential</a:t>
            </a:r>
          </a:p>
        </p:txBody>
      </p:sp>
      <p:sp>
        <p:nvSpPr>
          <p:cNvPr id="4" name="TextBox 3">
            <a:extLst>
              <a:ext uri="{FF2B5EF4-FFF2-40B4-BE49-F238E27FC236}">
                <a16:creationId xmlns:a16="http://schemas.microsoft.com/office/drawing/2014/main" id="{AFCAEC23-1040-634C-891A-0D093CA45093}"/>
              </a:ext>
            </a:extLst>
          </p:cNvPr>
          <p:cNvSpPr txBox="1"/>
          <p:nvPr/>
        </p:nvSpPr>
        <p:spPr>
          <a:xfrm>
            <a:off x="800101" y="6126162"/>
            <a:ext cx="807243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sz="1800" dirty="0">
                <a:solidFill>
                  <a:srgbClr val="000000"/>
                </a:solidFill>
                <a:latin typeface="Calibri"/>
                <a:ea typeface="Calibri"/>
                <a:cs typeface="Calibri"/>
                <a:sym typeface="Calibri"/>
              </a:rPr>
              <a:t>*https://</a:t>
            </a:r>
            <a:r>
              <a:rPr lang="en-US" sz="1800" dirty="0" err="1">
                <a:solidFill>
                  <a:srgbClr val="000000"/>
                </a:solidFill>
                <a:latin typeface="Calibri"/>
                <a:ea typeface="Calibri"/>
                <a:cs typeface="Calibri"/>
                <a:sym typeface="Calibri"/>
              </a:rPr>
              <a:t>www.americashealthrankings.org</a:t>
            </a:r>
            <a:r>
              <a:rPr lang="en-US" sz="1800" dirty="0">
                <a:solidFill>
                  <a:srgbClr val="000000"/>
                </a:solidFill>
                <a:latin typeface="Calibri"/>
                <a:ea typeface="Calibri"/>
                <a:cs typeface="Calibri"/>
                <a:sym typeface="Calibri"/>
              </a:rPr>
              <a:t>/explore/health-of-women-and-children/measure/</a:t>
            </a:r>
            <a:r>
              <a:rPr lang="en-US" sz="1800" dirty="0" err="1">
                <a:solidFill>
                  <a:srgbClr val="000000"/>
                </a:solidFill>
                <a:latin typeface="Calibri"/>
                <a:ea typeface="Calibri"/>
                <a:cs typeface="Calibri"/>
                <a:sym typeface="Calibri"/>
              </a:rPr>
              <a:t>maternal_mortality</a:t>
            </a:r>
            <a:r>
              <a:rPr lang="en-US" sz="1800" dirty="0">
                <a:solidFill>
                  <a:srgbClr val="000000"/>
                </a:solidFill>
                <a:latin typeface="Calibri"/>
                <a:ea typeface="Calibri"/>
                <a:cs typeface="Calibri"/>
                <a:sym typeface="Calibri"/>
              </a:rPr>
              <a:t>/state/</a:t>
            </a:r>
            <a:r>
              <a:rPr lang="en-US" sz="1800" dirty="0" err="1">
                <a:solidFill>
                  <a:srgbClr val="000000"/>
                </a:solidFill>
                <a:latin typeface="Calibri"/>
                <a:ea typeface="Calibri"/>
                <a:cs typeface="Calibri"/>
                <a:sym typeface="Calibri"/>
              </a:rPr>
              <a:t>NY?edition-year</a:t>
            </a:r>
            <a:r>
              <a:rPr lang="en-US" sz="1800" dirty="0">
                <a:solidFill>
                  <a:srgbClr val="000000"/>
                </a:solidFill>
                <a:latin typeface="Calibri"/>
                <a:ea typeface="Calibri"/>
                <a:cs typeface="Calibri"/>
                <a:sym typeface="Calibri"/>
              </a:rPr>
              <a:t>=2016</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83478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1540" name="Object 4">
            <a:extLst>
              <a:ext uri="{FF2B5EF4-FFF2-40B4-BE49-F238E27FC236}">
                <a16:creationId xmlns:a16="http://schemas.microsoft.com/office/drawing/2014/main" id="{B2851765-D683-BB4F-A670-BE52C95B2E06}"/>
              </a:ext>
            </a:extLst>
          </p:cNvPr>
          <p:cNvGraphicFramePr>
            <a:graphicFrameLocks noChangeAspect="1"/>
          </p:cNvGraphicFramePr>
          <p:nvPr/>
        </p:nvGraphicFramePr>
        <p:xfrm>
          <a:off x="685800" y="838200"/>
          <a:ext cx="8153400" cy="5638800"/>
        </p:xfrm>
        <a:graphic>
          <a:graphicData uri="http://schemas.openxmlformats.org/presentationml/2006/ole">
            <mc:AlternateContent xmlns:mc="http://schemas.openxmlformats.org/markup-compatibility/2006">
              <mc:Choice xmlns:v="urn:schemas-microsoft-com:vml" Requires="v">
                <p:oleObj spid="_x0000_s2143" name="Bitmap Image" r:id="rId4" imgW="3556000" imgH="2698750" progId="Paint.Picture">
                  <p:embed/>
                </p:oleObj>
              </mc:Choice>
              <mc:Fallback>
                <p:oleObj name="Bitmap Image" r:id="rId4" imgW="3556000" imgH="2698750" progId="Paint.Picture">
                  <p:embed/>
                  <p:pic>
                    <p:nvPicPr>
                      <p:cNvPr id="321540" name="Object 4">
                        <a:extLst>
                          <a:ext uri="{FF2B5EF4-FFF2-40B4-BE49-F238E27FC236}">
                            <a16:creationId xmlns:a16="http://schemas.microsoft.com/office/drawing/2014/main" id="{B2851765-D683-BB4F-A670-BE52C95B2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838200"/>
                        <a:ext cx="8153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1543" name="Text Box 7">
            <a:extLst>
              <a:ext uri="{FF2B5EF4-FFF2-40B4-BE49-F238E27FC236}">
                <a16:creationId xmlns:a16="http://schemas.microsoft.com/office/drawing/2014/main" id="{59F14C73-AF0F-E94D-8450-9C092FD896B9}"/>
              </a:ext>
            </a:extLst>
          </p:cNvPr>
          <p:cNvSpPr txBox="1">
            <a:spLocks noChangeArrowheads="1"/>
          </p:cNvSpPr>
          <p:nvPr/>
        </p:nvSpPr>
        <p:spPr bwMode="auto">
          <a:xfrm>
            <a:off x="1074737" y="5181600"/>
            <a:ext cx="2405063" cy="58477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bg1"/>
                </a:solidFill>
                <a:effectLst>
                  <a:outerShdw blurRad="38100" dist="38100" dir="2700000" algn="tl">
                    <a:srgbClr val="000000"/>
                  </a:outerShdw>
                </a:effectLst>
                <a:latin typeface="Times New Roman" panose="02020603050405020304" pitchFamily="18" charset="0"/>
              </a:rPr>
              <a:t>12.9 in NYS</a:t>
            </a:r>
          </a:p>
        </p:txBody>
      </p:sp>
      <p:sp>
        <p:nvSpPr>
          <p:cNvPr id="321544" name="Text Box 8">
            <a:extLst>
              <a:ext uri="{FF2B5EF4-FFF2-40B4-BE49-F238E27FC236}">
                <a16:creationId xmlns:a16="http://schemas.microsoft.com/office/drawing/2014/main" id="{4BD1AAB6-5648-1A46-A2FA-D060838724D8}"/>
              </a:ext>
            </a:extLst>
          </p:cNvPr>
          <p:cNvSpPr txBox="1">
            <a:spLocks noChangeArrowheads="1"/>
          </p:cNvSpPr>
          <p:nvPr/>
        </p:nvSpPr>
        <p:spPr bwMode="auto">
          <a:xfrm>
            <a:off x="385763" y="25509"/>
            <a:ext cx="8605837" cy="224676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4000" dirty="0">
                <a:solidFill>
                  <a:srgbClr val="0033CC"/>
                </a:solidFill>
                <a:effectLst>
                  <a:outerShdw blurRad="38100" dist="38100" dir="2700000" algn="tl">
                    <a:srgbClr val="C0C0C0"/>
                  </a:outerShdw>
                </a:effectLst>
                <a:latin typeface="Garamond" panose="02020404030301010803" pitchFamily="18" charset="0"/>
              </a:rPr>
              <a:t>NYS Maternal Mortality Rates by Region:  1987- 2002</a:t>
            </a:r>
          </a:p>
          <a:p>
            <a:pPr>
              <a:spcBef>
                <a:spcPct val="50000"/>
              </a:spcBef>
            </a:pPr>
            <a:endParaRPr lang="en-US" altLang="en-US" sz="4000" dirty="0">
              <a:solidFill>
                <a:srgbClr val="0033CC"/>
              </a:solidFill>
              <a:effectLst/>
              <a:latin typeface="Times New Roman" panose="02020603050405020304" pitchFamily="18" charset="0"/>
            </a:endParaRPr>
          </a:p>
        </p:txBody>
      </p:sp>
      <p:sp>
        <p:nvSpPr>
          <p:cNvPr id="321545" name="Text Box 9">
            <a:extLst>
              <a:ext uri="{FF2B5EF4-FFF2-40B4-BE49-F238E27FC236}">
                <a16:creationId xmlns:a16="http://schemas.microsoft.com/office/drawing/2014/main" id="{6613C3D5-9048-7B4B-869E-F41F79984827}"/>
              </a:ext>
            </a:extLst>
          </p:cNvPr>
          <p:cNvSpPr txBox="1">
            <a:spLocks noChangeArrowheads="1"/>
          </p:cNvSpPr>
          <p:nvPr/>
        </p:nvSpPr>
        <p:spPr bwMode="auto">
          <a:xfrm>
            <a:off x="274638" y="6173788"/>
            <a:ext cx="3048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chemeClr val="tx1"/>
                </a:solidFill>
                <a:effectLst/>
                <a:latin typeface="Times New Roman" panose="02020603050405020304" pitchFamily="18" charset="0"/>
              </a:rPr>
              <a:t>*Per 100,000 livebirths </a:t>
            </a:r>
          </a:p>
        </p:txBody>
      </p:sp>
      <p:sp>
        <p:nvSpPr>
          <p:cNvPr id="321546" name="Text Box 10">
            <a:extLst>
              <a:ext uri="{FF2B5EF4-FFF2-40B4-BE49-F238E27FC236}">
                <a16:creationId xmlns:a16="http://schemas.microsoft.com/office/drawing/2014/main" id="{803B7740-AE30-E949-A1C8-F7232DB70C29}"/>
              </a:ext>
            </a:extLst>
          </p:cNvPr>
          <p:cNvSpPr txBox="1">
            <a:spLocks noChangeArrowheads="1"/>
          </p:cNvSpPr>
          <p:nvPr/>
        </p:nvSpPr>
        <p:spPr bwMode="auto">
          <a:xfrm>
            <a:off x="1798638" y="1833553"/>
            <a:ext cx="4343400" cy="584775"/>
          </a:xfrm>
          <a:prstGeom prst="rect">
            <a:avLst/>
          </a:prstGeom>
          <a:solidFill>
            <a:srgbClr val="FFCC66"/>
          </a:solidFill>
          <a:ln w="9525">
            <a:solidFill>
              <a:srgbClr val="FFCC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sz="3200" dirty="0">
                <a:solidFill>
                  <a:schemeClr val="tx1"/>
                </a:solidFill>
                <a:effectLst>
                  <a:outerShdw blurRad="38100" dist="38100" dir="2700000" algn="tl">
                    <a:srgbClr val="FFFFFF"/>
                  </a:outerShdw>
                </a:effectLst>
                <a:latin typeface="Times New Roman" panose="02020603050405020304" pitchFamily="18" charset="0"/>
              </a:rPr>
              <a:t>6.6 in Upstate New York</a:t>
            </a:r>
          </a:p>
        </p:txBody>
      </p:sp>
      <p:sp>
        <p:nvSpPr>
          <p:cNvPr id="321547" name="AutoShape 11">
            <a:extLst>
              <a:ext uri="{FF2B5EF4-FFF2-40B4-BE49-F238E27FC236}">
                <a16:creationId xmlns:a16="http://schemas.microsoft.com/office/drawing/2014/main" id="{FE6775BE-BF21-864C-8E24-D6CAE1B28EDE}"/>
              </a:ext>
            </a:extLst>
          </p:cNvPr>
          <p:cNvSpPr>
            <a:spLocks noChangeArrowheads="1"/>
          </p:cNvSpPr>
          <p:nvPr/>
        </p:nvSpPr>
        <p:spPr bwMode="auto">
          <a:xfrm>
            <a:off x="5614988" y="5014913"/>
            <a:ext cx="2286000" cy="951706"/>
          </a:xfrm>
          <a:prstGeom prst="downArrowCallout">
            <a:avLst>
              <a:gd name="adj1" fmla="val 16718"/>
              <a:gd name="adj2" fmla="val 57500"/>
              <a:gd name="adj3" fmla="val 16667"/>
              <a:gd name="adj4" fmla="val 66667"/>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3200" dirty="0">
                <a:solidFill>
                  <a:schemeClr val="bg1"/>
                </a:solidFill>
                <a:effectLst>
                  <a:outerShdw blurRad="38100" dist="38100" dir="2700000" algn="tl">
                    <a:srgbClr val="000000"/>
                  </a:outerShdw>
                </a:effectLst>
              </a:rPr>
              <a:t>20.3 in NYC</a:t>
            </a:r>
          </a:p>
        </p:txBody>
      </p:sp>
    </p:spTree>
    <p:extLst>
      <p:ext uri="{BB962C8B-B14F-4D97-AF65-F5344CB8AC3E}">
        <p14:creationId xmlns:p14="http://schemas.microsoft.com/office/powerpoint/2010/main" val="3811684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1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21547"/>
                                        </p:tgtEl>
                                        <p:attrNameLst>
                                          <p:attrName>style.visibility</p:attrName>
                                        </p:attrNameLst>
                                      </p:cBhvr>
                                      <p:to>
                                        <p:strVal val="visible"/>
                                      </p:to>
                                    </p:set>
                                    <p:animEffect transition="in" filter="checkerboard(across)">
                                      <p:cBhvr>
                                        <p:cTn id="11" dur="500"/>
                                        <p:tgtEl>
                                          <p:spTgt spid="321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6" grpId="0" animBg="1" autoUpdateAnimBg="0"/>
      <p:bldP spid="32154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057275" y="1447800"/>
            <a:ext cx="7029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003399"/>
              </a:buClr>
            </a:pPr>
            <a:endParaRPr lang="en-US" altLang="en-US" sz="2800">
              <a:solidFill>
                <a:srgbClr val="000000"/>
              </a:solidFill>
              <a:latin typeface="Candara" pitchFamily="34" charset="0"/>
              <a:ea typeface="ＭＳ Ｐゴシック" pitchFamily="34" charset="-128"/>
            </a:endParaRPr>
          </a:p>
          <a:p>
            <a:endParaRPr lang="en-US" altLang="en-US" sz="2800">
              <a:solidFill>
                <a:srgbClr val="000000"/>
              </a:solidFill>
              <a:latin typeface="Candara" pitchFamily="34" charset="0"/>
              <a:ea typeface="ＭＳ Ｐゴシック" pitchFamily="34" charset="-128"/>
            </a:endParaRPr>
          </a:p>
        </p:txBody>
      </p:sp>
      <p:sp>
        <p:nvSpPr>
          <p:cNvPr id="8" name="Title 1"/>
          <p:cNvSpPr>
            <a:spLocks noGrp="1"/>
          </p:cNvSpPr>
          <p:nvPr>
            <p:ph type="title" idx="4294967295"/>
          </p:nvPr>
        </p:nvSpPr>
        <p:spPr>
          <a:xfrm>
            <a:off x="521494" y="255587"/>
            <a:ext cx="8229600" cy="1192213"/>
          </a:xfrm>
          <a:ln>
            <a:miter lim="800000"/>
            <a:headEnd/>
            <a:tailEnd/>
          </a:ln>
        </p:spPr>
        <p:txBody>
          <a:bodyPr rtlCol="0" anchor="t">
            <a:normAutofit fontScale="90000"/>
          </a:bodyPr>
          <a:lstStyle/>
          <a:p>
            <a:pPr fontAlgn="auto">
              <a:spcAft>
                <a:spcPts val="0"/>
              </a:spcAft>
              <a:defRPr/>
            </a:pPr>
            <a:r>
              <a:rPr lang="en-US" sz="3600" b="1" dirty="0">
                <a:solidFill>
                  <a:srgbClr val="223A78"/>
                </a:solidFill>
                <a:latin typeface="Calibri" panose="020F0502020204030204" pitchFamily="34" charset="0"/>
                <a:ea typeface="ＭＳ Ｐゴシック" charset="0"/>
                <a:cs typeface="ＭＳ Ｐゴシック" charset="0"/>
              </a:rPr>
              <a:t>US Maternal Mortality</a:t>
            </a:r>
            <a:br>
              <a:rPr lang="en-US" sz="3600" b="1" dirty="0">
                <a:solidFill>
                  <a:srgbClr val="223A78"/>
                </a:solidFill>
                <a:latin typeface="Calibri" panose="020F0502020204030204" pitchFamily="34" charset="0"/>
                <a:ea typeface="ＭＳ Ｐゴシック" charset="0"/>
                <a:cs typeface="ＭＳ Ｐゴシック" charset="0"/>
              </a:rPr>
            </a:br>
            <a:r>
              <a:rPr lang="en-US" sz="2700" b="1" dirty="0">
                <a:solidFill>
                  <a:srgbClr val="FF0000"/>
                </a:solidFill>
                <a:latin typeface="Calibri" panose="020F0502020204030204" pitchFamily="34" charset="0"/>
                <a:ea typeface="ＭＳ Ｐゴシック" charset="0"/>
                <a:cs typeface="ＭＳ Ｐゴシック" charset="0"/>
              </a:rPr>
              <a:t>New York State Ranked 47th out of 50 States</a:t>
            </a:r>
            <a:br>
              <a:rPr lang="en-US" b="1" dirty="0">
                <a:solidFill>
                  <a:srgbClr val="FF0000"/>
                </a:solidFill>
                <a:latin typeface="Calibri" panose="020F0502020204030204" pitchFamily="34" charset="0"/>
                <a:ea typeface="ＭＳ Ｐゴシック" charset="0"/>
                <a:cs typeface="ＭＳ Ｐゴシック" charset="0"/>
              </a:rPr>
            </a:br>
            <a:endParaRPr lang="en-US" sz="3100" b="1" i="1" dirty="0">
              <a:solidFill>
                <a:srgbClr val="FF0000"/>
              </a:solidFill>
              <a:latin typeface="Calibri" panose="020F0502020204030204" pitchFamily="34" charset="0"/>
              <a:ea typeface="ＭＳ Ｐゴシック" charset="0"/>
              <a:cs typeface="ＭＳ Ｐゴシック" charset="0"/>
            </a:endParaRPr>
          </a:p>
        </p:txBody>
      </p:sp>
      <p:sp>
        <p:nvSpPr>
          <p:cNvPr id="51205" name="Content Placeholder 1"/>
          <p:cNvSpPr>
            <a:spLocks noGrp="1"/>
          </p:cNvSpPr>
          <p:nvPr>
            <p:ph idx="4294967295"/>
          </p:nvPr>
        </p:nvSpPr>
        <p:spPr>
          <a:xfrm>
            <a:off x="0" y="1143000"/>
            <a:ext cx="8229600" cy="4953000"/>
          </a:xfrm>
        </p:spPr>
        <p:txBody>
          <a:bodyPr/>
          <a:lstStyle/>
          <a:p>
            <a:pPr marL="0" indent="0" algn="r">
              <a:spcBef>
                <a:spcPts val="1900"/>
              </a:spcBef>
              <a:buClr>
                <a:srgbClr val="494155"/>
              </a:buClr>
              <a:buFont typeface="Arial" charset="0"/>
              <a:buNone/>
            </a:pPr>
            <a:endParaRPr lang="en-US" altLang="en-US" sz="2400" b="1">
              <a:latin typeface="Trebuchet MS" pitchFamily="34" charset="0"/>
              <a:ea typeface="ＭＳ Ｐゴシック" pitchFamily="34" charset="-128"/>
            </a:endParaRPr>
          </a:p>
          <a:p>
            <a:pPr marL="0" indent="0">
              <a:buFont typeface="Arial" charset="0"/>
              <a:buNone/>
            </a:pPr>
            <a:endParaRPr lang="en-US" altLang="en-US">
              <a:solidFill>
                <a:srgbClr val="000000"/>
              </a:solidFill>
              <a:latin typeface="Calibri" pitchFamily="34" charset="0"/>
              <a:ea typeface="ＭＳ Ｐゴシック" pitchFamily="34" charset="-128"/>
            </a:endParaRPr>
          </a:p>
        </p:txBody>
      </p:sp>
      <p:pic>
        <p:nvPicPr>
          <p:cNvPr id="512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143000"/>
            <a:ext cx="6697662"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2"/>
          <p:cNvSpPr>
            <a:spLocks noChangeArrowheads="1"/>
          </p:cNvSpPr>
          <p:nvPr/>
        </p:nvSpPr>
        <p:spPr bwMode="auto">
          <a:xfrm>
            <a:off x="6738938" y="3587750"/>
            <a:ext cx="2268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i="1">
                <a:solidFill>
                  <a:srgbClr val="223A78"/>
                </a:solidFill>
                <a:latin typeface="Trebuchet MS" pitchFamily="34" charset="0"/>
                <a:ea typeface="ＭＳ Ｐゴシック" pitchFamily="34" charset="-128"/>
              </a:rPr>
              <a:t>(</a:t>
            </a:r>
            <a:r>
              <a:rPr lang="en-US" altLang="en-US" sz="1200" i="1">
                <a:solidFill>
                  <a:srgbClr val="223A78"/>
                </a:solidFill>
                <a:latin typeface="Trebuchet MS" pitchFamily="34" charset="0"/>
                <a:ea typeface="ＭＳ Ｐゴシック" pitchFamily="34" charset="-128"/>
              </a:rPr>
              <a:t>per 100,000 liveborn infants)</a:t>
            </a:r>
            <a:endParaRPr lang="en-US" altLang="en-US" sz="1200">
              <a:latin typeface="Trebuchet MS" pitchFamily="34" charset="0"/>
            </a:endParaRPr>
          </a:p>
        </p:txBody>
      </p:sp>
    </p:spTree>
    <p:extLst>
      <p:ext uri="{BB962C8B-B14F-4D97-AF65-F5344CB8AC3E}">
        <p14:creationId xmlns:p14="http://schemas.microsoft.com/office/powerpoint/2010/main" val="20460685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45BB3-24F3-7E4B-AB35-CC78B225EC4B}"/>
              </a:ext>
            </a:extLst>
          </p:cNvPr>
          <p:cNvSpPr>
            <a:spLocks noGrp="1"/>
          </p:cNvSpPr>
          <p:nvPr>
            <p:ph type="title"/>
          </p:nvPr>
        </p:nvSpPr>
        <p:spPr/>
        <p:txBody>
          <a:bodyPr/>
          <a:lstStyle/>
          <a:p>
            <a:r>
              <a:rPr lang="en-US" dirty="0"/>
              <a:t>2002 NYS Review </a:t>
            </a:r>
            <a:br>
              <a:rPr lang="en-US" dirty="0"/>
            </a:br>
            <a:r>
              <a:rPr lang="en-US" sz="3200" dirty="0"/>
              <a:t>(NYSDOH, ACOG, MSSNY)</a:t>
            </a:r>
          </a:p>
        </p:txBody>
      </p:sp>
      <p:sp>
        <p:nvSpPr>
          <p:cNvPr id="4" name="Content Placeholder 3">
            <a:extLst>
              <a:ext uri="{FF2B5EF4-FFF2-40B4-BE49-F238E27FC236}">
                <a16:creationId xmlns:a16="http://schemas.microsoft.com/office/drawing/2014/main" id="{C76CE9D4-B3BE-224A-AED6-72562B22DA41}"/>
              </a:ext>
            </a:extLst>
          </p:cNvPr>
          <p:cNvSpPr>
            <a:spLocks noGrp="1"/>
          </p:cNvSpPr>
          <p:nvPr>
            <p:ph idx="1"/>
          </p:nvPr>
        </p:nvSpPr>
        <p:spPr>
          <a:xfrm>
            <a:off x="828675" y="1935164"/>
            <a:ext cx="7858125" cy="4279899"/>
          </a:xfrm>
        </p:spPr>
        <p:txBody>
          <a:bodyPr/>
          <a:lstStyle/>
          <a:p>
            <a:pPr>
              <a:spcAft>
                <a:spcPts val="600"/>
              </a:spcAft>
            </a:pPr>
            <a:r>
              <a:rPr lang="en-US" sz="2600" dirty="0"/>
              <a:t>Strengthen regionalization of maternity care</a:t>
            </a:r>
          </a:p>
          <a:p>
            <a:pPr>
              <a:spcAft>
                <a:spcPts val="600"/>
              </a:spcAft>
            </a:pPr>
            <a:r>
              <a:rPr lang="en-US" sz="2600" dirty="0"/>
              <a:t>Reduce the number of high-risk pregnancies</a:t>
            </a:r>
          </a:p>
          <a:p>
            <a:pPr>
              <a:spcAft>
                <a:spcPts val="600"/>
              </a:spcAft>
            </a:pPr>
            <a:r>
              <a:rPr lang="en-US" sz="2600" dirty="0"/>
              <a:t>Maximize ascertainment of maternal deaths</a:t>
            </a:r>
          </a:p>
          <a:p>
            <a:pPr lvl="1">
              <a:spcAft>
                <a:spcPts val="600"/>
              </a:spcAft>
            </a:pPr>
            <a:r>
              <a:rPr lang="en-US" sz="2400" dirty="0"/>
              <a:t>Continue in-depth reviews of maternal deaths</a:t>
            </a:r>
          </a:p>
          <a:p>
            <a:pPr lvl="1">
              <a:spcAft>
                <a:spcPts val="600"/>
              </a:spcAft>
            </a:pPr>
            <a:r>
              <a:rPr lang="en-US" sz="2600" dirty="0"/>
              <a:t>Educate community hospital staff on the maternal death review process </a:t>
            </a:r>
          </a:p>
          <a:p>
            <a:pPr>
              <a:spcAft>
                <a:spcPts val="600"/>
              </a:spcAft>
            </a:pPr>
            <a:r>
              <a:rPr lang="en-US" sz="2600" dirty="0"/>
              <a:t>Educate ER staff on obstetrical emergencies</a:t>
            </a:r>
          </a:p>
        </p:txBody>
      </p:sp>
    </p:spTree>
    <p:extLst>
      <p:ext uri="{BB962C8B-B14F-4D97-AF65-F5344CB8AC3E}">
        <p14:creationId xmlns:p14="http://schemas.microsoft.com/office/powerpoint/2010/main" val="244854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1920-B1FB-1A4C-9C57-159E8FC22440}"/>
              </a:ext>
            </a:extLst>
          </p:cNvPr>
          <p:cNvSpPr>
            <a:spLocks noGrp="1"/>
          </p:cNvSpPr>
          <p:nvPr>
            <p:ph type="title"/>
          </p:nvPr>
        </p:nvSpPr>
        <p:spPr>
          <a:xfrm>
            <a:off x="457200" y="274638"/>
            <a:ext cx="8229600" cy="1697038"/>
          </a:xfrm>
        </p:spPr>
        <p:txBody>
          <a:bodyPr/>
          <a:lstStyle/>
          <a:p>
            <a:r>
              <a:rPr lang="en-US" dirty="0"/>
              <a:t>Safe Motherhood Initiative:</a:t>
            </a:r>
            <a:br>
              <a:rPr lang="en-US" dirty="0"/>
            </a:br>
            <a:r>
              <a:rPr lang="en-US" dirty="0"/>
              <a:t>Initial </a:t>
            </a:r>
            <a:r>
              <a:rPr lang="en-US" sz="4000" dirty="0"/>
              <a:t>Goals and Objectives</a:t>
            </a:r>
          </a:p>
        </p:txBody>
      </p:sp>
      <p:sp>
        <p:nvSpPr>
          <p:cNvPr id="6" name="Content Placeholder 5">
            <a:extLst>
              <a:ext uri="{FF2B5EF4-FFF2-40B4-BE49-F238E27FC236}">
                <a16:creationId xmlns:a16="http://schemas.microsoft.com/office/drawing/2014/main" id="{1CCF024F-B323-C442-9975-18B1143FD97E}"/>
              </a:ext>
            </a:extLst>
          </p:cNvPr>
          <p:cNvSpPr>
            <a:spLocks noGrp="1"/>
          </p:cNvSpPr>
          <p:nvPr>
            <p:ph idx="1"/>
          </p:nvPr>
        </p:nvSpPr>
        <p:spPr>
          <a:xfrm>
            <a:off x="457200" y="2586038"/>
            <a:ext cx="8229600" cy="3754438"/>
          </a:xfrm>
        </p:spPr>
        <p:txBody>
          <a:bodyPr/>
          <a:lstStyle/>
          <a:p>
            <a:pPr marL="609600" indent="-609600">
              <a:spcAft>
                <a:spcPts val="1200"/>
              </a:spcAft>
              <a:buFontTx/>
              <a:buAutoNum type="arabicPeriod"/>
            </a:pPr>
            <a:r>
              <a:rPr lang="en-US" altLang="en-US" sz="2800" dirty="0">
                <a:solidFill>
                  <a:schemeClr val="tx1"/>
                </a:solidFill>
              </a:rPr>
              <a:t>Identify causes of maternal death using standard protocols </a:t>
            </a:r>
          </a:p>
          <a:p>
            <a:pPr marL="609600" indent="-609600">
              <a:spcAft>
                <a:spcPts val="1200"/>
              </a:spcAft>
              <a:buFontTx/>
              <a:buAutoNum type="arabicPeriod"/>
            </a:pPr>
            <a:r>
              <a:rPr lang="en-US" altLang="en-US" sz="2800" dirty="0">
                <a:solidFill>
                  <a:schemeClr val="tx1"/>
                </a:solidFill>
              </a:rPr>
              <a:t>Create quality assurance recommendations for implementation at RPC and affiliate hospitals</a:t>
            </a:r>
          </a:p>
          <a:p>
            <a:pPr marL="609600" indent="-609600">
              <a:spcAft>
                <a:spcPts val="1200"/>
              </a:spcAft>
              <a:buFontTx/>
              <a:buAutoNum type="arabicPeriod"/>
            </a:pPr>
            <a:r>
              <a:rPr lang="en-US" altLang="en-US" sz="2800" dirty="0">
                <a:solidFill>
                  <a:schemeClr val="tx1"/>
                </a:solidFill>
              </a:rPr>
              <a:t>Promote prevention of maternal mortality by increasing awareness and education</a:t>
            </a:r>
          </a:p>
        </p:txBody>
      </p:sp>
    </p:spTree>
    <p:extLst>
      <p:ext uri="{BB962C8B-B14F-4D97-AF65-F5344CB8AC3E}">
        <p14:creationId xmlns:p14="http://schemas.microsoft.com/office/powerpoint/2010/main" val="113697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1920-B1FB-1A4C-9C57-159E8FC22440}"/>
              </a:ext>
            </a:extLst>
          </p:cNvPr>
          <p:cNvSpPr>
            <a:spLocks noGrp="1"/>
          </p:cNvSpPr>
          <p:nvPr>
            <p:ph type="title"/>
          </p:nvPr>
        </p:nvSpPr>
        <p:spPr>
          <a:xfrm>
            <a:off x="457200" y="603251"/>
            <a:ext cx="8229600" cy="1125537"/>
          </a:xfrm>
        </p:spPr>
        <p:txBody>
          <a:bodyPr/>
          <a:lstStyle/>
          <a:p>
            <a:r>
              <a:rPr lang="en-US" dirty="0"/>
              <a:t>SMI Findings</a:t>
            </a:r>
          </a:p>
        </p:txBody>
      </p:sp>
      <p:sp>
        <p:nvSpPr>
          <p:cNvPr id="3" name="Content Placeholder 2">
            <a:extLst>
              <a:ext uri="{FF2B5EF4-FFF2-40B4-BE49-F238E27FC236}">
                <a16:creationId xmlns:a16="http://schemas.microsoft.com/office/drawing/2014/main" id="{202A89F9-6B87-E145-8F2E-F4FA26519EB7}"/>
              </a:ext>
            </a:extLst>
          </p:cNvPr>
          <p:cNvSpPr>
            <a:spLocks noGrp="1"/>
          </p:cNvSpPr>
          <p:nvPr>
            <p:ph idx="1"/>
          </p:nvPr>
        </p:nvSpPr>
        <p:spPr>
          <a:xfrm>
            <a:off x="457200" y="1843087"/>
            <a:ext cx="8376048" cy="4083050"/>
          </a:xfrm>
        </p:spPr>
        <p:txBody>
          <a:bodyPr/>
          <a:lstStyle/>
          <a:p>
            <a:pPr>
              <a:spcAft>
                <a:spcPts val="2400"/>
              </a:spcAft>
            </a:pPr>
            <a:r>
              <a:rPr lang="en-US" sz="2800" dirty="0"/>
              <a:t>Voluntary reporting and review of maternal deaths between 2007 and 2009  (until funding ended)</a:t>
            </a:r>
          </a:p>
          <a:p>
            <a:pPr lvl="1">
              <a:spcAft>
                <a:spcPts val="2400"/>
              </a:spcAft>
            </a:pPr>
            <a:r>
              <a:rPr lang="en-US" sz="2800" dirty="0"/>
              <a:t>A minority of deaths actually were reported and reviewed</a:t>
            </a:r>
          </a:p>
          <a:p>
            <a:pPr lvl="1">
              <a:spcAft>
                <a:spcPts val="2400"/>
              </a:spcAft>
            </a:pPr>
            <a:r>
              <a:rPr lang="en-US" sz="2800" i="1" dirty="0"/>
              <a:t>But of those reviewed, a significant number of deaths were judged potentially preventable</a:t>
            </a:r>
          </a:p>
        </p:txBody>
      </p:sp>
    </p:spTree>
    <p:extLst>
      <p:ext uri="{BB962C8B-B14F-4D97-AF65-F5344CB8AC3E}">
        <p14:creationId xmlns:p14="http://schemas.microsoft.com/office/powerpoint/2010/main" val="156319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1920-B1FB-1A4C-9C57-159E8FC22440}"/>
              </a:ext>
            </a:extLst>
          </p:cNvPr>
          <p:cNvSpPr>
            <a:spLocks noGrp="1"/>
          </p:cNvSpPr>
          <p:nvPr>
            <p:ph type="title"/>
          </p:nvPr>
        </p:nvSpPr>
        <p:spPr>
          <a:xfrm>
            <a:off x="457200" y="503238"/>
            <a:ext cx="8229600" cy="954087"/>
          </a:xfrm>
        </p:spPr>
        <p:txBody>
          <a:bodyPr/>
          <a:lstStyle/>
          <a:p>
            <a:r>
              <a:rPr lang="en-US" dirty="0"/>
              <a:t>SMI Recommendations</a:t>
            </a:r>
          </a:p>
        </p:txBody>
      </p:sp>
      <p:sp>
        <p:nvSpPr>
          <p:cNvPr id="3" name="Content Placeholder 2">
            <a:extLst>
              <a:ext uri="{FF2B5EF4-FFF2-40B4-BE49-F238E27FC236}">
                <a16:creationId xmlns:a16="http://schemas.microsoft.com/office/drawing/2014/main" id="{202A89F9-6B87-E145-8F2E-F4FA26519EB7}"/>
              </a:ext>
            </a:extLst>
          </p:cNvPr>
          <p:cNvSpPr>
            <a:spLocks noGrp="1"/>
          </p:cNvSpPr>
          <p:nvPr>
            <p:ph idx="1"/>
          </p:nvPr>
        </p:nvSpPr>
        <p:spPr>
          <a:xfrm>
            <a:off x="457200" y="1685925"/>
            <a:ext cx="8329613" cy="4743450"/>
          </a:xfrm>
        </p:spPr>
        <p:txBody>
          <a:bodyPr/>
          <a:lstStyle/>
          <a:p>
            <a:pPr>
              <a:lnSpc>
                <a:spcPts val="3200"/>
              </a:lnSpc>
              <a:spcAft>
                <a:spcPts val="600"/>
              </a:spcAft>
            </a:pPr>
            <a:r>
              <a:rPr lang="en-US" sz="2400" dirty="0"/>
              <a:t>Establish a statewide, standardized, mandatory reporting and review system of pregnancy-related deaths</a:t>
            </a:r>
          </a:p>
          <a:p>
            <a:pPr>
              <a:lnSpc>
                <a:spcPts val="3200"/>
              </a:lnSpc>
              <a:spcAft>
                <a:spcPts val="600"/>
              </a:spcAft>
            </a:pPr>
            <a:r>
              <a:rPr lang="en-US" sz="2400" dirty="0"/>
              <a:t>All OB units must have a post-</a:t>
            </a:r>
            <a:r>
              <a:rPr lang="en-US" sz="2400" dirty="0" err="1"/>
              <a:t>anesth</a:t>
            </a:r>
            <a:r>
              <a:rPr lang="en-US" sz="2400" dirty="0"/>
              <a:t> care unit (PACU) protocol</a:t>
            </a:r>
          </a:p>
          <a:p>
            <a:pPr>
              <a:lnSpc>
                <a:spcPts val="3200"/>
              </a:lnSpc>
              <a:spcAft>
                <a:spcPts val="600"/>
              </a:spcAft>
            </a:pPr>
            <a:r>
              <a:rPr lang="en-US" sz="2400" dirty="0"/>
              <a:t>Promote the practice of multidisciplinary care in patients with co-existing morbidities.</a:t>
            </a:r>
          </a:p>
          <a:p>
            <a:pPr>
              <a:lnSpc>
                <a:spcPts val="3200"/>
              </a:lnSpc>
              <a:spcAft>
                <a:spcPts val="600"/>
              </a:spcAft>
            </a:pPr>
            <a:r>
              <a:rPr lang="en-US" sz="2400" dirty="0"/>
              <a:t>Educate all OB staff in early recognition of critical conditions – septic shock, hemorrhage, thromboembolism, and severe pregnancy-related hypertension – and how to rapidly respond and treat these conditions</a:t>
            </a:r>
          </a:p>
        </p:txBody>
      </p:sp>
    </p:spTree>
    <p:extLst>
      <p:ext uri="{BB962C8B-B14F-4D97-AF65-F5344CB8AC3E}">
        <p14:creationId xmlns:p14="http://schemas.microsoft.com/office/powerpoint/2010/main" val="609437476"/>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FF9900"/>
      </a:accent1>
      <a:accent2>
        <a:srgbClr val="FF0000"/>
      </a:accent2>
      <a:accent3>
        <a:srgbClr val="8F8F8F"/>
      </a:accent3>
      <a:accent4>
        <a:srgbClr val="707070"/>
      </a:accent4>
      <a:accent5>
        <a:srgbClr val="FFCAAA"/>
      </a:accent5>
      <a:accent6>
        <a:srgbClr val="E700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90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9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900"/>
      </a:accent1>
      <a:accent2>
        <a:srgbClr val="FF0000"/>
      </a:accent2>
      <a:accent3>
        <a:srgbClr val="8F8F8F"/>
      </a:accent3>
      <a:accent4>
        <a:srgbClr val="707070"/>
      </a:accent4>
      <a:accent5>
        <a:srgbClr val="FFCAAA"/>
      </a:accent5>
      <a:accent6>
        <a:srgbClr val="E700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90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9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5092</TotalTime>
  <Words>2897</Words>
  <Application>Microsoft Macintosh PowerPoint</Application>
  <PresentationFormat>On-screen Show (4:3)</PresentationFormat>
  <Paragraphs>370</Paragraphs>
  <Slides>35</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9" baseType="lpstr">
      <vt:lpstr>Dotum</vt:lpstr>
      <vt:lpstr>ＭＳ Ｐゴシック</vt:lpstr>
      <vt:lpstr>Arial</vt:lpstr>
      <vt:lpstr>Avenir Roman</vt:lpstr>
      <vt:lpstr>Calibri</vt:lpstr>
      <vt:lpstr>Candara</vt:lpstr>
      <vt:lpstr>Century Gothic</vt:lpstr>
      <vt:lpstr>Garamond</vt:lpstr>
      <vt:lpstr>Helvetica</vt:lpstr>
      <vt:lpstr>Times New Roman</vt:lpstr>
      <vt:lpstr>Trebuchet MS</vt:lpstr>
      <vt:lpstr>Wingdings</vt:lpstr>
      <vt:lpstr>Default</vt:lpstr>
      <vt:lpstr>Bitmap Image</vt:lpstr>
      <vt:lpstr>PowerPoint Presentation</vt:lpstr>
      <vt:lpstr>The Good News</vt:lpstr>
      <vt:lpstr>The Not-So-Good News</vt:lpstr>
      <vt:lpstr>PowerPoint Presentation</vt:lpstr>
      <vt:lpstr>US Maternal Mortality New York State Ranked 47th out of 50 States </vt:lpstr>
      <vt:lpstr>2002 NYS Review  (NYSDOH, ACOG, MSSNY)</vt:lpstr>
      <vt:lpstr>Safe Motherhood Initiative: Initial Goals and Objectives</vt:lpstr>
      <vt:lpstr>SMI Findings</vt:lpstr>
      <vt:lpstr>SMI Recommendations</vt:lpstr>
      <vt:lpstr>PowerPoint Presentation</vt:lpstr>
      <vt:lpstr>Possible Reasons</vt:lpstr>
      <vt:lpstr>Hospital Protocol Review</vt:lpstr>
      <vt:lpstr>Pregnancy-Related Death United States 2011-13</vt:lpstr>
      <vt:lpstr>Potential Preventability</vt:lpstr>
      <vt:lpstr>SMI v2:  2013-present</vt:lpstr>
      <vt:lpstr>PowerPoint Presentation</vt:lpstr>
      <vt:lpstr>Participation </vt:lpstr>
      <vt:lpstr>Dissemination</vt:lpstr>
      <vt:lpstr>Obstetric Hemorrhage “The 4 R’s”</vt:lpstr>
      <vt:lpstr>Obstetric Hemorrhage: Key Elements “The 4 R’s”</vt:lpstr>
      <vt:lpstr>Risk Assessment: L&amp;D Admission</vt:lpstr>
      <vt:lpstr>How Much Blood Loss Is Too Much?</vt:lpstr>
      <vt:lpstr>Obstetric Hemorrhage: Key Elements</vt:lpstr>
      <vt:lpstr>Blood Bank: Massive Transfusion Protocol</vt:lpstr>
      <vt:lpstr>Recommended Instruments Hemorrhage Cart</vt:lpstr>
      <vt:lpstr>Obstetric Hemorrhage: Key Elements</vt:lpstr>
      <vt:lpstr>Hemorrhage Checklist</vt:lpstr>
      <vt:lpstr>Obstetric Hemorrhage: Key Elements</vt:lpstr>
      <vt:lpstr>Team Training</vt:lpstr>
      <vt:lpstr>Team Training and Simulation</vt:lpstr>
      <vt:lpstr>Tracking and Reporting  (every unit)</vt:lpstr>
      <vt:lpstr>Progress</vt:lpstr>
      <vt:lpstr>Data Interpretation Issues</vt:lpstr>
      <vt:lpstr>NYSDOH Tracking</vt:lpstr>
      <vt:lpstr>Summary</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Zielinski</dc:creator>
  <cp:lastModifiedBy>CGlantz</cp:lastModifiedBy>
  <cp:revision>322</cp:revision>
  <dcterms:modified xsi:type="dcterms:W3CDTF">2018-05-25T15:37:39Z</dcterms:modified>
</cp:coreProperties>
</file>