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 id="2147483674" r:id="rId6"/>
  </p:sldMasterIdLst>
  <p:notesMasterIdLst>
    <p:notesMasterId r:id="rId45"/>
  </p:notesMasterIdLst>
  <p:handoutMasterIdLst>
    <p:handoutMasterId r:id="rId46"/>
  </p:handoutMasterIdLst>
  <p:sldIdLst>
    <p:sldId id="256" r:id="rId7"/>
    <p:sldId id="321" r:id="rId8"/>
    <p:sldId id="322" r:id="rId9"/>
    <p:sldId id="334" r:id="rId10"/>
    <p:sldId id="323" r:id="rId11"/>
    <p:sldId id="336" r:id="rId12"/>
    <p:sldId id="335" r:id="rId13"/>
    <p:sldId id="324" r:id="rId14"/>
    <p:sldId id="337" r:id="rId15"/>
    <p:sldId id="338" r:id="rId16"/>
    <p:sldId id="339" r:id="rId17"/>
    <p:sldId id="342" r:id="rId18"/>
    <p:sldId id="367" r:id="rId19"/>
    <p:sldId id="345" r:id="rId20"/>
    <p:sldId id="347" r:id="rId21"/>
    <p:sldId id="369" r:id="rId22"/>
    <p:sldId id="368" r:id="rId23"/>
    <p:sldId id="349" r:id="rId24"/>
    <p:sldId id="350" r:id="rId25"/>
    <p:sldId id="351" r:id="rId26"/>
    <p:sldId id="352" r:id="rId27"/>
    <p:sldId id="325" r:id="rId28"/>
    <p:sldId id="344" r:id="rId29"/>
    <p:sldId id="343" r:id="rId30"/>
    <p:sldId id="353" r:id="rId31"/>
    <p:sldId id="354" r:id="rId32"/>
    <p:sldId id="355" r:id="rId33"/>
    <p:sldId id="365" r:id="rId34"/>
    <p:sldId id="364" r:id="rId35"/>
    <p:sldId id="356" r:id="rId36"/>
    <p:sldId id="357" r:id="rId37"/>
    <p:sldId id="359" r:id="rId38"/>
    <p:sldId id="360" r:id="rId39"/>
    <p:sldId id="361" r:id="rId40"/>
    <p:sldId id="362" r:id="rId41"/>
    <p:sldId id="363" r:id="rId42"/>
    <p:sldId id="313" r:id="rId43"/>
    <p:sldId id="366" r:id="rId4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i L. Dubner" initials="CLD" lastIdx="5" clrIdx="0">
    <p:extLst>
      <p:ext uri="{19B8F6BF-5375-455C-9EA6-DF929625EA0E}">
        <p15:presenceInfo xmlns:p15="http://schemas.microsoft.com/office/powerpoint/2012/main" userId="S-1-5-21-218105429-2715934002-73406468-22036" providerId="AD"/>
      </p:ext>
    </p:extLst>
  </p:cmAuthor>
  <p:cmAuthor id="2" name="Shields, Eileen" initials="SE" lastIdx="4" clrIdx="1">
    <p:extLst>
      <p:ext uri="{19B8F6BF-5375-455C-9EA6-DF929625EA0E}">
        <p15:presenceInfo xmlns:p15="http://schemas.microsoft.com/office/powerpoint/2012/main" userId="S-1-5-21-218105429-2715934002-73406468-29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646569"/>
    <a:srgbClr val="007681"/>
    <a:srgbClr val="553278"/>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132" autoAdjust="0"/>
  </p:normalViewPr>
  <p:slideViewPr>
    <p:cSldViewPr snapToGrid="0">
      <p:cViewPr varScale="1">
        <p:scale>
          <a:sx n="121" d="100"/>
          <a:sy n="121" d="100"/>
        </p:scale>
        <p:origin x="912"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62"/>
    </p:cViewPr>
  </p:sorterViewPr>
  <p:notesViewPr>
    <p:cSldViewPr>
      <p:cViewPr varScale="1">
        <p:scale>
          <a:sx n="99" d="100"/>
          <a:sy n="99" d="100"/>
        </p:scale>
        <p:origin x="-35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cchoit40\dflh$\OMD\CoIIN%20Infant%20Mortality%20Reduction\INTERVENTION%20-%20SAFE%20SLEEP\Action%20Plan\Kathy's%20Graphs%202016-06-2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cchoit40\bmch\old%20bwh\Eileen\MCHBG\MCHBG%20Needs%20Assessment%202015\NCM17%20Tren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dirty="0"/>
              <a:t>Infant Mortality Rate by Racial/Ethnic Group, </a:t>
            </a:r>
          </a:p>
          <a:p>
            <a:pPr>
              <a:defRPr/>
            </a:pPr>
            <a:r>
              <a:rPr lang="en-US" dirty="0"/>
              <a:t>New York State, 2002-2014</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851319065885995"/>
          <c:y val="0.17180760683367646"/>
          <c:w val="0.86798253583686658"/>
          <c:h val="0.52088492740876791"/>
        </c:manualLayout>
      </c:layout>
      <c:lineChart>
        <c:grouping val="standard"/>
        <c:varyColors val="0"/>
        <c:ser>
          <c:idx val="0"/>
          <c:order val="0"/>
          <c:tx>
            <c:strRef>
              <c:f>Sheet1!$A$61</c:f>
              <c:strCache>
                <c:ptCount val="1"/>
                <c:pt idx="0">
                  <c:v>Black Non-Hispanic</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Sheet1!$B$60:$N$60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Sheet1!$B$61:$N$61</c:f>
              <c:numCache>
                <c:formatCode>0.0</c:formatCode>
                <c:ptCount val="13"/>
                <c:pt idx="0">
                  <c:v>10.87</c:v>
                </c:pt>
                <c:pt idx="1">
                  <c:v>11.5</c:v>
                </c:pt>
                <c:pt idx="2">
                  <c:v>11.53</c:v>
                </c:pt>
                <c:pt idx="3">
                  <c:v>10.78</c:v>
                </c:pt>
                <c:pt idx="4">
                  <c:v>10.63</c:v>
                </c:pt>
                <c:pt idx="5">
                  <c:v>10.46</c:v>
                </c:pt>
                <c:pt idx="6">
                  <c:v>10.86</c:v>
                </c:pt>
                <c:pt idx="7">
                  <c:v>10.225</c:v>
                </c:pt>
                <c:pt idx="8">
                  <c:v>9.4600000000000009</c:v>
                </c:pt>
                <c:pt idx="9">
                  <c:v>8.9600000000000009</c:v>
                </c:pt>
                <c:pt idx="10">
                  <c:v>8.9600000000000009</c:v>
                </c:pt>
                <c:pt idx="11">
                  <c:v>8.7799999999999994</c:v>
                </c:pt>
                <c:pt idx="12">
                  <c:v>8.5</c:v>
                </c:pt>
              </c:numCache>
            </c:numRef>
          </c:val>
          <c:smooth val="0"/>
          <c:extLst>
            <c:ext xmlns:c16="http://schemas.microsoft.com/office/drawing/2014/chart" uri="{C3380CC4-5D6E-409C-BE32-E72D297353CC}">
              <c16:uniqueId val="{00000000-F6F2-4065-B802-96CC41522D04}"/>
            </c:ext>
          </c:extLst>
        </c:ser>
        <c:ser>
          <c:idx val="1"/>
          <c:order val="1"/>
          <c:tx>
            <c:strRef>
              <c:f>Sheet1!$A$62</c:f>
              <c:strCache>
                <c:ptCount val="1"/>
                <c:pt idx="0">
                  <c:v>White Non-Hispanic</c:v>
                </c:pt>
              </c:strCache>
            </c:strRef>
          </c:tx>
          <c:spPr>
            <a:ln w="31750" cap="rnd">
              <a:solidFill>
                <a:schemeClr val="tx1"/>
              </a:solidFill>
              <a:prstDash val="dash"/>
              <a:round/>
            </a:ln>
            <a:effectLst/>
          </c:spPr>
          <c:marker>
            <c:symbol val="circle"/>
            <c:size val="5"/>
            <c:spPr>
              <a:solidFill>
                <a:schemeClr val="tx1"/>
              </a:solidFill>
              <a:ln w="9525">
                <a:solidFill>
                  <a:schemeClr val="tx1"/>
                </a:solidFill>
              </a:ln>
              <a:effectLst/>
            </c:spPr>
          </c:marker>
          <c:cat>
            <c:numRef>
              <c:f>Sheet1!$B$60:$N$60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Sheet1!$B$62:$N$62</c:f>
              <c:numCache>
                <c:formatCode>0.0</c:formatCode>
                <c:ptCount val="13"/>
                <c:pt idx="0">
                  <c:v>4.63</c:v>
                </c:pt>
                <c:pt idx="1">
                  <c:v>4.2</c:v>
                </c:pt>
                <c:pt idx="2">
                  <c:v>4.58</c:v>
                </c:pt>
                <c:pt idx="3">
                  <c:v>4.47</c:v>
                </c:pt>
                <c:pt idx="4">
                  <c:v>4.07</c:v>
                </c:pt>
                <c:pt idx="5">
                  <c:v>4.12</c:v>
                </c:pt>
                <c:pt idx="6">
                  <c:v>3.78</c:v>
                </c:pt>
                <c:pt idx="7">
                  <c:v>4.1399999999999997</c:v>
                </c:pt>
                <c:pt idx="8">
                  <c:v>3.67</c:v>
                </c:pt>
                <c:pt idx="9">
                  <c:v>4.0999999999999996</c:v>
                </c:pt>
                <c:pt idx="10">
                  <c:v>3.7</c:v>
                </c:pt>
                <c:pt idx="11">
                  <c:v>4.0999999999999996</c:v>
                </c:pt>
                <c:pt idx="12">
                  <c:v>3.6</c:v>
                </c:pt>
              </c:numCache>
            </c:numRef>
          </c:val>
          <c:smooth val="0"/>
          <c:extLst>
            <c:ext xmlns:c16="http://schemas.microsoft.com/office/drawing/2014/chart" uri="{C3380CC4-5D6E-409C-BE32-E72D297353CC}">
              <c16:uniqueId val="{00000001-F6F2-4065-B802-96CC41522D04}"/>
            </c:ext>
          </c:extLst>
        </c:ser>
        <c:ser>
          <c:idx val="2"/>
          <c:order val="2"/>
          <c:tx>
            <c:strRef>
              <c:f>Sheet1!$A$63</c:f>
              <c:strCache>
                <c:ptCount val="1"/>
                <c:pt idx="0">
                  <c:v>Hispanic</c:v>
                </c:pt>
              </c:strCache>
            </c:strRef>
          </c:tx>
          <c:spPr>
            <a:ln w="34925" cap="rnd">
              <a:solidFill>
                <a:schemeClr val="tx1"/>
              </a:solidFill>
              <a:prstDash val="sysDot"/>
              <a:round/>
            </a:ln>
            <a:effectLst/>
          </c:spPr>
          <c:marker>
            <c:symbol val="circle"/>
            <c:size val="5"/>
            <c:spPr>
              <a:solidFill>
                <a:schemeClr val="tx1"/>
              </a:solidFill>
              <a:ln w="9525">
                <a:solidFill>
                  <a:schemeClr val="tx1"/>
                </a:solidFill>
              </a:ln>
              <a:effectLst/>
            </c:spPr>
          </c:marker>
          <c:cat>
            <c:numRef>
              <c:f>Sheet1!$B$60:$N$60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Sheet1!$B$63:$N$63</c:f>
              <c:numCache>
                <c:formatCode>0.0</c:formatCode>
                <c:ptCount val="13"/>
                <c:pt idx="0">
                  <c:v>5.31</c:v>
                </c:pt>
                <c:pt idx="1">
                  <c:v>5.65</c:v>
                </c:pt>
                <c:pt idx="2">
                  <c:v>5.16</c:v>
                </c:pt>
                <c:pt idx="3">
                  <c:v>4.9800000000000004</c:v>
                </c:pt>
                <c:pt idx="4">
                  <c:v>4.8899999999999997</c:v>
                </c:pt>
                <c:pt idx="5">
                  <c:v>4.63</c:v>
                </c:pt>
                <c:pt idx="6">
                  <c:v>4.72</c:v>
                </c:pt>
                <c:pt idx="7">
                  <c:v>4.75</c:v>
                </c:pt>
                <c:pt idx="8">
                  <c:v>5.0599999999999996</c:v>
                </c:pt>
                <c:pt idx="9">
                  <c:v>4.7</c:v>
                </c:pt>
                <c:pt idx="10">
                  <c:v>5.27</c:v>
                </c:pt>
                <c:pt idx="11">
                  <c:v>4.1500000000000004</c:v>
                </c:pt>
                <c:pt idx="12">
                  <c:v>3.7</c:v>
                </c:pt>
              </c:numCache>
            </c:numRef>
          </c:val>
          <c:smooth val="0"/>
          <c:extLst>
            <c:ext xmlns:c16="http://schemas.microsoft.com/office/drawing/2014/chart" uri="{C3380CC4-5D6E-409C-BE32-E72D297353CC}">
              <c16:uniqueId val="{00000002-F6F2-4065-B802-96CC41522D04}"/>
            </c:ext>
          </c:extLst>
        </c:ser>
        <c:ser>
          <c:idx val="3"/>
          <c:order val="3"/>
          <c:tx>
            <c:strRef>
              <c:f>Sheet1!$A$64</c:f>
              <c:strCache>
                <c:ptCount val="1"/>
                <c:pt idx="0">
                  <c:v>Healthy People 2020</c:v>
                </c:pt>
              </c:strCache>
            </c:strRef>
          </c:tx>
          <c:spPr>
            <a:ln w="28575" cap="rnd">
              <a:solidFill>
                <a:srgbClr val="FF0000"/>
              </a:solidFill>
              <a:round/>
            </a:ln>
            <a:effectLst/>
          </c:spPr>
          <c:marker>
            <c:symbol val="none"/>
          </c:marker>
          <c:cat>
            <c:numRef>
              <c:f>Sheet1!$B$60:$N$60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Sheet1!$B$64:$N$64</c:f>
              <c:numCache>
                <c:formatCode>0.0</c:formatCode>
                <c:ptCount val="13"/>
                <c:pt idx="0">
                  <c:v>6</c:v>
                </c:pt>
                <c:pt idx="1">
                  <c:v>6</c:v>
                </c:pt>
                <c:pt idx="2">
                  <c:v>6</c:v>
                </c:pt>
                <c:pt idx="3">
                  <c:v>6</c:v>
                </c:pt>
                <c:pt idx="4">
                  <c:v>6</c:v>
                </c:pt>
                <c:pt idx="5">
                  <c:v>6</c:v>
                </c:pt>
                <c:pt idx="6">
                  <c:v>6</c:v>
                </c:pt>
                <c:pt idx="7">
                  <c:v>6</c:v>
                </c:pt>
                <c:pt idx="8">
                  <c:v>6</c:v>
                </c:pt>
                <c:pt idx="9">
                  <c:v>6</c:v>
                </c:pt>
                <c:pt idx="10">
                  <c:v>6</c:v>
                </c:pt>
                <c:pt idx="11">
                  <c:v>6</c:v>
                </c:pt>
                <c:pt idx="12">
                  <c:v>6</c:v>
                </c:pt>
              </c:numCache>
            </c:numRef>
          </c:val>
          <c:smooth val="0"/>
          <c:extLst>
            <c:ext xmlns:c16="http://schemas.microsoft.com/office/drawing/2014/chart" uri="{C3380CC4-5D6E-409C-BE32-E72D297353CC}">
              <c16:uniqueId val="{00000003-F6F2-4065-B802-96CC41522D04}"/>
            </c:ext>
          </c:extLst>
        </c:ser>
        <c:dLbls>
          <c:showLegendKey val="0"/>
          <c:showVal val="0"/>
          <c:showCatName val="0"/>
          <c:showSerName val="0"/>
          <c:showPercent val="0"/>
          <c:showBubbleSize val="0"/>
        </c:dLbls>
        <c:marker val="1"/>
        <c:smooth val="0"/>
        <c:axId val="200695752"/>
        <c:axId val="200696144"/>
      </c:lineChart>
      <c:catAx>
        <c:axId val="20069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0696144"/>
        <c:crosses val="autoZero"/>
        <c:auto val="1"/>
        <c:lblAlgn val="ctr"/>
        <c:lblOffset val="100"/>
        <c:noMultiLvlLbl val="0"/>
      </c:catAx>
      <c:valAx>
        <c:axId val="200696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a:t>Rate per 1,000 LIve Births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0695752"/>
        <c:crosses val="autoZero"/>
        <c:crossBetween val="between"/>
      </c:valAx>
      <c:spPr>
        <a:noFill/>
        <a:ln>
          <a:noFill/>
        </a:ln>
        <a:effectLst/>
      </c:spPr>
    </c:plotArea>
    <c:legend>
      <c:legendPos val="b"/>
      <c:layout>
        <c:manualLayout>
          <c:xMode val="edge"/>
          <c:yMode val="edge"/>
          <c:x val="4.9999999999999989E-2"/>
          <c:y val="0.7924858086345038"/>
          <c:w val="0.9"/>
          <c:h val="0.1249546466502378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b="1">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US" dirty="0"/>
              <a:t>Percentage of NYS VLBW Births </a:t>
            </a:r>
          </a:p>
          <a:p>
            <a:pPr>
              <a:defRPr/>
            </a:pPr>
            <a:r>
              <a:rPr lang="en-US" dirty="0"/>
              <a:t>at Level III or Higher Perinatal Center</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7981214864025097"/>
          <c:y val="0.23702974628171478"/>
          <c:w val="0.76936193013992693"/>
          <c:h val="0.52958825459317582"/>
        </c:manualLayout>
      </c:layout>
      <c:lineChart>
        <c:grouping val="standard"/>
        <c:varyColors val="0"/>
        <c:ser>
          <c:idx val="0"/>
          <c:order val="0"/>
          <c:tx>
            <c:strRef>
              <c:f>Sheet1!$C$13</c:f>
              <c:strCache>
                <c:ptCount val="1"/>
                <c:pt idx="0">
                  <c:v>NYS Rate</c:v>
                </c:pt>
              </c:strCache>
            </c:strRef>
          </c:tx>
          <c:spPr>
            <a:ln w="31750" cap="rnd">
              <a:solidFill>
                <a:schemeClr val="accent1"/>
              </a:solidFill>
              <a:round/>
            </a:ln>
            <a:effectLst/>
          </c:spPr>
          <c:marker>
            <c:symbol val="triangle"/>
            <c:size val="7"/>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Sheet1!$D$12:$I$12</c:f>
              <c:numCache>
                <c:formatCode>General</c:formatCode>
                <c:ptCount val="6"/>
                <c:pt idx="0">
                  <c:v>2009</c:v>
                </c:pt>
                <c:pt idx="1">
                  <c:v>2010</c:v>
                </c:pt>
                <c:pt idx="2">
                  <c:v>2011</c:v>
                </c:pt>
                <c:pt idx="3">
                  <c:v>2012</c:v>
                </c:pt>
                <c:pt idx="4">
                  <c:v>2013</c:v>
                </c:pt>
                <c:pt idx="5">
                  <c:v>2014</c:v>
                </c:pt>
              </c:numCache>
            </c:numRef>
          </c:cat>
          <c:val>
            <c:numRef>
              <c:f>Sheet1!$D$13:$I$13</c:f>
              <c:numCache>
                <c:formatCode>General</c:formatCode>
                <c:ptCount val="6"/>
                <c:pt idx="0">
                  <c:v>90.6</c:v>
                </c:pt>
                <c:pt idx="1">
                  <c:v>90.5</c:v>
                </c:pt>
                <c:pt idx="2">
                  <c:v>90.7</c:v>
                </c:pt>
                <c:pt idx="3">
                  <c:v>88.6</c:v>
                </c:pt>
                <c:pt idx="4">
                  <c:v>89.5</c:v>
                </c:pt>
                <c:pt idx="5">
                  <c:v>92.3</c:v>
                </c:pt>
              </c:numCache>
            </c:numRef>
          </c:val>
          <c:smooth val="0"/>
          <c:extLst>
            <c:ext xmlns:c16="http://schemas.microsoft.com/office/drawing/2014/chart" uri="{C3380CC4-5D6E-409C-BE32-E72D297353CC}">
              <c16:uniqueId val="{00000000-72F4-4506-960A-DC1E722749D5}"/>
            </c:ext>
          </c:extLst>
        </c:ser>
        <c:ser>
          <c:idx val="1"/>
          <c:order val="1"/>
          <c:tx>
            <c:strRef>
              <c:f>Sheet1!$C$14</c:f>
              <c:strCache>
                <c:ptCount val="1"/>
                <c:pt idx="0">
                  <c:v>Healthy People Goal</c:v>
                </c:pt>
              </c:strCache>
            </c:strRef>
          </c:tx>
          <c:spPr>
            <a:ln w="31750" cap="rnd">
              <a:solidFill>
                <a:schemeClr val="accent2"/>
              </a:solidFill>
              <a:round/>
            </a:ln>
            <a:effectLst/>
          </c:spPr>
          <c:marker>
            <c:symbol val="circle"/>
            <c:size val="7"/>
            <c:spPr>
              <a:solidFill>
                <a:schemeClr val="accent2"/>
              </a:solidFill>
              <a:ln w="9525">
                <a:solidFill>
                  <a:schemeClr val="accent2"/>
                </a:solidFill>
              </a:ln>
              <a:effectLst/>
            </c:spPr>
          </c:marker>
          <c:dLbls>
            <c:dLbl>
              <c:idx val="0"/>
              <c:layout>
                <c:manualLayout>
                  <c:x val="-3.7430664916885389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F4-4506-960A-DC1E722749D5}"/>
                </c:ext>
              </c:extLst>
            </c:dLbl>
            <c:dLbl>
              <c:idx val="1"/>
              <c:layout>
                <c:manualLayout>
                  <c:x val="-4.5763998250218721E-2"/>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F4-4506-960A-DC1E722749D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Sheet1!$D$12:$I$12</c:f>
              <c:numCache>
                <c:formatCode>General</c:formatCode>
                <c:ptCount val="6"/>
                <c:pt idx="0">
                  <c:v>2009</c:v>
                </c:pt>
                <c:pt idx="1">
                  <c:v>2010</c:v>
                </c:pt>
                <c:pt idx="2">
                  <c:v>2011</c:v>
                </c:pt>
                <c:pt idx="3">
                  <c:v>2012</c:v>
                </c:pt>
                <c:pt idx="4">
                  <c:v>2013</c:v>
                </c:pt>
                <c:pt idx="5">
                  <c:v>2014</c:v>
                </c:pt>
              </c:numCache>
            </c:numRef>
          </c:cat>
          <c:val>
            <c:numRef>
              <c:f>Sheet1!$D$14:$I$14</c:f>
              <c:numCache>
                <c:formatCode>0.0</c:formatCode>
                <c:ptCount val="6"/>
                <c:pt idx="0">
                  <c:v>90</c:v>
                </c:pt>
                <c:pt idx="1">
                  <c:v>90</c:v>
                </c:pt>
                <c:pt idx="2" formatCode="General">
                  <c:v>82.5</c:v>
                </c:pt>
                <c:pt idx="3" formatCode="General">
                  <c:v>82.5</c:v>
                </c:pt>
                <c:pt idx="4" formatCode="General">
                  <c:v>82.5</c:v>
                </c:pt>
                <c:pt idx="5" formatCode="General">
                  <c:v>82.5</c:v>
                </c:pt>
              </c:numCache>
            </c:numRef>
          </c:val>
          <c:smooth val="0"/>
          <c:extLst>
            <c:ext xmlns:c16="http://schemas.microsoft.com/office/drawing/2014/chart" uri="{C3380CC4-5D6E-409C-BE32-E72D297353CC}">
              <c16:uniqueId val="{00000003-72F4-4506-960A-DC1E722749D5}"/>
            </c:ext>
          </c:extLst>
        </c:ser>
        <c:dLbls>
          <c:dLblPos val="t"/>
          <c:showLegendKey val="0"/>
          <c:showVal val="1"/>
          <c:showCatName val="0"/>
          <c:showSerName val="0"/>
          <c:showPercent val="0"/>
          <c:showBubbleSize val="0"/>
        </c:dLbls>
        <c:marker val="1"/>
        <c:smooth val="0"/>
        <c:axId val="482071312"/>
        <c:axId val="482069352"/>
      </c:lineChart>
      <c:catAx>
        <c:axId val="48207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82069352"/>
        <c:crosses val="autoZero"/>
        <c:auto val="1"/>
        <c:lblAlgn val="ctr"/>
        <c:lblOffset val="100"/>
        <c:noMultiLvlLbl val="0"/>
      </c:catAx>
      <c:valAx>
        <c:axId val="482069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dirty="0"/>
                  <a:t>Percentage of VLBW Births</a:t>
                </a:r>
              </a:p>
            </c:rich>
          </c:tx>
          <c:layout>
            <c:manualLayout>
              <c:xMode val="edge"/>
              <c:yMode val="edge"/>
              <c:x val="2.823662289990117E-2"/>
              <c:y val="0.19883530183727033"/>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82071312"/>
        <c:crosses val="autoZero"/>
        <c:crossBetween val="between"/>
      </c:valAx>
      <c:spPr>
        <a:noFill/>
        <a:ln>
          <a:noFill/>
        </a:ln>
        <a:effectLst/>
      </c:spPr>
    </c:plotArea>
    <c:legend>
      <c:legendPos val="b"/>
      <c:layout>
        <c:manualLayout>
          <c:xMode val="edge"/>
          <c:yMode val="edge"/>
          <c:x val="0.16910050048537648"/>
          <c:y val="0.91428866530572572"/>
          <c:w val="0.68467372547601313"/>
          <c:h val="7.4523139034703992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F9BA6-A501-4319-9477-51D3235FBEB8}" type="doc">
      <dgm:prSet loTypeId="urn:microsoft.com/office/officeart/2005/8/layout/hProcess11" loCatId="process" qsTypeId="urn:microsoft.com/office/officeart/2005/8/quickstyle/simple1" qsCatId="simple" csTypeId="urn:microsoft.com/office/officeart/2005/8/colors/accent1_2" csCatId="accent1" phldr="1"/>
      <dgm:spPr/>
    </dgm:pt>
    <dgm:pt modelId="{C6D4D356-50CA-4D92-94E6-D8A200B5672E}">
      <dgm:prSet phldrT="[Text]" custT="1"/>
      <dgm:spPr/>
      <dgm:t>
        <a:bodyPr/>
        <a:lstStyle/>
        <a:p>
          <a:r>
            <a:rPr lang="en-US" sz="1800" b="1" dirty="0">
              <a:latin typeface="Arial" panose="020B0604020202020204" pitchFamily="34" charset="0"/>
              <a:cs typeface="Arial" panose="020B0604020202020204" pitchFamily="34" charset="0"/>
            </a:rPr>
            <a:t>1985: </a:t>
          </a:r>
          <a:r>
            <a:rPr lang="en-US" sz="1800" b="0" dirty="0">
              <a:latin typeface="Arial" panose="020B0604020202020204" pitchFamily="34" charset="0"/>
              <a:cs typeface="Arial" panose="020B0604020202020204" pitchFamily="34" charset="0"/>
            </a:rPr>
            <a:t>Office of Health Systems Management (OHSM) initiates “appropriateness review” examining delivery of high technology services, including </a:t>
          </a:r>
          <a:r>
            <a:rPr lang="en-US" sz="1800" b="1" dirty="0">
              <a:latin typeface="Arial" panose="020B0604020202020204" pitchFamily="34" charset="0"/>
              <a:cs typeface="Arial" panose="020B0604020202020204" pitchFamily="34" charset="0"/>
            </a:rPr>
            <a:t>high risk neonatal services</a:t>
          </a:r>
        </a:p>
      </dgm:t>
    </dgm:pt>
    <dgm:pt modelId="{EE4ED336-5F43-4C42-9179-BEAD4EA8FCC7}" type="parTrans" cxnId="{B6C2C549-D40E-44FE-8F6E-20D837B0AD1B}">
      <dgm:prSet/>
      <dgm:spPr/>
      <dgm:t>
        <a:bodyPr/>
        <a:lstStyle/>
        <a:p>
          <a:endParaRPr lang="en-US"/>
        </a:p>
      </dgm:t>
    </dgm:pt>
    <dgm:pt modelId="{4A88DA55-099D-4ADC-87C8-5266D506D929}" type="sibTrans" cxnId="{B6C2C549-D40E-44FE-8F6E-20D837B0AD1B}">
      <dgm:prSet/>
      <dgm:spPr/>
      <dgm:t>
        <a:bodyPr/>
        <a:lstStyle/>
        <a:p>
          <a:endParaRPr lang="en-US"/>
        </a:p>
      </dgm:t>
    </dgm:pt>
    <dgm:pt modelId="{F4E041C7-858D-4C26-80FA-5FA71780C85B}">
      <dgm:prSet phldrT="[Text]" custT="1"/>
      <dgm:spPr/>
      <dgm:t>
        <a:bodyPr/>
        <a:lstStyle/>
        <a:p>
          <a:r>
            <a:rPr lang="en-US" sz="1800" b="1" dirty="0">
              <a:latin typeface="Arial" panose="020B0604020202020204" pitchFamily="34" charset="0"/>
              <a:cs typeface="Arial" panose="020B0604020202020204" pitchFamily="34" charset="0"/>
            </a:rPr>
            <a:t>1985- 1990:</a:t>
          </a:r>
          <a:r>
            <a:rPr lang="en-US" sz="1800" b="0" dirty="0">
              <a:latin typeface="Arial" panose="020B0604020202020204" pitchFamily="34" charset="0"/>
              <a:cs typeface="Arial" panose="020B0604020202020204" pitchFamily="34" charset="0"/>
            </a:rPr>
            <a:t> research </a:t>
          </a:r>
          <a:r>
            <a:rPr lang="en-US" sz="1800" b="1" dirty="0">
              <a:latin typeface="Arial" panose="020B0604020202020204" pitchFamily="34" charset="0"/>
              <a:cs typeface="Arial" panose="020B0604020202020204" pitchFamily="34" charset="0"/>
            </a:rPr>
            <a:t>underscores efficacy of regionalization </a:t>
          </a:r>
          <a:r>
            <a:rPr lang="en-US" sz="1800" b="0" dirty="0">
              <a:latin typeface="Arial" panose="020B0604020202020204" pitchFamily="34" charset="0"/>
              <a:cs typeface="Arial" panose="020B0604020202020204" pitchFamily="34" charset="0"/>
            </a:rPr>
            <a:t>and improvement of outcomes for high risk mothers and neonates</a:t>
          </a:r>
          <a:endParaRPr lang="en-US" sz="1800" dirty="0"/>
        </a:p>
      </dgm:t>
    </dgm:pt>
    <dgm:pt modelId="{B77185C3-1A8E-4D6E-93B3-BAA0E64B1971}" type="parTrans" cxnId="{D5C6F0AD-AEC4-4A4F-B9BF-2B4CFC1C3472}">
      <dgm:prSet/>
      <dgm:spPr/>
      <dgm:t>
        <a:bodyPr/>
        <a:lstStyle/>
        <a:p>
          <a:endParaRPr lang="en-US"/>
        </a:p>
      </dgm:t>
    </dgm:pt>
    <dgm:pt modelId="{5C2100DA-8958-4E78-9839-E35C059C9661}" type="sibTrans" cxnId="{D5C6F0AD-AEC4-4A4F-B9BF-2B4CFC1C3472}">
      <dgm:prSet/>
      <dgm:spPr/>
      <dgm:t>
        <a:bodyPr/>
        <a:lstStyle/>
        <a:p>
          <a:endParaRPr lang="en-US"/>
        </a:p>
      </dgm:t>
    </dgm:pt>
    <dgm:pt modelId="{CD0B57E6-F30E-4DD6-A66A-E4946E3EDCE9}">
      <dgm:prSet phldrT="[Text]"/>
      <dgm:spPr/>
      <dgm:t>
        <a:bodyPr/>
        <a:lstStyle/>
        <a:p>
          <a:endParaRPr lang="en-US" sz="1200" dirty="0"/>
        </a:p>
      </dgm:t>
    </dgm:pt>
    <dgm:pt modelId="{3DFDFE04-3B69-4FB3-B982-ECF138B1B1F6}" type="parTrans" cxnId="{AB16072F-E67A-4A3A-9B17-896332579317}">
      <dgm:prSet/>
      <dgm:spPr/>
      <dgm:t>
        <a:bodyPr/>
        <a:lstStyle/>
        <a:p>
          <a:endParaRPr lang="en-US"/>
        </a:p>
      </dgm:t>
    </dgm:pt>
    <dgm:pt modelId="{3F7016D6-3FD8-4B0A-B789-D115591F5350}" type="sibTrans" cxnId="{AB16072F-E67A-4A3A-9B17-896332579317}">
      <dgm:prSet/>
      <dgm:spPr/>
      <dgm:t>
        <a:bodyPr/>
        <a:lstStyle/>
        <a:p>
          <a:endParaRPr lang="en-US"/>
        </a:p>
      </dgm:t>
    </dgm:pt>
    <dgm:pt modelId="{1E4BB7C2-88A1-451F-B559-D9B804A7D99C}" type="pres">
      <dgm:prSet presAssocID="{F86F9BA6-A501-4319-9477-51D3235FBEB8}" presName="Name0" presStyleCnt="0">
        <dgm:presLayoutVars>
          <dgm:dir/>
          <dgm:resizeHandles val="exact"/>
        </dgm:presLayoutVars>
      </dgm:prSet>
      <dgm:spPr/>
    </dgm:pt>
    <dgm:pt modelId="{53056100-2C39-4280-B4E8-E776BFFAE73D}" type="pres">
      <dgm:prSet presAssocID="{F86F9BA6-A501-4319-9477-51D3235FBEB8}" presName="arrow" presStyleLbl="bgShp" presStyleIdx="0" presStyleCnt="1"/>
      <dgm:spPr/>
    </dgm:pt>
    <dgm:pt modelId="{0C69DBB2-2656-43A2-AB70-9B3260E28193}" type="pres">
      <dgm:prSet presAssocID="{F86F9BA6-A501-4319-9477-51D3235FBEB8}" presName="points" presStyleCnt="0"/>
      <dgm:spPr/>
    </dgm:pt>
    <dgm:pt modelId="{F80504B7-94B3-43C5-8BD5-6C756C10B77E}" type="pres">
      <dgm:prSet presAssocID="{C6D4D356-50CA-4D92-94E6-D8A200B5672E}" presName="compositeA" presStyleCnt="0"/>
      <dgm:spPr/>
    </dgm:pt>
    <dgm:pt modelId="{E46F0CF0-6AF7-4C79-A091-5B2970AD7323}" type="pres">
      <dgm:prSet presAssocID="{C6D4D356-50CA-4D92-94E6-D8A200B5672E}" presName="textA" presStyleLbl="revTx" presStyleIdx="0" presStyleCnt="2" custScaleX="675126">
        <dgm:presLayoutVars>
          <dgm:bulletEnabled val="1"/>
        </dgm:presLayoutVars>
      </dgm:prSet>
      <dgm:spPr/>
    </dgm:pt>
    <dgm:pt modelId="{FC186019-732E-43EF-9F03-2F061839F792}" type="pres">
      <dgm:prSet presAssocID="{C6D4D356-50CA-4D92-94E6-D8A200B5672E}" presName="circleA" presStyleLbl="node1" presStyleIdx="0" presStyleCnt="2"/>
      <dgm:spPr/>
    </dgm:pt>
    <dgm:pt modelId="{94777D15-9475-4DAC-8BA0-BCBF54F95801}" type="pres">
      <dgm:prSet presAssocID="{C6D4D356-50CA-4D92-94E6-D8A200B5672E}" presName="spaceA" presStyleCnt="0"/>
      <dgm:spPr/>
    </dgm:pt>
    <dgm:pt modelId="{4F608F39-00CA-4F1D-8873-57EB6EE4F646}" type="pres">
      <dgm:prSet presAssocID="{4A88DA55-099D-4ADC-87C8-5266D506D929}" presName="space" presStyleCnt="0"/>
      <dgm:spPr/>
    </dgm:pt>
    <dgm:pt modelId="{3EC67BA8-400E-4FA8-AD38-E0CC4142EEAD}" type="pres">
      <dgm:prSet presAssocID="{F4E041C7-858D-4C26-80FA-5FA71780C85B}" presName="compositeB" presStyleCnt="0"/>
      <dgm:spPr/>
    </dgm:pt>
    <dgm:pt modelId="{72C920F2-1EBA-40C1-9DBD-EC7F51269EF6}" type="pres">
      <dgm:prSet presAssocID="{F4E041C7-858D-4C26-80FA-5FA71780C85B}" presName="textB" presStyleLbl="revTx" presStyleIdx="1" presStyleCnt="2" custScaleX="547681" custLinFactNeighborX="-56072" custLinFactNeighborY="-2716">
        <dgm:presLayoutVars>
          <dgm:bulletEnabled val="1"/>
        </dgm:presLayoutVars>
      </dgm:prSet>
      <dgm:spPr/>
    </dgm:pt>
    <dgm:pt modelId="{7AE17267-FFED-4CBA-8AB3-DA15A6F51514}" type="pres">
      <dgm:prSet presAssocID="{F4E041C7-858D-4C26-80FA-5FA71780C85B}" presName="circleB" presStyleLbl="node1" presStyleIdx="1" presStyleCnt="2"/>
      <dgm:spPr/>
    </dgm:pt>
    <dgm:pt modelId="{73B9F353-69B8-4A0C-815D-7A5D9F2F708F}" type="pres">
      <dgm:prSet presAssocID="{F4E041C7-858D-4C26-80FA-5FA71780C85B}" presName="spaceB" presStyleCnt="0"/>
      <dgm:spPr/>
    </dgm:pt>
  </dgm:ptLst>
  <dgm:cxnLst>
    <dgm:cxn modelId="{6928FF02-1858-489E-9530-96F9129DF99F}" type="presOf" srcId="{CD0B57E6-F30E-4DD6-A66A-E4946E3EDCE9}" destId="{72C920F2-1EBA-40C1-9DBD-EC7F51269EF6}" srcOrd="0" destOrd="1" presId="urn:microsoft.com/office/officeart/2005/8/layout/hProcess11"/>
    <dgm:cxn modelId="{AB16072F-E67A-4A3A-9B17-896332579317}" srcId="{F4E041C7-858D-4C26-80FA-5FA71780C85B}" destId="{CD0B57E6-F30E-4DD6-A66A-E4946E3EDCE9}" srcOrd="0" destOrd="0" parTransId="{3DFDFE04-3B69-4FB3-B982-ECF138B1B1F6}" sibTransId="{3F7016D6-3FD8-4B0A-B789-D115591F5350}"/>
    <dgm:cxn modelId="{B6C2C549-D40E-44FE-8F6E-20D837B0AD1B}" srcId="{F86F9BA6-A501-4319-9477-51D3235FBEB8}" destId="{C6D4D356-50CA-4D92-94E6-D8A200B5672E}" srcOrd="0" destOrd="0" parTransId="{EE4ED336-5F43-4C42-9179-BEAD4EA8FCC7}" sibTransId="{4A88DA55-099D-4ADC-87C8-5266D506D929}"/>
    <dgm:cxn modelId="{EA96EE88-4320-4407-B052-CAC9182A129F}" type="presOf" srcId="{F86F9BA6-A501-4319-9477-51D3235FBEB8}" destId="{1E4BB7C2-88A1-451F-B559-D9B804A7D99C}" srcOrd="0" destOrd="0" presId="urn:microsoft.com/office/officeart/2005/8/layout/hProcess11"/>
    <dgm:cxn modelId="{D5C6F0AD-AEC4-4A4F-B9BF-2B4CFC1C3472}" srcId="{F86F9BA6-A501-4319-9477-51D3235FBEB8}" destId="{F4E041C7-858D-4C26-80FA-5FA71780C85B}" srcOrd="1" destOrd="0" parTransId="{B77185C3-1A8E-4D6E-93B3-BAA0E64B1971}" sibTransId="{5C2100DA-8958-4E78-9839-E35C059C9661}"/>
    <dgm:cxn modelId="{AA4B33B4-A299-43BB-81DA-A7FC839B8A18}" type="presOf" srcId="{C6D4D356-50CA-4D92-94E6-D8A200B5672E}" destId="{E46F0CF0-6AF7-4C79-A091-5B2970AD7323}" srcOrd="0" destOrd="0" presId="urn:microsoft.com/office/officeart/2005/8/layout/hProcess11"/>
    <dgm:cxn modelId="{A025FEBF-63A1-4731-B378-36565A1D4B0F}" type="presOf" srcId="{F4E041C7-858D-4C26-80FA-5FA71780C85B}" destId="{72C920F2-1EBA-40C1-9DBD-EC7F51269EF6}" srcOrd="0" destOrd="0" presId="urn:microsoft.com/office/officeart/2005/8/layout/hProcess11"/>
    <dgm:cxn modelId="{7E54345D-6AB5-438B-92C5-19CA322F46CD}" type="presParOf" srcId="{1E4BB7C2-88A1-451F-B559-D9B804A7D99C}" destId="{53056100-2C39-4280-B4E8-E776BFFAE73D}" srcOrd="0" destOrd="0" presId="urn:microsoft.com/office/officeart/2005/8/layout/hProcess11"/>
    <dgm:cxn modelId="{1685D7E2-E42E-4C2D-BFF9-8E2C30F68FF2}" type="presParOf" srcId="{1E4BB7C2-88A1-451F-B559-D9B804A7D99C}" destId="{0C69DBB2-2656-43A2-AB70-9B3260E28193}" srcOrd="1" destOrd="0" presId="urn:microsoft.com/office/officeart/2005/8/layout/hProcess11"/>
    <dgm:cxn modelId="{C0010B50-C46F-4284-8A07-E9DE73679DF4}" type="presParOf" srcId="{0C69DBB2-2656-43A2-AB70-9B3260E28193}" destId="{F80504B7-94B3-43C5-8BD5-6C756C10B77E}" srcOrd="0" destOrd="0" presId="urn:microsoft.com/office/officeart/2005/8/layout/hProcess11"/>
    <dgm:cxn modelId="{585EB173-D58A-457D-8653-9FB78B564A31}" type="presParOf" srcId="{F80504B7-94B3-43C5-8BD5-6C756C10B77E}" destId="{E46F0CF0-6AF7-4C79-A091-5B2970AD7323}" srcOrd="0" destOrd="0" presId="urn:microsoft.com/office/officeart/2005/8/layout/hProcess11"/>
    <dgm:cxn modelId="{0F37F1EC-BE7E-4D9D-A6B2-21F63A8A3717}" type="presParOf" srcId="{F80504B7-94B3-43C5-8BD5-6C756C10B77E}" destId="{FC186019-732E-43EF-9F03-2F061839F792}" srcOrd="1" destOrd="0" presId="urn:microsoft.com/office/officeart/2005/8/layout/hProcess11"/>
    <dgm:cxn modelId="{A72F1528-B1F0-49EC-9181-344082DA6A9E}" type="presParOf" srcId="{F80504B7-94B3-43C5-8BD5-6C756C10B77E}" destId="{94777D15-9475-4DAC-8BA0-BCBF54F95801}" srcOrd="2" destOrd="0" presId="urn:microsoft.com/office/officeart/2005/8/layout/hProcess11"/>
    <dgm:cxn modelId="{54E0D354-4473-4B21-B53F-E109D57C44A7}" type="presParOf" srcId="{0C69DBB2-2656-43A2-AB70-9B3260E28193}" destId="{4F608F39-00CA-4F1D-8873-57EB6EE4F646}" srcOrd="1" destOrd="0" presId="urn:microsoft.com/office/officeart/2005/8/layout/hProcess11"/>
    <dgm:cxn modelId="{36DBD1EB-552F-44E4-9701-3EEC6DCFCAF5}" type="presParOf" srcId="{0C69DBB2-2656-43A2-AB70-9B3260E28193}" destId="{3EC67BA8-400E-4FA8-AD38-E0CC4142EEAD}" srcOrd="2" destOrd="0" presId="urn:microsoft.com/office/officeart/2005/8/layout/hProcess11"/>
    <dgm:cxn modelId="{F9C35D7F-AC48-4F06-A344-147D840CDDF9}" type="presParOf" srcId="{3EC67BA8-400E-4FA8-AD38-E0CC4142EEAD}" destId="{72C920F2-1EBA-40C1-9DBD-EC7F51269EF6}" srcOrd="0" destOrd="0" presId="urn:microsoft.com/office/officeart/2005/8/layout/hProcess11"/>
    <dgm:cxn modelId="{82C0EF05-8B17-4A25-9FE4-3C1D160E0259}" type="presParOf" srcId="{3EC67BA8-400E-4FA8-AD38-E0CC4142EEAD}" destId="{7AE17267-FFED-4CBA-8AB3-DA15A6F51514}" srcOrd="1" destOrd="0" presId="urn:microsoft.com/office/officeart/2005/8/layout/hProcess11"/>
    <dgm:cxn modelId="{875FE2D4-FE54-4569-BD97-6F758BEFE7FE}" type="presParOf" srcId="{3EC67BA8-400E-4FA8-AD38-E0CC4142EEAD}" destId="{73B9F353-69B8-4A0C-815D-7A5D9F2F708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C95C9-70A1-4CF1-A455-80CC6E4B9638}" type="doc">
      <dgm:prSet loTypeId="urn:microsoft.com/office/officeart/2005/8/layout/hProcess11" loCatId="process" qsTypeId="urn:microsoft.com/office/officeart/2005/8/quickstyle/simple1" qsCatId="simple" csTypeId="urn:microsoft.com/office/officeart/2005/8/colors/accent1_2" csCatId="accent1" phldr="1"/>
      <dgm:spPr/>
    </dgm:pt>
    <dgm:pt modelId="{6CE316F8-178B-4596-9250-7E8087D37472}">
      <dgm:prSet phldrT="[Text]" custT="1"/>
      <dgm:spPr/>
      <dgm:t>
        <a:bodyPr/>
        <a:lstStyle/>
        <a:p>
          <a:r>
            <a:rPr lang="en-US" sz="1800" b="1" dirty="0"/>
            <a:t>1996 – 1997:</a:t>
          </a:r>
          <a:r>
            <a:rPr lang="en-US" sz="1800" b="0" dirty="0"/>
            <a:t> Perinatal ad hoc work group convened responding to concerns about managed care and consulting/transfer agreements</a:t>
          </a:r>
          <a:endParaRPr lang="en-US" sz="1800" b="1" dirty="0"/>
        </a:p>
      </dgm:t>
    </dgm:pt>
    <dgm:pt modelId="{9DEA151C-D1AA-402B-9034-245DEEA0A254}" type="parTrans" cxnId="{10980EAC-AECF-4B6F-9DB8-61AF7EA469DA}">
      <dgm:prSet/>
      <dgm:spPr/>
      <dgm:t>
        <a:bodyPr/>
        <a:lstStyle/>
        <a:p>
          <a:endParaRPr lang="en-US"/>
        </a:p>
      </dgm:t>
    </dgm:pt>
    <dgm:pt modelId="{683635B3-BD10-4D2B-89F5-086C25FD413C}" type="sibTrans" cxnId="{10980EAC-AECF-4B6F-9DB8-61AF7EA469DA}">
      <dgm:prSet/>
      <dgm:spPr/>
      <dgm:t>
        <a:bodyPr/>
        <a:lstStyle/>
        <a:p>
          <a:endParaRPr lang="en-US"/>
        </a:p>
      </dgm:t>
    </dgm:pt>
    <dgm:pt modelId="{DD892B46-565D-4215-919C-FF88CBA829FB}">
      <dgm:prSet phldrT="[Text]" custT="1"/>
      <dgm:spPr/>
      <dgm:t>
        <a:bodyPr/>
        <a:lstStyle/>
        <a:p>
          <a:r>
            <a:rPr lang="en-US" sz="1800" b="1" dirty="0"/>
            <a:t>1998: </a:t>
          </a:r>
          <a:r>
            <a:rPr lang="en-US" sz="1800" dirty="0"/>
            <a:t>DOH workgroup develops designation criteria, regulations, and Statewide Perinatal Data System (SPDS)</a:t>
          </a:r>
        </a:p>
      </dgm:t>
    </dgm:pt>
    <dgm:pt modelId="{27A2A65D-CC89-402A-85D2-C088B030EE29}" type="parTrans" cxnId="{E2DAE78D-7BE5-484E-8C56-25605FA11269}">
      <dgm:prSet/>
      <dgm:spPr/>
      <dgm:t>
        <a:bodyPr/>
        <a:lstStyle/>
        <a:p>
          <a:endParaRPr lang="en-US"/>
        </a:p>
      </dgm:t>
    </dgm:pt>
    <dgm:pt modelId="{6A464B9D-DD6C-44C4-88F6-BB9ED0220321}" type="sibTrans" cxnId="{E2DAE78D-7BE5-484E-8C56-25605FA11269}">
      <dgm:prSet/>
      <dgm:spPr/>
      <dgm:t>
        <a:bodyPr/>
        <a:lstStyle/>
        <a:p>
          <a:endParaRPr lang="en-US"/>
        </a:p>
      </dgm:t>
    </dgm:pt>
    <dgm:pt modelId="{A58E300C-8060-4A68-A7E1-9E06563C3E5B}">
      <dgm:prSet phldrT="[Text]"/>
      <dgm:spPr/>
      <dgm:t>
        <a:bodyPr/>
        <a:lstStyle/>
        <a:p>
          <a:endParaRPr lang="en-US" sz="1200" dirty="0"/>
        </a:p>
      </dgm:t>
    </dgm:pt>
    <dgm:pt modelId="{ADFAD79E-EBD2-423D-8281-955FB45ADFAB}" type="parTrans" cxnId="{2AC74624-4CB7-4D41-85EE-56A86B795CB3}">
      <dgm:prSet/>
      <dgm:spPr/>
      <dgm:t>
        <a:bodyPr/>
        <a:lstStyle/>
        <a:p>
          <a:endParaRPr lang="en-US"/>
        </a:p>
      </dgm:t>
    </dgm:pt>
    <dgm:pt modelId="{7F81B9E6-D9B5-494F-A309-8A1AA8A40A39}" type="sibTrans" cxnId="{2AC74624-4CB7-4D41-85EE-56A86B795CB3}">
      <dgm:prSet/>
      <dgm:spPr/>
      <dgm:t>
        <a:bodyPr/>
        <a:lstStyle/>
        <a:p>
          <a:endParaRPr lang="en-US"/>
        </a:p>
      </dgm:t>
    </dgm:pt>
    <dgm:pt modelId="{7347A875-4D84-4C91-AB5E-5366C306A55F}" type="pres">
      <dgm:prSet presAssocID="{BF7C95C9-70A1-4CF1-A455-80CC6E4B9638}" presName="Name0" presStyleCnt="0">
        <dgm:presLayoutVars>
          <dgm:dir/>
          <dgm:resizeHandles val="exact"/>
        </dgm:presLayoutVars>
      </dgm:prSet>
      <dgm:spPr/>
    </dgm:pt>
    <dgm:pt modelId="{92DEAE74-8569-44DD-AB76-BFDF6BDF0A86}" type="pres">
      <dgm:prSet presAssocID="{BF7C95C9-70A1-4CF1-A455-80CC6E4B9638}" presName="arrow" presStyleLbl="bgShp" presStyleIdx="0" presStyleCnt="1"/>
      <dgm:spPr/>
    </dgm:pt>
    <dgm:pt modelId="{0C44E443-9B2B-44C7-BA62-E626FE6AD4D7}" type="pres">
      <dgm:prSet presAssocID="{BF7C95C9-70A1-4CF1-A455-80CC6E4B9638}" presName="points" presStyleCnt="0"/>
      <dgm:spPr/>
    </dgm:pt>
    <dgm:pt modelId="{109B39A9-34AA-4B1C-89FA-A1FCBA47721B}" type="pres">
      <dgm:prSet presAssocID="{6CE316F8-178B-4596-9250-7E8087D37472}" presName="compositeA" presStyleCnt="0"/>
      <dgm:spPr/>
    </dgm:pt>
    <dgm:pt modelId="{688F4F1B-ADC0-403B-8CE4-5DD6F79C92D9}" type="pres">
      <dgm:prSet presAssocID="{6CE316F8-178B-4596-9250-7E8087D37472}" presName="textA" presStyleLbl="revTx" presStyleIdx="0" presStyleCnt="2">
        <dgm:presLayoutVars>
          <dgm:bulletEnabled val="1"/>
        </dgm:presLayoutVars>
      </dgm:prSet>
      <dgm:spPr/>
    </dgm:pt>
    <dgm:pt modelId="{95DAE62F-6F3D-43D6-8AF9-40BD2883E3D1}" type="pres">
      <dgm:prSet presAssocID="{6CE316F8-178B-4596-9250-7E8087D37472}" presName="circleA" presStyleLbl="node1" presStyleIdx="0" presStyleCnt="2"/>
      <dgm:spPr/>
    </dgm:pt>
    <dgm:pt modelId="{232F8F19-1271-40FD-8F3F-0492101695AC}" type="pres">
      <dgm:prSet presAssocID="{6CE316F8-178B-4596-9250-7E8087D37472}" presName="spaceA" presStyleCnt="0"/>
      <dgm:spPr/>
    </dgm:pt>
    <dgm:pt modelId="{85003D19-8255-4E7E-81DC-BCBDDA2EC04F}" type="pres">
      <dgm:prSet presAssocID="{683635B3-BD10-4D2B-89F5-086C25FD413C}" presName="space" presStyleCnt="0"/>
      <dgm:spPr/>
    </dgm:pt>
    <dgm:pt modelId="{59F020B4-6B0F-4D3E-BE11-ABDE0A67351C}" type="pres">
      <dgm:prSet presAssocID="{DD892B46-565D-4215-919C-FF88CBA829FB}" presName="compositeB" presStyleCnt="0"/>
      <dgm:spPr/>
    </dgm:pt>
    <dgm:pt modelId="{BFD50CAB-63E5-43EA-B055-C8051842AB43}" type="pres">
      <dgm:prSet presAssocID="{DD892B46-565D-4215-919C-FF88CBA829FB}" presName="textB" presStyleLbl="revTx" presStyleIdx="1" presStyleCnt="2">
        <dgm:presLayoutVars>
          <dgm:bulletEnabled val="1"/>
        </dgm:presLayoutVars>
      </dgm:prSet>
      <dgm:spPr/>
    </dgm:pt>
    <dgm:pt modelId="{08FB2180-8F5D-4307-A8C8-E092EB517506}" type="pres">
      <dgm:prSet presAssocID="{DD892B46-565D-4215-919C-FF88CBA829FB}" presName="circleB" presStyleLbl="node1" presStyleIdx="1" presStyleCnt="2"/>
      <dgm:spPr/>
    </dgm:pt>
    <dgm:pt modelId="{18196713-D39E-4635-B623-D7D4941A5A6D}" type="pres">
      <dgm:prSet presAssocID="{DD892B46-565D-4215-919C-FF88CBA829FB}" presName="spaceB" presStyleCnt="0"/>
      <dgm:spPr/>
    </dgm:pt>
  </dgm:ptLst>
  <dgm:cxnLst>
    <dgm:cxn modelId="{2AC74624-4CB7-4D41-85EE-56A86B795CB3}" srcId="{DD892B46-565D-4215-919C-FF88CBA829FB}" destId="{A58E300C-8060-4A68-A7E1-9E06563C3E5B}" srcOrd="0" destOrd="0" parTransId="{ADFAD79E-EBD2-423D-8281-955FB45ADFAB}" sibTransId="{7F81B9E6-D9B5-494F-A309-8A1AA8A40A39}"/>
    <dgm:cxn modelId="{F3CA117A-DA6F-4550-8903-FAE39F189265}" type="presOf" srcId="{6CE316F8-178B-4596-9250-7E8087D37472}" destId="{688F4F1B-ADC0-403B-8CE4-5DD6F79C92D9}" srcOrd="0" destOrd="0" presId="urn:microsoft.com/office/officeart/2005/8/layout/hProcess11"/>
    <dgm:cxn modelId="{E2DAE78D-7BE5-484E-8C56-25605FA11269}" srcId="{BF7C95C9-70A1-4CF1-A455-80CC6E4B9638}" destId="{DD892B46-565D-4215-919C-FF88CBA829FB}" srcOrd="1" destOrd="0" parTransId="{27A2A65D-CC89-402A-85D2-C088B030EE29}" sibTransId="{6A464B9D-DD6C-44C4-88F6-BB9ED0220321}"/>
    <dgm:cxn modelId="{10980EAC-AECF-4B6F-9DB8-61AF7EA469DA}" srcId="{BF7C95C9-70A1-4CF1-A455-80CC6E4B9638}" destId="{6CE316F8-178B-4596-9250-7E8087D37472}" srcOrd="0" destOrd="0" parTransId="{9DEA151C-D1AA-402B-9034-245DEEA0A254}" sibTransId="{683635B3-BD10-4D2B-89F5-086C25FD413C}"/>
    <dgm:cxn modelId="{F5E34DBC-AD92-40C6-A632-DF04AC9D9E22}" type="presOf" srcId="{DD892B46-565D-4215-919C-FF88CBA829FB}" destId="{BFD50CAB-63E5-43EA-B055-C8051842AB43}" srcOrd="0" destOrd="0" presId="urn:microsoft.com/office/officeart/2005/8/layout/hProcess11"/>
    <dgm:cxn modelId="{F4C6B1CA-30CA-4FB7-AFEA-6617966FDA40}" type="presOf" srcId="{BF7C95C9-70A1-4CF1-A455-80CC6E4B9638}" destId="{7347A875-4D84-4C91-AB5E-5366C306A55F}" srcOrd="0" destOrd="0" presId="urn:microsoft.com/office/officeart/2005/8/layout/hProcess11"/>
    <dgm:cxn modelId="{EB64F3CA-69EC-4D53-BF3F-28B6CA46502E}" type="presOf" srcId="{A58E300C-8060-4A68-A7E1-9E06563C3E5B}" destId="{BFD50CAB-63E5-43EA-B055-C8051842AB43}" srcOrd="0" destOrd="1" presId="urn:microsoft.com/office/officeart/2005/8/layout/hProcess11"/>
    <dgm:cxn modelId="{2DB5389F-CA11-4C62-B2EE-CE7C3F09C012}" type="presParOf" srcId="{7347A875-4D84-4C91-AB5E-5366C306A55F}" destId="{92DEAE74-8569-44DD-AB76-BFDF6BDF0A86}" srcOrd="0" destOrd="0" presId="urn:microsoft.com/office/officeart/2005/8/layout/hProcess11"/>
    <dgm:cxn modelId="{AF2E5EAD-95D2-492B-9BB6-67F9FE24B7C5}" type="presParOf" srcId="{7347A875-4D84-4C91-AB5E-5366C306A55F}" destId="{0C44E443-9B2B-44C7-BA62-E626FE6AD4D7}" srcOrd="1" destOrd="0" presId="urn:microsoft.com/office/officeart/2005/8/layout/hProcess11"/>
    <dgm:cxn modelId="{44A42829-1CF5-48A3-8A17-423DBC939EC0}" type="presParOf" srcId="{0C44E443-9B2B-44C7-BA62-E626FE6AD4D7}" destId="{109B39A9-34AA-4B1C-89FA-A1FCBA47721B}" srcOrd="0" destOrd="0" presId="urn:microsoft.com/office/officeart/2005/8/layout/hProcess11"/>
    <dgm:cxn modelId="{9C9FF607-E0FF-4574-8BBD-28F6352376C9}" type="presParOf" srcId="{109B39A9-34AA-4B1C-89FA-A1FCBA47721B}" destId="{688F4F1B-ADC0-403B-8CE4-5DD6F79C92D9}" srcOrd="0" destOrd="0" presId="urn:microsoft.com/office/officeart/2005/8/layout/hProcess11"/>
    <dgm:cxn modelId="{0E428E99-7769-4D10-8E6B-6CC7A5C399DE}" type="presParOf" srcId="{109B39A9-34AA-4B1C-89FA-A1FCBA47721B}" destId="{95DAE62F-6F3D-43D6-8AF9-40BD2883E3D1}" srcOrd="1" destOrd="0" presId="urn:microsoft.com/office/officeart/2005/8/layout/hProcess11"/>
    <dgm:cxn modelId="{59FFC518-6924-4789-821E-E6E846AE06F4}" type="presParOf" srcId="{109B39A9-34AA-4B1C-89FA-A1FCBA47721B}" destId="{232F8F19-1271-40FD-8F3F-0492101695AC}" srcOrd="2" destOrd="0" presId="urn:microsoft.com/office/officeart/2005/8/layout/hProcess11"/>
    <dgm:cxn modelId="{272A74FB-CB35-4776-B883-54E5FF3878DF}" type="presParOf" srcId="{0C44E443-9B2B-44C7-BA62-E626FE6AD4D7}" destId="{85003D19-8255-4E7E-81DC-BCBDDA2EC04F}" srcOrd="1" destOrd="0" presId="urn:microsoft.com/office/officeart/2005/8/layout/hProcess11"/>
    <dgm:cxn modelId="{3A4C2D11-7BFF-45AF-BC1F-562D6D846F79}" type="presParOf" srcId="{0C44E443-9B2B-44C7-BA62-E626FE6AD4D7}" destId="{59F020B4-6B0F-4D3E-BE11-ABDE0A67351C}" srcOrd="2" destOrd="0" presId="urn:microsoft.com/office/officeart/2005/8/layout/hProcess11"/>
    <dgm:cxn modelId="{1C68D4BE-3BBD-4287-BB66-E747EABE57D6}" type="presParOf" srcId="{59F020B4-6B0F-4D3E-BE11-ABDE0A67351C}" destId="{BFD50CAB-63E5-43EA-B055-C8051842AB43}" srcOrd="0" destOrd="0" presId="urn:microsoft.com/office/officeart/2005/8/layout/hProcess11"/>
    <dgm:cxn modelId="{9DFB73F9-AB83-4ED4-934D-A1A486B1100C}" type="presParOf" srcId="{59F020B4-6B0F-4D3E-BE11-ABDE0A67351C}" destId="{08FB2180-8F5D-4307-A8C8-E092EB517506}" srcOrd="1" destOrd="0" presId="urn:microsoft.com/office/officeart/2005/8/layout/hProcess11"/>
    <dgm:cxn modelId="{E4CA882A-4B24-44DA-BF12-7A2F0BC2D839}" type="presParOf" srcId="{59F020B4-6B0F-4D3E-BE11-ABDE0A67351C}" destId="{18196713-D39E-4635-B623-D7D4941A5A6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56100-2C39-4280-B4E8-E776BFFAE73D}">
      <dsp:nvSpPr>
        <dsp:cNvPr id="0" name=""/>
        <dsp:cNvSpPr/>
      </dsp:nvSpPr>
      <dsp:spPr>
        <a:xfrm>
          <a:off x="0" y="1073619"/>
          <a:ext cx="8853948" cy="143149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F0CF0-6AF7-4C79-A091-5B2970AD7323}">
      <dsp:nvSpPr>
        <dsp:cNvPr id="0" name=""/>
        <dsp:cNvSpPr/>
      </dsp:nvSpPr>
      <dsp:spPr>
        <a:xfrm>
          <a:off x="1229" y="0"/>
          <a:ext cx="4380263" cy="1431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1985: </a:t>
          </a:r>
          <a:r>
            <a:rPr lang="en-US" sz="1800" b="0" kern="1200" dirty="0">
              <a:latin typeface="Arial" panose="020B0604020202020204" pitchFamily="34" charset="0"/>
              <a:cs typeface="Arial" panose="020B0604020202020204" pitchFamily="34" charset="0"/>
            </a:rPr>
            <a:t>Office of Health Systems Management (OHSM) initiates “appropriateness review” examining delivery of high technology services, including </a:t>
          </a:r>
          <a:r>
            <a:rPr lang="en-US" sz="1800" b="1" kern="1200" dirty="0">
              <a:latin typeface="Arial" panose="020B0604020202020204" pitchFamily="34" charset="0"/>
              <a:cs typeface="Arial" panose="020B0604020202020204" pitchFamily="34" charset="0"/>
            </a:rPr>
            <a:t>high risk neonatal services</a:t>
          </a:r>
        </a:p>
      </dsp:txBody>
      <dsp:txXfrm>
        <a:off x="1229" y="0"/>
        <a:ext cx="4380263" cy="1431492"/>
      </dsp:txXfrm>
    </dsp:sp>
    <dsp:sp modelId="{FC186019-732E-43EF-9F03-2F061839F792}">
      <dsp:nvSpPr>
        <dsp:cNvPr id="0" name=""/>
        <dsp:cNvSpPr/>
      </dsp:nvSpPr>
      <dsp:spPr>
        <a:xfrm>
          <a:off x="2012424" y="1610428"/>
          <a:ext cx="357873" cy="357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920F2-1EBA-40C1-9DBD-EC7F51269EF6}">
      <dsp:nvSpPr>
        <dsp:cNvPr id="0" name=""/>
        <dsp:cNvSpPr/>
      </dsp:nvSpPr>
      <dsp:spPr>
        <a:xfrm>
          <a:off x="4050133" y="2108358"/>
          <a:ext cx="3553391" cy="1431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1985- 1990:</a:t>
          </a:r>
          <a:r>
            <a:rPr lang="en-US" sz="1800" b="0" kern="1200" dirty="0">
              <a:latin typeface="Arial" panose="020B0604020202020204" pitchFamily="34" charset="0"/>
              <a:cs typeface="Arial" panose="020B0604020202020204" pitchFamily="34" charset="0"/>
            </a:rPr>
            <a:t> research </a:t>
          </a:r>
          <a:r>
            <a:rPr lang="en-US" sz="1800" b="1" kern="1200" dirty="0">
              <a:latin typeface="Arial" panose="020B0604020202020204" pitchFamily="34" charset="0"/>
              <a:cs typeface="Arial" panose="020B0604020202020204" pitchFamily="34" charset="0"/>
            </a:rPr>
            <a:t>underscores efficacy of regionalization </a:t>
          </a:r>
          <a:r>
            <a:rPr lang="en-US" sz="1800" b="0" kern="1200" dirty="0">
              <a:latin typeface="Arial" panose="020B0604020202020204" pitchFamily="34" charset="0"/>
              <a:cs typeface="Arial" panose="020B0604020202020204" pitchFamily="34" charset="0"/>
            </a:rPr>
            <a:t>and improvement of outcomes for high risk mothers and neonates</a:t>
          </a:r>
          <a:endParaRPr lang="en-US" sz="1800" kern="1200" dirty="0"/>
        </a:p>
        <a:p>
          <a:pPr marL="114300" lvl="1" indent="-114300" algn="l" defTabSz="533400">
            <a:lnSpc>
              <a:spcPct val="90000"/>
            </a:lnSpc>
            <a:spcBef>
              <a:spcPct val="0"/>
            </a:spcBef>
            <a:spcAft>
              <a:spcPct val="15000"/>
            </a:spcAft>
            <a:buChar char="•"/>
          </a:pPr>
          <a:endParaRPr lang="en-US" sz="1200" kern="1200" dirty="0"/>
        </a:p>
      </dsp:txBody>
      <dsp:txXfrm>
        <a:off x="4050133" y="2108358"/>
        <a:ext cx="3553391" cy="1431492"/>
      </dsp:txXfrm>
    </dsp:sp>
    <dsp:sp modelId="{7AE17267-FFED-4CBA-8AB3-DA15A6F51514}">
      <dsp:nvSpPr>
        <dsp:cNvPr id="0" name=""/>
        <dsp:cNvSpPr/>
      </dsp:nvSpPr>
      <dsp:spPr>
        <a:xfrm>
          <a:off x="6011691" y="1610428"/>
          <a:ext cx="357873" cy="357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EAE74-8569-44DD-AB76-BFDF6BDF0A86}">
      <dsp:nvSpPr>
        <dsp:cNvPr id="0" name=""/>
        <dsp:cNvSpPr/>
      </dsp:nvSpPr>
      <dsp:spPr>
        <a:xfrm>
          <a:off x="0" y="1357158"/>
          <a:ext cx="8588477" cy="180954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F4F1B-ADC0-403B-8CE4-5DD6F79C92D9}">
      <dsp:nvSpPr>
        <dsp:cNvPr id="0" name=""/>
        <dsp:cNvSpPr/>
      </dsp:nvSpPr>
      <dsp:spPr>
        <a:xfrm>
          <a:off x="94" y="0"/>
          <a:ext cx="3770458" cy="180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t>1996 – 1997:</a:t>
          </a:r>
          <a:r>
            <a:rPr lang="en-US" sz="1800" b="0" kern="1200" dirty="0"/>
            <a:t> Perinatal ad hoc work group convened responding to concerns about managed care and consulting/transfer agreements</a:t>
          </a:r>
          <a:endParaRPr lang="en-US" sz="1800" b="1" kern="1200" dirty="0"/>
        </a:p>
      </dsp:txBody>
      <dsp:txXfrm>
        <a:off x="94" y="0"/>
        <a:ext cx="3770458" cy="1809545"/>
      </dsp:txXfrm>
    </dsp:sp>
    <dsp:sp modelId="{95DAE62F-6F3D-43D6-8AF9-40BD2883E3D1}">
      <dsp:nvSpPr>
        <dsp:cNvPr id="0" name=""/>
        <dsp:cNvSpPr/>
      </dsp:nvSpPr>
      <dsp:spPr>
        <a:xfrm>
          <a:off x="1659130" y="2035738"/>
          <a:ext cx="452386" cy="4523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50CAB-63E5-43EA-B055-C8051842AB43}">
      <dsp:nvSpPr>
        <dsp:cNvPr id="0" name=""/>
        <dsp:cNvSpPr/>
      </dsp:nvSpPr>
      <dsp:spPr>
        <a:xfrm>
          <a:off x="3959076" y="2714317"/>
          <a:ext cx="3770458" cy="180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kern="1200" dirty="0"/>
            <a:t>1998: </a:t>
          </a:r>
          <a:r>
            <a:rPr lang="en-US" sz="1800" kern="1200" dirty="0"/>
            <a:t>DOH workgroup develops designation criteria, regulations, and Statewide Perinatal Data System (SPDS)</a:t>
          </a:r>
        </a:p>
        <a:p>
          <a:pPr marL="114300" lvl="1" indent="-114300" algn="l" defTabSz="533400">
            <a:lnSpc>
              <a:spcPct val="90000"/>
            </a:lnSpc>
            <a:spcBef>
              <a:spcPct val="0"/>
            </a:spcBef>
            <a:spcAft>
              <a:spcPct val="15000"/>
            </a:spcAft>
            <a:buChar char="•"/>
          </a:pPr>
          <a:endParaRPr lang="en-US" sz="1200" kern="1200" dirty="0"/>
        </a:p>
      </dsp:txBody>
      <dsp:txXfrm>
        <a:off x="3959076" y="2714317"/>
        <a:ext cx="3770458" cy="1809545"/>
      </dsp:txXfrm>
    </dsp:sp>
    <dsp:sp modelId="{08FB2180-8F5D-4307-A8C8-E092EB517506}">
      <dsp:nvSpPr>
        <dsp:cNvPr id="0" name=""/>
        <dsp:cNvSpPr/>
      </dsp:nvSpPr>
      <dsp:spPr>
        <a:xfrm>
          <a:off x="5618112" y="2035738"/>
          <a:ext cx="452386" cy="4523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0.63141</cdr:x>
      <cdr:y>0.92614</cdr:y>
    </cdr:from>
    <cdr:to>
      <cdr:x>1</cdr:x>
      <cdr:y>0.97568</cdr:y>
    </cdr:to>
    <cdr:sp macro="" textlink="">
      <cdr:nvSpPr>
        <cdr:cNvPr id="2" name="Text Box 1"/>
        <cdr:cNvSpPr txBox="1"/>
      </cdr:nvSpPr>
      <cdr:spPr>
        <a:xfrm xmlns:a="http://schemas.openxmlformats.org/drawingml/2006/main">
          <a:off x="3752848" y="2602339"/>
          <a:ext cx="2190752" cy="1392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effectLst/>
              <a:latin typeface="Times New Roman" panose="02020603050405020304" pitchFamily="18" charset="0"/>
              <a:ea typeface="+mn-ea"/>
              <a:cs typeface="Times New Roman" panose="02020603050405020304" pitchFamily="18" charset="0"/>
            </a:rPr>
            <a:t>Source: NYS 2014 Death Certificate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6928286-5B42-41CA-918B-ACD2F087D292}" type="datetimeFigureOut">
              <a:rPr lang="en-US" smtClean="0"/>
              <a:pPr/>
              <a:t>5/23/2018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177B54F-4E45-4961-A04B-B5316D5E1905}" type="slidenum">
              <a:rPr lang="en-US" smtClean="0"/>
              <a:pPr/>
              <a:t>‹#›</a:t>
            </a:fld>
            <a:endParaRPr lang="en-US" dirty="0"/>
          </a:p>
        </p:txBody>
      </p:sp>
    </p:spTree>
    <p:extLst>
      <p:ext uri="{BB962C8B-B14F-4D97-AF65-F5344CB8AC3E}">
        <p14:creationId xmlns:p14="http://schemas.microsoft.com/office/powerpoint/2010/main" val="223625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pPr/>
              <a:t>5/23/2018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pPr/>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a:t>
            </a:fld>
            <a:endParaRPr lang="en-US" dirty="0"/>
          </a:p>
        </p:txBody>
      </p:sp>
    </p:spTree>
    <p:extLst>
      <p:ext uri="{BB962C8B-B14F-4D97-AF65-F5344CB8AC3E}">
        <p14:creationId xmlns:p14="http://schemas.microsoft.com/office/powerpoint/2010/main" val="108615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10</a:t>
            </a:fld>
            <a:endParaRPr lang="en-US" dirty="0"/>
          </a:p>
        </p:txBody>
      </p:sp>
    </p:spTree>
    <p:extLst>
      <p:ext uri="{BB962C8B-B14F-4D97-AF65-F5344CB8AC3E}">
        <p14:creationId xmlns:p14="http://schemas.microsoft.com/office/powerpoint/2010/main" val="99521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11</a:t>
            </a:fld>
            <a:endParaRPr lang="en-US" dirty="0"/>
          </a:p>
        </p:txBody>
      </p:sp>
    </p:spTree>
    <p:extLst>
      <p:ext uri="{BB962C8B-B14F-4D97-AF65-F5344CB8AC3E}">
        <p14:creationId xmlns:p14="http://schemas.microsoft.com/office/powerpoint/2010/main" val="3126790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12</a:t>
            </a:fld>
            <a:endParaRPr lang="en-US" dirty="0"/>
          </a:p>
        </p:txBody>
      </p:sp>
    </p:spTree>
    <p:extLst>
      <p:ext uri="{BB962C8B-B14F-4D97-AF65-F5344CB8AC3E}">
        <p14:creationId xmlns:p14="http://schemas.microsoft.com/office/powerpoint/2010/main" val="170376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13</a:t>
            </a:fld>
            <a:endParaRPr lang="en-US" dirty="0"/>
          </a:p>
        </p:txBody>
      </p:sp>
    </p:spTree>
    <p:extLst>
      <p:ext uri="{BB962C8B-B14F-4D97-AF65-F5344CB8AC3E}">
        <p14:creationId xmlns:p14="http://schemas.microsoft.com/office/powerpoint/2010/main" val="360178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14</a:t>
            </a:fld>
            <a:endParaRPr lang="en-US" dirty="0"/>
          </a:p>
        </p:txBody>
      </p:sp>
    </p:spTree>
    <p:extLst>
      <p:ext uri="{BB962C8B-B14F-4D97-AF65-F5344CB8AC3E}">
        <p14:creationId xmlns:p14="http://schemas.microsoft.com/office/powerpoint/2010/main" val="4011645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15</a:t>
            </a:fld>
            <a:endParaRPr lang="en-US" dirty="0"/>
          </a:p>
        </p:txBody>
      </p:sp>
    </p:spTree>
    <p:extLst>
      <p:ext uri="{BB962C8B-B14F-4D97-AF65-F5344CB8AC3E}">
        <p14:creationId xmlns:p14="http://schemas.microsoft.com/office/powerpoint/2010/main" val="201854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16</a:t>
            </a:fld>
            <a:endParaRPr lang="en-US" dirty="0"/>
          </a:p>
        </p:txBody>
      </p:sp>
    </p:spTree>
    <p:extLst>
      <p:ext uri="{BB962C8B-B14F-4D97-AF65-F5344CB8AC3E}">
        <p14:creationId xmlns:p14="http://schemas.microsoft.com/office/powerpoint/2010/main" val="3391633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17</a:t>
            </a:fld>
            <a:endParaRPr lang="en-US" dirty="0"/>
          </a:p>
        </p:txBody>
      </p:sp>
    </p:spTree>
    <p:extLst>
      <p:ext uri="{BB962C8B-B14F-4D97-AF65-F5344CB8AC3E}">
        <p14:creationId xmlns:p14="http://schemas.microsoft.com/office/powerpoint/2010/main" val="687582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dirty="0"/>
          </a:p>
        </p:txBody>
      </p:sp>
    </p:spTree>
    <p:extLst>
      <p:ext uri="{BB962C8B-B14F-4D97-AF65-F5344CB8AC3E}">
        <p14:creationId xmlns:p14="http://schemas.microsoft.com/office/powerpoint/2010/main" val="234756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dirty="0"/>
          </a:p>
        </p:txBody>
      </p:sp>
    </p:spTree>
    <p:extLst>
      <p:ext uri="{BB962C8B-B14F-4D97-AF65-F5344CB8AC3E}">
        <p14:creationId xmlns:p14="http://schemas.microsoft.com/office/powerpoint/2010/main" val="127510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a:t>
            </a:fld>
            <a:endParaRPr lang="en-US" dirty="0"/>
          </a:p>
        </p:txBody>
      </p:sp>
    </p:spTree>
    <p:extLst>
      <p:ext uri="{BB962C8B-B14F-4D97-AF65-F5344CB8AC3E}">
        <p14:creationId xmlns:p14="http://schemas.microsoft.com/office/powerpoint/2010/main" val="357665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20</a:t>
            </a:fld>
            <a:endParaRPr lang="en-US" dirty="0"/>
          </a:p>
        </p:txBody>
      </p:sp>
    </p:spTree>
    <p:extLst>
      <p:ext uri="{BB962C8B-B14F-4D97-AF65-F5344CB8AC3E}">
        <p14:creationId xmlns:p14="http://schemas.microsoft.com/office/powerpoint/2010/main" val="384356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21</a:t>
            </a:fld>
            <a:endParaRPr lang="en-US" dirty="0"/>
          </a:p>
        </p:txBody>
      </p:sp>
    </p:spTree>
    <p:extLst>
      <p:ext uri="{BB962C8B-B14F-4D97-AF65-F5344CB8AC3E}">
        <p14:creationId xmlns:p14="http://schemas.microsoft.com/office/powerpoint/2010/main" val="211572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22</a:t>
            </a:fld>
            <a:endParaRPr lang="en-US" dirty="0"/>
          </a:p>
        </p:txBody>
      </p:sp>
    </p:spTree>
    <p:extLst>
      <p:ext uri="{BB962C8B-B14F-4D97-AF65-F5344CB8AC3E}">
        <p14:creationId xmlns:p14="http://schemas.microsoft.com/office/powerpoint/2010/main" val="3446651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23</a:t>
            </a:fld>
            <a:endParaRPr lang="en-US" dirty="0"/>
          </a:p>
        </p:txBody>
      </p:sp>
    </p:spTree>
    <p:extLst>
      <p:ext uri="{BB962C8B-B14F-4D97-AF65-F5344CB8AC3E}">
        <p14:creationId xmlns:p14="http://schemas.microsoft.com/office/powerpoint/2010/main" val="4093484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24</a:t>
            </a:fld>
            <a:endParaRPr lang="en-US" dirty="0"/>
          </a:p>
        </p:txBody>
      </p:sp>
    </p:spTree>
    <p:extLst>
      <p:ext uri="{BB962C8B-B14F-4D97-AF65-F5344CB8AC3E}">
        <p14:creationId xmlns:p14="http://schemas.microsoft.com/office/powerpoint/2010/main" val="4054858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25</a:t>
            </a:fld>
            <a:endParaRPr lang="en-US" dirty="0"/>
          </a:p>
        </p:txBody>
      </p:sp>
    </p:spTree>
    <p:extLst>
      <p:ext uri="{BB962C8B-B14F-4D97-AF65-F5344CB8AC3E}">
        <p14:creationId xmlns:p14="http://schemas.microsoft.com/office/powerpoint/2010/main" val="873171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26</a:t>
            </a:fld>
            <a:endParaRPr lang="en-US" dirty="0"/>
          </a:p>
        </p:txBody>
      </p:sp>
    </p:spTree>
    <p:extLst>
      <p:ext uri="{BB962C8B-B14F-4D97-AF65-F5344CB8AC3E}">
        <p14:creationId xmlns:p14="http://schemas.microsoft.com/office/powerpoint/2010/main" val="4036327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27</a:t>
            </a:fld>
            <a:endParaRPr lang="en-US" dirty="0"/>
          </a:p>
        </p:txBody>
      </p:sp>
    </p:spTree>
    <p:extLst>
      <p:ext uri="{BB962C8B-B14F-4D97-AF65-F5344CB8AC3E}">
        <p14:creationId xmlns:p14="http://schemas.microsoft.com/office/powerpoint/2010/main" val="396500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28</a:t>
            </a:fld>
            <a:endParaRPr lang="en-US" dirty="0"/>
          </a:p>
        </p:txBody>
      </p:sp>
    </p:spTree>
    <p:extLst>
      <p:ext uri="{BB962C8B-B14F-4D97-AF65-F5344CB8AC3E}">
        <p14:creationId xmlns:p14="http://schemas.microsoft.com/office/powerpoint/2010/main" val="1049273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29</a:t>
            </a:fld>
            <a:endParaRPr lang="en-US" dirty="0"/>
          </a:p>
        </p:txBody>
      </p:sp>
    </p:spTree>
    <p:extLst>
      <p:ext uri="{BB962C8B-B14F-4D97-AF65-F5344CB8AC3E}">
        <p14:creationId xmlns:p14="http://schemas.microsoft.com/office/powerpoint/2010/main" val="36374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a:t>
            </a:fld>
            <a:endParaRPr lang="en-US" dirty="0"/>
          </a:p>
        </p:txBody>
      </p:sp>
    </p:spTree>
    <p:extLst>
      <p:ext uri="{BB962C8B-B14F-4D97-AF65-F5344CB8AC3E}">
        <p14:creationId xmlns:p14="http://schemas.microsoft.com/office/powerpoint/2010/main" val="3785550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30</a:t>
            </a:fld>
            <a:endParaRPr lang="en-US" dirty="0"/>
          </a:p>
        </p:txBody>
      </p:sp>
    </p:spTree>
    <p:extLst>
      <p:ext uri="{BB962C8B-B14F-4D97-AF65-F5344CB8AC3E}">
        <p14:creationId xmlns:p14="http://schemas.microsoft.com/office/powerpoint/2010/main" val="3874736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31</a:t>
            </a:fld>
            <a:endParaRPr lang="en-US" dirty="0"/>
          </a:p>
        </p:txBody>
      </p:sp>
    </p:spTree>
    <p:extLst>
      <p:ext uri="{BB962C8B-B14F-4D97-AF65-F5344CB8AC3E}">
        <p14:creationId xmlns:p14="http://schemas.microsoft.com/office/powerpoint/2010/main" val="408403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32</a:t>
            </a:fld>
            <a:endParaRPr lang="en-US" dirty="0"/>
          </a:p>
        </p:txBody>
      </p:sp>
    </p:spTree>
    <p:extLst>
      <p:ext uri="{BB962C8B-B14F-4D97-AF65-F5344CB8AC3E}">
        <p14:creationId xmlns:p14="http://schemas.microsoft.com/office/powerpoint/2010/main" val="2381980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33</a:t>
            </a:fld>
            <a:endParaRPr lang="en-US" dirty="0"/>
          </a:p>
        </p:txBody>
      </p:sp>
    </p:spTree>
    <p:extLst>
      <p:ext uri="{BB962C8B-B14F-4D97-AF65-F5344CB8AC3E}">
        <p14:creationId xmlns:p14="http://schemas.microsoft.com/office/powerpoint/2010/main" val="148615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34</a:t>
            </a:fld>
            <a:endParaRPr lang="en-US" dirty="0"/>
          </a:p>
        </p:txBody>
      </p:sp>
    </p:spTree>
    <p:extLst>
      <p:ext uri="{BB962C8B-B14F-4D97-AF65-F5344CB8AC3E}">
        <p14:creationId xmlns:p14="http://schemas.microsoft.com/office/powerpoint/2010/main" val="1322944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35</a:t>
            </a:fld>
            <a:endParaRPr lang="en-US" dirty="0"/>
          </a:p>
        </p:txBody>
      </p:sp>
    </p:spTree>
    <p:extLst>
      <p:ext uri="{BB962C8B-B14F-4D97-AF65-F5344CB8AC3E}">
        <p14:creationId xmlns:p14="http://schemas.microsoft.com/office/powerpoint/2010/main" val="1729762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36</a:t>
            </a:fld>
            <a:endParaRPr lang="en-US" dirty="0"/>
          </a:p>
        </p:txBody>
      </p:sp>
    </p:spTree>
    <p:extLst>
      <p:ext uri="{BB962C8B-B14F-4D97-AF65-F5344CB8AC3E}">
        <p14:creationId xmlns:p14="http://schemas.microsoft.com/office/powerpoint/2010/main" val="2684638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37</a:t>
            </a:fld>
            <a:endParaRPr lang="en-US" dirty="0"/>
          </a:p>
        </p:txBody>
      </p:sp>
    </p:spTree>
    <p:extLst>
      <p:ext uri="{BB962C8B-B14F-4D97-AF65-F5344CB8AC3E}">
        <p14:creationId xmlns:p14="http://schemas.microsoft.com/office/powerpoint/2010/main" val="2896879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38</a:t>
            </a:fld>
            <a:endParaRPr lang="en-US" dirty="0"/>
          </a:p>
        </p:txBody>
      </p:sp>
    </p:spTree>
    <p:extLst>
      <p:ext uri="{BB962C8B-B14F-4D97-AF65-F5344CB8AC3E}">
        <p14:creationId xmlns:p14="http://schemas.microsoft.com/office/powerpoint/2010/main" val="96542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a:t>
            </a:fld>
            <a:endParaRPr lang="en-US" dirty="0"/>
          </a:p>
        </p:txBody>
      </p:sp>
    </p:spTree>
    <p:extLst>
      <p:ext uri="{BB962C8B-B14F-4D97-AF65-F5344CB8AC3E}">
        <p14:creationId xmlns:p14="http://schemas.microsoft.com/office/powerpoint/2010/main" val="280614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a:t>
            </a:fld>
            <a:endParaRPr lang="en-US" dirty="0"/>
          </a:p>
        </p:txBody>
      </p:sp>
    </p:spTree>
    <p:extLst>
      <p:ext uri="{BB962C8B-B14F-4D97-AF65-F5344CB8AC3E}">
        <p14:creationId xmlns:p14="http://schemas.microsoft.com/office/powerpoint/2010/main" val="174740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6</a:t>
            </a:fld>
            <a:endParaRPr lang="en-US" dirty="0"/>
          </a:p>
        </p:txBody>
      </p:sp>
    </p:spTree>
    <p:extLst>
      <p:ext uri="{BB962C8B-B14F-4D97-AF65-F5344CB8AC3E}">
        <p14:creationId xmlns:p14="http://schemas.microsoft.com/office/powerpoint/2010/main" val="6483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7</a:t>
            </a:fld>
            <a:endParaRPr lang="en-US" dirty="0"/>
          </a:p>
        </p:txBody>
      </p:sp>
    </p:spTree>
    <p:extLst>
      <p:ext uri="{BB962C8B-B14F-4D97-AF65-F5344CB8AC3E}">
        <p14:creationId xmlns:p14="http://schemas.microsoft.com/office/powerpoint/2010/main" val="7241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8</a:t>
            </a:fld>
            <a:endParaRPr lang="en-US" dirty="0"/>
          </a:p>
        </p:txBody>
      </p:sp>
    </p:spTree>
    <p:extLst>
      <p:ext uri="{BB962C8B-B14F-4D97-AF65-F5344CB8AC3E}">
        <p14:creationId xmlns:p14="http://schemas.microsoft.com/office/powerpoint/2010/main" val="97544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9</a:t>
            </a:fld>
            <a:endParaRPr lang="en-US" dirty="0"/>
          </a:p>
        </p:txBody>
      </p:sp>
    </p:spTree>
    <p:extLst>
      <p:ext uri="{BB962C8B-B14F-4D97-AF65-F5344CB8AC3E}">
        <p14:creationId xmlns:p14="http://schemas.microsoft.com/office/powerpoint/2010/main" val="255440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May 23, 2018</a:t>
            </a:fld>
            <a:endParaRPr lang="en-US" sz="1400" dirty="0">
              <a:solidFill>
                <a:schemeClr val="bg1"/>
              </a:solidFill>
            </a:endParaRP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May 23, 2018</a:t>
            </a:fld>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pPr/>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May 23, 2018</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spcBef>
          <a:spcPct val="0"/>
        </a:spcBef>
        <a:buNone/>
        <a:defRPr sz="4400" b="1" kern="1200">
          <a:solidFill>
            <a:srgbClr val="002D7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809750"/>
            <a:ext cx="7956596" cy="1692771"/>
          </a:xfrm>
          <a:prstGeom prst="rect">
            <a:avLst/>
          </a:prstGeom>
          <a:noFill/>
          <a:ln>
            <a:noFill/>
          </a:ln>
        </p:spPr>
        <p:txBody>
          <a:bodyPr wrap="square" rtlCol="0">
            <a:spAutoFit/>
          </a:bodyPr>
          <a:lstStyle/>
          <a:p>
            <a:r>
              <a:rPr lang="en-US" sz="4000" b="1" dirty="0">
                <a:solidFill>
                  <a:srgbClr val="002D73"/>
                </a:solidFill>
                <a:latin typeface="Arial" panose="020B0604020202020204" pitchFamily="34" charset="0"/>
                <a:cs typeface="Arial" panose="020B0604020202020204" pitchFamily="34" charset="0"/>
              </a:rPr>
              <a:t>PERINATAL REGIONALIZATION</a:t>
            </a:r>
          </a:p>
          <a:p>
            <a:pPr algn="ctr"/>
            <a:r>
              <a:rPr lang="en-US" sz="3200" b="1" i="1" dirty="0">
                <a:solidFill>
                  <a:srgbClr val="002D73"/>
                </a:solidFill>
                <a:latin typeface="Arial" panose="020B0604020202020204" pitchFamily="34" charset="0"/>
                <a:cs typeface="Arial" panose="020B0604020202020204" pitchFamily="34" charset="0"/>
              </a:rPr>
              <a:t>Looking Back and Moving Forward in New York State </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707886"/>
          </a:xfrm>
          <a:prstGeom prst="rect">
            <a:avLst/>
          </a:prstGeom>
          <a:noFill/>
          <a:ln>
            <a:noFill/>
          </a:ln>
        </p:spPr>
        <p:txBody>
          <a:bodyPr wrap="square" rtlCol="0">
            <a:spAutoFit/>
          </a:bodyPr>
          <a:lstStyle/>
          <a:p>
            <a:pPr algn="ctr"/>
            <a:r>
              <a:rPr lang="en-US" sz="4000" b="1" dirty="0">
                <a:solidFill>
                  <a:srgbClr val="002D73"/>
                </a:solidFill>
                <a:latin typeface="Arial" panose="020B0604020202020204" pitchFamily="34" charset="0"/>
                <a:cs typeface="Arial" panose="020B0604020202020204" pitchFamily="34" charset="0"/>
              </a:rPr>
              <a:t>Regionalization in New York State </a:t>
            </a:r>
          </a:p>
        </p:txBody>
      </p:sp>
      <p:graphicFrame>
        <p:nvGraphicFramePr>
          <p:cNvPr id="5" name="Diagram 4">
            <a:extLst>
              <a:ext uri="{FF2B5EF4-FFF2-40B4-BE49-F238E27FC236}">
                <a16:creationId xmlns:a16="http://schemas.microsoft.com/office/drawing/2014/main" id="{2950865A-49AB-4E66-98C6-9FBE45F6482C}"/>
              </a:ext>
            </a:extLst>
          </p:cNvPr>
          <p:cNvGraphicFramePr/>
          <p:nvPr>
            <p:extLst>
              <p:ext uri="{D42A27DB-BD31-4B8C-83A1-F6EECF244321}">
                <p14:modId xmlns:p14="http://schemas.microsoft.com/office/powerpoint/2010/main" val="1909486125"/>
              </p:ext>
            </p:extLst>
          </p:nvPr>
        </p:nvGraphicFramePr>
        <p:xfrm>
          <a:off x="152400" y="539749"/>
          <a:ext cx="8588477" cy="452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77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584775"/>
          </a:xfrm>
          <a:prstGeom prst="rect">
            <a:avLst/>
          </a:prstGeom>
          <a:noFill/>
          <a:ln>
            <a:noFill/>
          </a:ln>
        </p:spPr>
        <p:txBody>
          <a:bodyPr wrap="square" rtlCol="0">
            <a:spAutoFit/>
          </a:bodyPr>
          <a:lstStyle/>
          <a:p>
            <a:pPr algn="ctr"/>
            <a:r>
              <a:rPr lang="en-US" sz="3200" b="1" dirty="0">
                <a:solidFill>
                  <a:srgbClr val="002D73"/>
                </a:solidFill>
                <a:latin typeface="Arial" panose="020B0604020202020204" pitchFamily="34" charset="0"/>
                <a:cs typeface="Arial" panose="020B0604020202020204" pitchFamily="34" charset="0"/>
              </a:rPr>
              <a:t>Perinatal Regionalized System in NYS</a:t>
            </a:r>
          </a:p>
        </p:txBody>
      </p:sp>
      <p:pic>
        <p:nvPicPr>
          <p:cNvPr id="4" name="Content Placeholder 4" descr="RPC NETWORK GIF">
            <a:extLst>
              <a:ext uri="{FF2B5EF4-FFF2-40B4-BE49-F238E27FC236}">
                <a16:creationId xmlns:a16="http://schemas.microsoft.com/office/drawing/2014/main" id="{4718B3E1-56B1-4562-8BF7-AA7E5F781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677" y="1045424"/>
            <a:ext cx="6304085" cy="36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11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A4F1F5-E8F8-42CE-875E-AF8721B85B74}"/>
              </a:ext>
            </a:extLst>
          </p:cNvPr>
          <p:cNvPicPr/>
          <p:nvPr/>
        </p:nvPicPr>
        <p:blipFill rotWithShape="1">
          <a:blip r:embed="rId3">
            <a:extLst>
              <a:ext uri="{28A0092B-C50C-407E-A947-70E740481C1C}">
                <a14:useLocalDpi xmlns:a14="http://schemas.microsoft.com/office/drawing/2010/main" val="0"/>
              </a:ext>
            </a:extLst>
          </a:blip>
          <a:srcRect l="12503" t="21272" r="68510" b="25827"/>
          <a:stretch/>
        </p:blipFill>
        <p:spPr bwMode="auto">
          <a:xfrm>
            <a:off x="753034" y="815788"/>
            <a:ext cx="3469341" cy="2635624"/>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7DCCEF5-ED5B-4EBA-9B98-DB6AB63C09F1}"/>
              </a:ext>
            </a:extLst>
          </p:cNvPr>
          <p:cNvPicPr/>
          <p:nvPr/>
        </p:nvPicPr>
        <p:blipFill rotWithShape="1">
          <a:blip r:embed="rId4">
            <a:extLst>
              <a:ext uri="{28A0092B-C50C-407E-A947-70E740481C1C}">
                <a14:useLocalDpi xmlns:a14="http://schemas.microsoft.com/office/drawing/2010/main" val="0"/>
              </a:ext>
            </a:extLst>
          </a:blip>
          <a:srcRect l="8697" t="14929" r="73011" b="16943"/>
          <a:stretch/>
        </p:blipFill>
        <p:spPr bwMode="auto">
          <a:xfrm>
            <a:off x="4935498" y="641899"/>
            <a:ext cx="3215878" cy="2668535"/>
          </a:xfrm>
          <a:prstGeom prst="rect">
            <a:avLst/>
          </a:prstGeom>
          <a:noFill/>
          <a:ln>
            <a:noFill/>
          </a:ln>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8F091EC4-2981-499F-86E1-5C23D299A458}"/>
              </a:ext>
            </a:extLst>
          </p:cNvPr>
          <p:cNvGraphicFramePr>
            <a:graphicFrameLocks noGrp="1"/>
          </p:cNvGraphicFramePr>
          <p:nvPr>
            <p:extLst/>
          </p:nvPr>
        </p:nvGraphicFramePr>
        <p:xfrm>
          <a:off x="5678329" y="3524865"/>
          <a:ext cx="2005581" cy="1413613"/>
        </p:xfrm>
        <a:graphic>
          <a:graphicData uri="http://schemas.openxmlformats.org/drawingml/2006/table">
            <a:tbl>
              <a:tblPr firstRow="1" firstCol="1" bandRow="1">
                <a:tableStyleId>{5C22544A-7EE6-4342-B048-85BDC9FD1C3A}</a:tableStyleId>
              </a:tblPr>
              <a:tblGrid>
                <a:gridCol w="292245">
                  <a:extLst>
                    <a:ext uri="{9D8B030D-6E8A-4147-A177-3AD203B41FA5}">
                      <a16:colId xmlns:a16="http://schemas.microsoft.com/office/drawing/2014/main" val="3459373786"/>
                    </a:ext>
                  </a:extLst>
                </a:gridCol>
                <a:gridCol w="1713336">
                  <a:extLst>
                    <a:ext uri="{9D8B030D-6E8A-4147-A177-3AD203B41FA5}">
                      <a16:colId xmlns:a16="http://schemas.microsoft.com/office/drawing/2014/main" val="2703900349"/>
                    </a:ext>
                  </a:extLst>
                </a:gridCol>
              </a:tblGrid>
              <a:tr h="254105">
                <a:tc>
                  <a:txBody>
                    <a:bodyPr/>
                    <a:lstStyle/>
                    <a:p>
                      <a:pPr marL="0" marR="0" algn="l">
                        <a:lnSpc>
                          <a:spcPct val="115000"/>
                        </a:lnSpc>
                        <a:spcBef>
                          <a:spcPts val="0"/>
                        </a:spcBef>
                        <a:spcAft>
                          <a:spcPts val="0"/>
                        </a:spcAft>
                        <a:tabLst>
                          <a:tab pos="4324350" algn="l"/>
                        </a:tabLst>
                      </a:pPr>
                      <a:r>
                        <a:rPr lang="en-US" sz="800" dirty="0">
                          <a:effectLst/>
                        </a:rPr>
                        <a:t>12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b="0" dirty="0">
                          <a:solidFill>
                            <a:schemeClr val="tx1"/>
                          </a:solidFill>
                          <a:effectLst/>
                        </a:rPr>
                        <a:t>NYCHHC Bellevue Hospital Center</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20000"/>
                        <a:lumOff val="80000"/>
                      </a:schemeClr>
                    </a:solidFill>
                  </a:tcPr>
                </a:tc>
                <a:extLst>
                  <a:ext uri="{0D108BD9-81ED-4DB2-BD59-A6C34878D82A}">
                    <a16:rowId xmlns:a16="http://schemas.microsoft.com/office/drawing/2014/main" val="4042276551"/>
                  </a:ext>
                </a:extLst>
              </a:tr>
              <a:tr h="211754">
                <a:tc>
                  <a:txBody>
                    <a:bodyPr/>
                    <a:lstStyle/>
                    <a:p>
                      <a:pPr marL="0" marR="0" algn="l">
                        <a:lnSpc>
                          <a:spcPct val="115000"/>
                        </a:lnSpc>
                        <a:spcBef>
                          <a:spcPts val="0"/>
                        </a:spcBef>
                        <a:spcAft>
                          <a:spcPts val="0"/>
                        </a:spcAft>
                        <a:tabLst>
                          <a:tab pos="4324350" algn="l"/>
                        </a:tabLst>
                      </a:pPr>
                      <a:r>
                        <a:rPr lang="en-US" sz="800" dirty="0">
                          <a:effectLst/>
                        </a:rPr>
                        <a:t>13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University Hospital of Brooklyn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4438948"/>
                  </a:ext>
                </a:extLst>
              </a:tr>
              <a:tr h="204696">
                <a:tc>
                  <a:txBody>
                    <a:bodyPr/>
                    <a:lstStyle/>
                    <a:p>
                      <a:pPr marL="0" marR="0" algn="l">
                        <a:lnSpc>
                          <a:spcPct val="115000"/>
                        </a:lnSpc>
                        <a:spcBef>
                          <a:spcPts val="0"/>
                        </a:spcBef>
                        <a:spcAft>
                          <a:spcPts val="0"/>
                        </a:spcAft>
                        <a:tabLst>
                          <a:tab pos="4324350" algn="l"/>
                        </a:tabLst>
                      </a:pPr>
                      <a:r>
                        <a:rPr lang="en-US" sz="800" dirty="0">
                          <a:effectLst/>
                        </a:rPr>
                        <a:t>14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Long Island Jewish Medical Center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84625952"/>
                  </a:ext>
                </a:extLst>
              </a:tr>
              <a:tr h="211754">
                <a:tc>
                  <a:txBody>
                    <a:bodyPr/>
                    <a:lstStyle/>
                    <a:p>
                      <a:pPr marL="0" marR="0" algn="l">
                        <a:lnSpc>
                          <a:spcPct val="115000"/>
                        </a:lnSpc>
                        <a:spcBef>
                          <a:spcPts val="0"/>
                        </a:spcBef>
                        <a:spcAft>
                          <a:spcPts val="0"/>
                        </a:spcAft>
                        <a:tabLst>
                          <a:tab pos="4324350" algn="l"/>
                        </a:tabLst>
                      </a:pPr>
                      <a:r>
                        <a:rPr lang="en-US" sz="800" dirty="0">
                          <a:effectLst/>
                        </a:rPr>
                        <a:t>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North Shore University Hospital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41446656"/>
                  </a:ext>
                </a:extLst>
              </a:tr>
              <a:tr h="253317">
                <a:tc>
                  <a:txBody>
                    <a:bodyPr/>
                    <a:lstStyle/>
                    <a:p>
                      <a:pPr marL="0" marR="0" algn="l">
                        <a:lnSpc>
                          <a:spcPct val="115000"/>
                        </a:lnSpc>
                        <a:spcBef>
                          <a:spcPts val="0"/>
                        </a:spcBef>
                        <a:spcAft>
                          <a:spcPts val="0"/>
                        </a:spcAft>
                        <a:tabLst>
                          <a:tab pos="4324350" algn="l"/>
                        </a:tabLst>
                      </a:pPr>
                      <a:r>
                        <a:rPr lang="en-US" sz="800" dirty="0">
                          <a:effectLst/>
                        </a:rPr>
                        <a:t>16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University Hospital (Stony Brook)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438552"/>
                  </a:ext>
                </a:extLst>
              </a:tr>
              <a:tr h="277987">
                <a:tc>
                  <a:txBody>
                    <a:bodyPr/>
                    <a:lstStyle/>
                    <a:p>
                      <a:pPr marL="0" marR="0" algn="l">
                        <a:lnSpc>
                          <a:spcPct val="115000"/>
                        </a:lnSpc>
                        <a:spcBef>
                          <a:spcPts val="0"/>
                        </a:spcBef>
                        <a:spcAft>
                          <a:spcPts val="0"/>
                        </a:spcAft>
                        <a:tabLst>
                          <a:tab pos="4324350" algn="l"/>
                        </a:tabLst>
                      </a:pPr>
                      <a:r>
                        <a:rPr lang="en-US" sz="800" dirty="0">
                          <a:effectLst/>
                        </a:rPr>
                        <a:t>17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NYU Winthrop Hospital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196635114"/>
                  </a:ext>
                </a:extLst>
              </a:tr>
            </a:tbl>
          </a:graphicData>
        </a:graphic>
      </p:graphicFrame>
      <p:graphicFrame>
        <p:nvGraphicFramePr>
          <p:cNvPr id="7" name="Table 6">
            <a:extLst>
              <a:ext uri="{FF2B5EF4-FFF2-40B4-BE49-F238E27FC236}">
                <a16:creationId xmlns:a16="http://schemas.microsoft.com/office/drawing/2014/main" id="{0B33AED8-9636-4A1D-BE39-3E6CC9155AFC}"/>
              </a:ext>
            </a:extLst>
          </p:cNvPr>
          <p:cNvGraphicFramePr>
            <a:graphicFrameLocks noGrp="1"/>
          </p:cNvGraphicFramePr>
          <p:nvPr>
            <p:extLst>
              <p:ext uri="{D42A27DB-BD31-4B8C-83A1-F6EECF244321}">
                <p14:modId xmlns:p14="http://schemas.microsoft.com/office/powerpoint/2010/main" val="918961893"/>
              </p:ext>
            </p:extLst>
          </p:nvPr>
        </p:nvGraphicFramePr>
        <p:xfrm>
          <a:off x="1236616" y="3524865"/>
          <a:ext cx="2052276" cy="1380562"/>
        </p:xfrm>
        <a:graphic>
          <a:graphicData uri="http://schemas.openxmlformats.org/drawingml/2006/table">
            <a:tbl>
              <a:tblPr firstRow="1" firstCol="1" bandRow="1">
                <a:tableStyleId>{5C22544A-7EE6-4342-B048-85BDC9FD1C3A}</a:tableStyleId>
              </a:tblPr>
              <a:tblGrid>
                <a:gridCol w="268853">
                  <a:extLst>
                    <a:ext uri="{9D8B030D-6E8A-4147-A177-3AD203B41FA5}">
                      <a16:colId xmlns:a16="http://schemas.microsoft.com/office/drawing/2014/main" val="3728293547"/>
                    </a:ext>
                  </a:extLst>
                </a:gridCol>
                <a:gridCol w="1783423">
                  <a:extLst>
                    <a:ext uri="{9D8B030D-6E8A-4147-A177-3AD203B41FA5}">
                      <a16:colId xmlns:a16="http://schemas.microsoft.com/office/drawing/2014/main" val="1705085193"/>
                    </a:ext>
                  </a:extLst>
                </a:gridCol>
              </a:tblGrid>
              <a:tr h="228600">
                <a:tc>
                  <a:txBody>
                    <a:bodyPr/>
                    <a:lstStyle/>
                    <a:p>
                      <a:pPr marL="0" marR="0" algn="l">
                        <a:lnSpc>
                          <a:spcPct val="115000"/>
                        </a:lnSpc>
                        <a:spcBef>
                          <a:spcPts val="0"/>
                        </a:spcBef>
                        <a:spcAft>
                          <a:spcPts val="0"/>
                        </a:spcAft>
                        <a:tabLst>
                          <a:tab pos="4324350" algn="l"/>
                        </a:tabLst>
                      </a:pPr>
                      <a:r>
                        <a:rPr lang="en-US" sz="800" dirty="0">
                          <a:effectLst/>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b="0" dirty="0">
                          <a:solidFill>
                            <a:schemeClr val="tx1"/>
                          </a:solidFill>
                          <a:effectLst/>
                        </a:rPr>
                        <a:t>John R. Oishei Children’s Hospital</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5">
                        <a:lumMod val="20000"/>
                        <a:lumOff val="80000"/>
                      </a:schemeClr>
                    </a:solidFill>
                  </a:tcPr>
                </a:tc>
                <a:extLst>
                  <a:ext uri="{0D108BD9-81ED-4DB2-BD59-A6C34878D82A}">
                    <a16:rowId xmlns:a16="http://schemas.microsoft.com/office/drawing/2014/main" val="1523169753"/>
                  </a:ext>
                </a:extLst>
              </a:tr>
              <a:tr h="235975">
                <a:tc>
                  <a:txBody>
                    <a:bodyPr/>
                    <a:lstStyle/>
                    <a:p>
                      <a:pPr marL="0" marR="0" algn="l">
                        <a:lnSpc>
                          <a:spcPct val="115000"/>
                        </a:lnSpc>
                        <a:spcBef>
                          <a:spcPts val="0"/>
                        </a:spcBef>
                        <a:spcAft>
                          <a:spcPts val="0"/>
                        </a:spcAft>
                        <a:tabLst>
                          <a:tab pos="4324350" algn="l"/>
                        </a:tabLst>
                      </a:pPr>
                      <a:r>
                        <a:rPr lang="en-US"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Strong Memorial Hospital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64798524"/>
                  </a:ext>
                </a:extLst>
              </a:tr>
              <a:tr h="207707">
                <a:tc>
                  <a:txBody>
                    <a:bodyPr/>
                    <a:lstStyle/>
                    <a:p>
                      <a:pPr marL="0" marR="0" algn="l">
                        <a:lnSpc>
                          <a:spcPct val="115000"/>
                        </a:lnSpc>
                        <a:spcBef>
                          <a:spcPts val="0"/>
                        </a:spcBef>
                        <a:spcAft>
                          <a:spcPts val="0"/>
                        </a:spcAft>
                        <a:tabLst>
                          <a:tab pos="4324350" algn="l"/>
                        </a:tabLst>
                      </a:pPr>
                      <a:r>
                        <a:rPr lang="en-US" sz="800" dirty="0">
                          <a:effectLst/>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Crouse Hospital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44732639"/>
                  </a:ext>
                </a:extLst>
              </a:tr>
              <a:tr h="211394">
                <a:tc>
                  <a:txBody>
                    <a:bodyPr/>
                    <a:lstStyle/>
                    <a:p>
                      <a:pPr marL="0" marR="0" algn="l">
                        <a:lnSpc>
                          <a:spcPct val="115000"/>
                        </a:lnSpc>
                        <a:spcBef>
                          <a:spcPts val="0"/>
                        </a:spcBef>
                        <a:spcAft>
                          <a:spcPts val="0"/>
                        </a:spcAft>
                        <a:tabLst>
                          <a:tab pos="4324350" algn="l"/>
                        </a:tabLs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Albany Medical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71321948"/>
                  </a:ext>
                </a:extLst>
              </a:tr>
              <a:tr h="207707">
                <a:tc>
                  <a:txBody>
                    <a:bodyPr/>
                    <a:lstStyle/>
                    <a:p>
                      <a:pPr marL="0" marR="0" algn="l">
                        <a:lnSpc>
                          <a:spcPct val="115000"/>
                        </a:lnSpc>
                        <a:spcBef>
                          <a:spcPts val="0"/>
                        </a:spcBef>
                        <a:spcAft>
                          <a:spcPts val="0"/>
                        </a:spcAft>
                        <a:tabLst>
                          <a:tab pos="4324350" algn="l"/>
                        </a:tabLst>
                      </a:pPr>
                      <a:r>
                        <a:rPr lang="en-US" sz="800" dirty="0">
                          <a:effectLst/>
                        </a:rPr>
                        <a:t>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Westchester Medical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24631138"/>
                  </a:ext>
                </a:extLst>
              </a:tr>
              <a:tr h="289179">
                <a:tc>
                  <a:txBody>
                    <a:bodyPr/>
                    <a:lstStyle/>
                    <a:p>
                      <a:pPr marL="0" marR="0" algn="l">
                        <a:lnSpc>
                          <a:spcPct val="115000"/>
                        </a:lnSpc>
                        <a:spcBef>
                          <a:spcPts val="0"/>
                        </a:spcBef>
                        <a:spcAft>
                          <a:spcPts val="0"/>
                        </a:spcAft>
                        <a:tabLst>
                          <a:tab pos="4324350" algn="l"/>
                        </a:tabLst>
                      </a:pPr>
                      <a:r>
                        <a:rPr lang="en-US" sz="800" dirty="0">
                          <a:effectLst/>
                          <a:latin typeface="Calibri" panose="020F0502020204030204" pitchFamily="34" charset="0"/>
                          <a:ea typeface="Calibri" panose="020F0502020204030204" pitchFamily="34" charset="0"/>
                          <a:cs typeface="Times New Roman" panose="02020603050405020304" pitchFamily="18" charset="0"/>
                        </a:rPr>
                        <a:t>6</a:t>
                      </a:r>
                    </a:p>
                  </a:txBody>
                  <a:tcPr marL="51435" marR="5143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4324350" algn="l"/>
                        </a:tabLst>
                        <a:defRPr/>
                      </a:pPr>
                      <a:r>
                        <a:rPr lang="en-US" sz="800" b="0" dirty="0">
                          <a:solidFill>
                            <a:schemeClr val="tx1"/>
                          </a:solidFill>
                          <a:effectLst/>
                        </a:rPr>
                        <a:t>Montefiore Med Center- Jack D Weiler Hospital of A Einstein College Div</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0123318"/>
                  </a:ext>
                </a:extLst>
              </a:tr>
            </a:tbl>
          </a:graphicData>
        </a:graphic>
      </p:graphicFrame>
      <p:graphicFrame>
        <p:nvGraphicFramePr>
          <p:cNvPr id="8" name="Table 7">
            <a:extLst>
              <a:ext uri="{FF2B5EF4-FFF2-40B4-BE49-F238E27FC236}">
                <a16:creationId xmlns:a16="http://schemas.microsoft.com/office/drawing/2014/main" id="{E219F52C-2E47-4A24-A0ED-E12429EF52AF}"/>
              </a:ext>
            </a:extLst>
          </p:cNvPr>
          <p:cNvGraphicFramePr>
            <a:graphicFrameLocks noGrp="1"/>
          </p:cNvGraphicFramePr>
          <p:nvPr>
            <p:extLst/>
          </p:nvPr>
        </p:nvGraphicFramePr>
        <p:xfrm>
          <a:off x="3442527" y="3524865"/>
          <a:ext cx="2082166" cy="1359741"/>
        </p:xfrm>
        <a:graphic>
          <a:graphicData uri="http://schemas.openxmlformats.org/drawingml/2006/table">
            <a:tbl>
              <a:tblPr firstRow="1" firstCol="1" bandRow="1">
                <a:tableStyleId>{5C22544A-7EE6-4342-B048-85BDC9FD1C3A}</a:tableStyleId>
              </a:tblPr>
              <a:tblGrid>
                <a:gridCol w="221933">
                  <a:extLst>
                    <a:ext uri="{9D8B030D-6E8A-4147-A177-3AD203B41FA5}">
                      <a16:colId xmlns:a16="http://schemas.microsoft.com/office/drawing/2014/main" val="3459373786"/>
                    </a:ext>
                  </a:extLst>
                </a:gridCol>
                <a:gridCol w="1860233">
                  <a:extLst>
                    <a:ext uri="{9D8B030D-6E8A-4147-A177-3AD203B41FA5}">
                      <a16:colId xmlns:a16="http://schemas.microsoft.com/office/drawing/2014/main" val="2703900349"/>
                    </a:ext>
                  </a:extLst>
                </a:gridCol>
              </a:tblGrid>
              <a:tr h="265472">
                <a:tc>
                  <a:txBody>
                    <a:bodyPr/>
                    <a:lstStyle/>
                    <a:p>
                      <a:pPr marL="0" marR="0" algn="l">
                        <a:lnSpc>
                          <a:spcPct val="115000"/>
                        </a:lnSpc>
                        <a:spcBef>
                          <a:spcPts val="0"/>
                        </a:spcBef>
                        <a:spcAft>
                          <a:spcPts val="0"/>
                        </a:spcAft>
                        <a:tabLst>
                          <a:tab pos="4324350" algn="l"/>
                        </a:tabLst>
                      </a:pPr>
                      <a:r>
                        <a:rPr lang="en-US" sz="800" dirty="0">
                          <a:effectLst/>
                        </a:rPr>
                        <a:t>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b="0" dirty="0">
                          <a:solidFill>
                            <a:schemeClr val="tx1"/>
                          </a:solidFill>
                          <a:effectLst/>
                        </a:rPr>
                        <a:t>Maimonides Medical Center </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20000"/>
                        <a:lumOff val="80000"/>
                      </a:schemeClr>
                    </a:solidFill>
                  </a:tcPr>
                </a:tc>
                <a:extLst>
                  <a:ext uri="{0D108BD9-81ED-4DB2-BD59-A6C34878D82A}">
                    <a16:rowId xmlns:a16="http://schemas.microsoft.com/office/drawing/2014/main" val="1769281629"/>
                  </a:ext>
                </a:extLst>
              </a:tr>
              <a:tr h="235975">
                <a:tc>
                  <a:txBody>
                    <a:bodyPr/>
                    <a:lstStyle/>
                    <a:p>
                      <a:pPr marL="0" marR="0" algn="l">
                        <a:lnSpc>
                          <a:spcPct val="115000"/>
                        </a:lnSpc>
                        <a:spcBef>
                          <a:spcPts val="0"/>
                        </a:spcBef>
                        <a:spcAft>
                          <a:spcPts val="0"/>
                        </a:spcAft>
                        <a:tabLst>
                          <a:tab pos="4324350" algn="l"/>
                        </a:tabLst>
                      </a:pPr>
                      <a:r>
                        <a:rPr lang="en-US" sz="800" dirty="0">
                          <a:effectLst/>
                        </a:rPr>
                        <a:t>8</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Mount Sinai Hospital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02322823"/>
                  </a:ext>
                </a:extLst>
              </a:tr>
              <a:tr h="221225">
                <a:tc>
                  <a:txBody>
                    <a:bodyPr/>
                    <a:lstStyle/>
                    <a:p>
                      <a:pPr marL="0" marR="0" algn="l">
                        <a:lnSpc>
                          <a:spcPct val="115000"/>
                        </a:lnSpc>
                        <a:spcBef>
                          <a:spcPts val="0"/>
                        </a:spcBef>
                        <a:spcAft>
                          <a:spcPts val="0"/>
                        </a:spcAft>
                        <a:tabLst>
                          <a:tab pos="4324350" algn="l"/>
                        </a:tabLst>
                      </a:pPr>
                      <a:r>
                        <a:rPr lang="en-US" sz="800" dirty="0">
                          <a:effectLst/>
                        </a:rPr>
                        <a:t>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NYU Langone Hospital Center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99747556"/>
                  </a:ext>
                </a:extLst>
              </a:tr>
              <a:tr h="276035">
                <a:tc>
                  <a:txBody>
                    <a:bodyPr/>
                    <a:lstStyle/>
                    <a:p>
                      <a:pPr marL="0" marR="0" algn="l">
                        <a:lnSpc>
                          <a:spcPct val="115000"/>
                        </a:lnSpc>
                        <a:spcBef>
                          <a:spcPts val="0"/>
                        </a:spcBef>
                        <a:spcAft>
                          <a:spcPts val="0"/>
                        </a:spcAft>
                        <a:tabLst>
                          <a:tab pos="4324350" algn="l"/>
                        </a:tabLst>
                      </a:pPr>
                      <a:r>
                        <a:rPr lang="en-US" sz="800" dirty="0">
                          <a:effectLst/>
                        </a:rPr>
                        <a:t>10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effectLst/>
                        </a:rPr>
                        <a:t>New York Presbyterian- New York Weill Cornell Center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23284547"/>
                  </a:ext>
                </a:extLst>
              </a:tr>
              <a:tr h="356653">
                <a:tc>
                  <a:txBody>
                    <a:bodyPr/>
                    <a:lstStyle/>
                    <a:p>
                      <a:pPr marL="0" marR="0" algn="l">
                        <a:lnSpc>
                          <a:spcPct val="115000"/>
                        </a:lnSpc>
                        <a:spcBef>
                          <a:spcPts val="0"/>
                        </a:spcBef>
                        <a:spcAft>
                          <a:spcPts val="0"/>
                        </a:spcAft>
                        <a:tabLst>
                          <a:tab pos="4324350" algn="l"/>
                        </a:tabLst>
                      </a:pPr>
                      <a:r>
                        <a:rPr lang="en-US" sz="800" dirty="0">
                          <a:solidFill>
                            <a:schemeClr val="bg1"/>
                          </a:solidFill>
                          <a:effectLst/>
                        </a:rPr>
                        <a:t>11</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a:lnSpc>
                          <a:spcPct val="115000"/>
                        </a:lnSpc>
                        <a:spcBef>
                          <a:spcPts val="0"/>
                        </a:spcBef>
                        <a:spcAft>
                          <a:spcPts val="0"/>
                        </a:spcAft>
                        <a:tabLst>
                          <a:tab pos="4324350" algn="l"/>
                        </a:tabLst>
                      </a:pPr>
                      <a:r>
                        <a:rPr lang="en-US" sz="800" dirty="0">
                          <a:solidFill>
                            <a:schemeClr val="tx1"/>
                          </a:solidFill>
                          <a:effectLst/>
                        </a:rPr>
                        <a:t>New York Presbyterian- Columbia Presbyterian Center</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65749718"/>
                  </a:ext>
                </a:extLst>
              </a:tr>
            </a:tbl>
          </a:graphicData>
        </a:graphic>
      </p:graphicFrame>
      <p:sp>
        <p:nvSpPr>
          <p:cNvPr id="9" name="Rectangle 8">
            <a:extLst>
              <a:ext uri="{FF2B5EF4-FFF2-40B4-BE49-F238E27FC236}">
                <a16:creationId xmlns:a16="http://schemas.microsoft.com/office/drawing/2014/main" id="{E3AF2DE9-3AA5-4464-A09E-7C7226B04264}"/>
              </a:ext>
            </a:extLst>
          </p:cNvPr>
          <p:cNvSpPr/>
          <p:nvPr/>
        </p:nvSpPr>
        <p:spPr>
          <a:xfrm>
            <a:off x="3076519" y="2802586"/>
            <a:ext cx="366008" cy="4596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b="1" dirty="0"/>
          </a:p>
        </p:txBody>
      </p:sp>
      <p:cxnSp>
        <p:nvCxnSpPr>
          <p:cNvPr id="11" name="Straight Connector 10">
            <a:extLst>
              <a:ext uri="{FF2B5EF4-FFF2-40B4-BE49-F238E27FC236}">
                <a16:creationId xmlns:a16="http://schemas.microsoft.com/office/drawing/2014/main" id="{9F707CBF-069D-4720-A865-BDE75D23D52C}"/>
              </a:ext>
            </a:extLst>
          </p:cNvPr>
          <p:cNvCxnSpPr>
            <a:cxnSpLocks/>
          </p:cNvCxnSpPr>
          <p:nvPr/>
        </p:nvCxnSpPr>
        <p:spPr>
          <a:xfrm flipV="1">
            <a:off x="3442527" y="641901"/>
            <a:ext cx="1484961" cy="2160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7896B0-9DDC-4190-BD4B-AF32D2219938}"/>
              </a:ext>
            </a:extLst>
          </p:cNvPr>
          <p:cNvCxnSpPr>
            <a:cxnSpLocks/>
          </p:cNvCxnSpPr>
          <p:nvPr/>
        </p:nvCxnSpPr>
        <p:spPr>
          <a:xfrm>
            <a:off x="3442528" y="3262245"/>
            <a:ext cx="1492970" cy="4782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2A8EB91E-81CE-4D8B-8DD7-A8CA3D44CA41}"/>
              </a:ext>
            </a:extLst>
          </p:cNvPr>
          <p:cNvSpPr>
            <a:spLocks noGrp="1"/>
          </p:cNvSpPr>
          <p:nvPr>
            <p:ph type="title"/>
          </p:nvPr>
        </p:nvSpPr>
        <p:spPr>
          <a:xfrm>
            <a:off x="1696828" y="153485"/>
            <a:ext cx="5678129" cy="661941"/>
          </a:xfrm>
        </p:spPr>
        <p:txBody>
          <a:bodyPr>
            <a:noAutofit/>
          </a:bodyPr>
          <a:lstStyle/>
          <a:p>
            <a:r>
              <a:rPr lang="en-US" sz="2000" b="1" dirty="0">
                <a:solidFill>
                  <a:srgbClr val="002D73"/>
                </a:solidFill>
              </a:rPr>
              <a:t>New York State Regional Perinatal Centers </a:t>
            </a:r>
          </a:p>
        </p:txBody>
      </p:sp>
    </p:spTree>
    <p:extLst>
      <p:ext uri="{BB962C8B-B14F-4D97-AF65-F5344CB8AC3E}">
        <p14:creationId xmlns:p14="http://schemas.microsoft.com/office/powerpoint/2010/main" val="77273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8C417E-B43B-4755-84AC-E3C06785AC37}"/>
              </a:ext>
            </a:extLst>
          </p:cNvPr>
          <p:cNvSpPr>
            <a:spLocks noGrp="1"/>
          </p:cNvSpPr>
          <p:nvPr>
            <p:ph type="title"/>
          </p:nvPr>
        </p:nvSpPr>
        <p:spPr>
          <a:xfrm>
            <a:off x="457200" y="246131"/>
            <a:ext cx="8229600" cy="857250"/>
          </a:xfrm>
        </p:spPr>
        <p:txBody>
          <a:bodyPr>
            <a:normAutofit fontScale="90000"/>
          </a:bodyPr>
          <a:lstStyle/>
          <a:p>
            <a:br>
              <a:rPr lang="en-US" b="1" dirty="0">
                <a:solidFill>
                  <a:srgbClr val="002D73"/>
                </a:solidFill>
              </a:rPr>
            </a:br>
            <a:r>
              <a:rPr lang="en-US" sz="3100" b="1" dirty="0">
                <a:solidFill>
                  <a:srgbClr val="002D73"/>
                </a:solidFill>
              </a:rPr>
              <a:t>Outcomes for Newborns in New York State</a:t>
            </a:r>
            <a:br>
              <a:rPr lang="en-US" b="1" dirty="0">
                <a:solidFill>
                  <a:srgbClr val="002D73"/>
                </a:solidFill>
              </a:rPr>
            </a:br>
            <a:endParaRPr lang="en-US" dirty="0">
              <a:solidFill>
                <a:srgbClr val="002D73"/>
              </a:solidFill>
            </a:endParaRPr>
          </a:p>
        </p:txBody>
      </p:sp>
      <p:sp>
        <p:nvSpPr>
          <p:cNvPr id="5" name="Content Placeholder 4">
            <a:extLst>
              <a:ext uri="{FF2B5EF4-FFF2-40B4-BE49-F238E27FC236}">
                <a16:creationId xmlns:a16="http://schemas.microsoft.com/office/drawing/2014/main" id="{BD35BA5F-A8B7-4E34-AD24-5EB35CEFB0C5}"/>
              </a:ext>
            </a:extLst>
          </p:cNvPr>
          <p:cNvSpPr>
            <a:spLocks noGrp="1"/>
          </p:cNvSpPr>
          <p:nvPr>
            <p:ph idx="1"/>
          </p:nvPr>
        </p:nvSpPr>
        <p:spPr/>
        <p:txBody>
          <a:bodyPr/>
          <a:lstStyle/>
          <a:p>
            <a:r>
              <a:rPr lang="en-US" sz="2000" dirty="0">
                <a:solidFill>
                  <a:srgbClr val="646569"/>
                </a:solidFill>
              </a:rPr>
              <a:t>New York’s infant mortality rate decreased from 5.8 deaths per 1,000 live births in 2005 to 4.6 deaths per 1,000 live births in 2015.</a:t>
            </a:r>
          </a:p>
          <a:p>
            <a:r>
              <a:rPr lang="en-US" sz="2000" dirty="0">
                <a:solidFill>
                  <a:srgbClr val="646569"/>
                </a:solidFill>
              </a:rPr>
              <a:t>Neonatal mortality rates decreased from 4.2 deaths per 1,000 live births in 2004 to 3.1 deaths per 1,000 live births in 2015. </a:t>
            </a:r>
          </a:p>
          <a:p>
            <a:r>
              <a:rPr lang="en-US" sz="2000" dirty="0">
                <a:solidFill>
                  <a:srgbClr val="646569"/>
                </a:solidFill>
              </a:rPr>
              <a:t>Post-neonatal mortality rates remained steady at 1.6 per 1,000 births for several years and then decreased to 1.4 per 1,000 live births in 2013.  </a:t>
            </a:r>
          </a:p>
          <a:p>
            <a:r>
              <a:rPr lang="en-US" sz="2000" dirty="0">
                <a:solidFill>
                  <a:srgbClr val="646569"/>
                </a:solidFill>
              </a:rPr>
              <a:t>Since 2009, 90% of very low birthweight infants born in New York State have been delivered in hospitals than have a Level III or higher designation.  </a:t>
            </a:r>
          </a:p>
        </p:txBody>
      </p:sp>
    </p:spTree>
    <p:extLst>
      <p:ext uri="{BB962C8B-B14F-4D97-AF65-F5344CB8AC3E}">
        <p14:creationId xmlns:p14="http://schemas.microsoft.com/office/powerpoint/2010/main" val="122348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17848193"/>
              </p:ext>
            </p:extLst>
          </p:nvPr>
        </p:nvGraphicFramePr>
        <p:xfrm>
          <a:off x="699285" y="606055"/>
          <a:ext cx="7527235" cy="4327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59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912227081"/>
              </p:ext>
            </p:extLst>
          </p:nvPr>
        </p:nvGraphicFramePr>
        <p:xfrm>
          <a:off x="797442" y="560761"/>
          <a:ext cx="7240771"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598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A060-5773-477F-80F1-904298FAB196}"/>
              </a:ext>
            </a:extLst>
          </p:cNvPr>
          <p:cNvSpPr>
            <a:spLocks noGrp="1"/>
          </p:cNvSpPr>
          <p:nvPr>
            <p:ph type="title"/>
          </p:nvPr>
        </p:nvSpPr>
        <p:spPr>
          <a:xfrm>
            <a:off x="457200" y="428628"/>
            <a:ext cx="8229600" cy="857250"/>
          </a:xfrm>
        </p:spPr>
        <p:txBody>
          <a:bodyPr>
            <a:noAutofit/>
          </a:bodyPr>
          <a:lstStyle/>
          <a:p>
            <a:pPr algn="ctr"/>
            <a:r>
              <a:rPr lang="en-US" sz="2100" b="1" dirty="0"/>
              <a:t>RISK ADJUSTED VLBW NEONATAL MORTALITY RATES</a:t>
            </a:r>
            <a:br>
              <a:rPr lang="en-US" sz="2100" b="1" dirty="0"/>
            </a:br>
            <a:r>
              <a:rPr lang="en-US" sz="2100" b="1" dirty="0"/>
              <a:t>BY DESIGNATED PERINATAL LEVEL</a:t>
            </a:r>
            <a:br>
              <a:rPr lang="en-US" sz="2100" b="1" dirty="0"/>
            </a:br>
            <a:r>
              <a:rPr lang="en-US" sz="2100" b="1" dirty="0"/>
              <a:t>6-YEAR PRE (INITIAL) AND POST &amp; 3-YEAR FOLLOW UP</a:t>
            </a:r>
          </a:p>
        </p:txBody>
      </p:sp>
      <p:graphicFrame>
        <p:nvGraphicFramePr>
          <p:cNvPr id="4" name="Content Placeholder 3">
            <a:extLst>
              <a:ext uri="{FF2B5EF4-FFF2-40B4-BE49-F238E27FC236}">
                <a16:creationId xmlns:a16="http://schemas.microsoft.com/office/drawing/2014/main" id="{0690AC7F-07C3-46DB-A571-3C01DBFCBE4C}"/>
              </a:ext>
            </a:extLst>
          </p:cNvPr>
          <p:cNvGraphicFramePr>
            <a:graphicFrameLocks noGrp="1"/>
          </p:cNvGraphicFramePr>
          <p:nvPr>
            <p:ph idx="1"/>
            <p:extLst>
              <p:ext uri="{D42A27DB-BD31-4B8C-83A1-F6EECF244321}">
                <p14:modId xmlns:p14="http://schemas.microsoft.com/office/powerpoint/2010/main" val="853665916"/>
              </p:ext>
            </p:extLst>
          </p:nvPr>
        </p:nvGraphicFramePr>
        <p:xfrm>
          <a:off x="457200" y="1519668"/>
          <a:ext cx="8229600" cy="290347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827560336"/>
                    </a:ext>
                  </a:extLst>
                </a:gridCol>
                <a:gridCol w="2057400">
                  <a:extLst>
                    <a:ext uri="{9D8B030D-6E8A-4147-A177-3AD203B41FA5}">
                      <a16:colId xmlns:a16="http://schemas.microsoft.com/office/drawing/2014/main" val="3209926339"/>
                    </a:ext>
                  </a:extLst>
                </a:gridCol>
                <a:gridCol w="2057400">
                  <a:extLst>
                    <a:ext uri="{9D8B030D-6E8A-4147-A177-3AD203B41FA5}">
                      <a16:colId xmlns:a16="http://schemas.microsoft.com/office/drawing/2014/main" val="923823122"/>
                    </a:ext>
                  </a:extLst>
                </a:gridCol>
                <a:gridCol w="2057400">
                  <a:extLst>
                    <a:ext uri="{9D8B030D-6E8A-4147-A177-3AD203B41FA5}">
                      <a16:colId xmlns:a16="http://schemas.microsoft.com/office/drawing/2014/main" val="1210075412"/>
                    </a:ext>
                  </a:extLst>
                </a:gridCol>
              </a:tblGrid>
              <a:tr h="661188">
                <a:tc>
                  <a:txBody>
                    <a:bodyPr/>
                    <a:lstStyle/>
                    <a:p>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PRE (INITIAL) </a:t>
                      </a:r>
                    </a:p>
                    <a:p>
                      <a:pPr algn="ctr"/>
                      <a:r>
                        <a:rPr lang="en-US" sz="1600" dirty="0">
                          <a:latin typeface="Arial" panose="020B0604020202020204" pitchFamily="34" charset="0"/>
                          <a:cs typeface="Arial" panose="020B0604020202020204" pitchFamily="34" charset="0"/>
                        </a:rPr>
                        <a:t>1996-2001</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POST </a:t>
                      </a:r>
                    </a:p>
                    <a:p>
                      <a:pPr algn="ctr"/>
                      <a:r>
                        <a:rPr lang="en-US" sz="1600" dirty="0">
                          <a:latin typeface="Arial" panose="020B0604020202020204" pitchFamily="34" charset="0"/>
                          <a:cs typeface="Arial" panose="020B0604020202020204" pitchFamily="34" charset="0"/>
                        </a:rPr>
                        <a:t>2004-2009</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FOLLOW UP </a:t>
                      </a:r>
                    </a:p>
                    <a:p>
                      <a:pPr algn="ctr"/>
                      <a:r>
                        <a:rPr lang="en-US" sz="1600" dirty="0">
                          <a:latin typeface="Arial" panose="020B0604020202020204" pitchFamily="34" charset="0"/>
                          <a:cs typeface="Arial" panose="020B0604020202020204" pitchFamily="34" charset="0"/>
                        </a:rPr>
                        <a:t>2010-2012</a:t>
                      </a:r>
                    </a:p>
                  </a:txBody>
                  <a:tcPr marL="68580" marR="68580" marT="34290" marB="34290"/>
                </a:tc>
                <a:extLst>
                  <a:ext uri="{0D108BD9-81ED-4DB2-BD59-A6C34878D82A}">
                    <a16:rowId xmlns:a16="http://schemas.microsoft.com/office/drawing/2014/main" val="547955772"/>
                  </a:ext>
                </a:extLst>
              </a:tr>
              <a:tr h="373715">
                <a:tc>
                  <a:txBody>
                    <a:bodyPr/>
                    <a:lstStyle/>
                    <a:p>
                      <a:r>
                        <a:rPr lang="en-US" sz="1600" b="1" dirty="0">
                          <a:latin typeface="Arial" panose="020B0604020202020204" pitchFamily="34" charset="0"/>
                          <a:cs typeface="Arial" panose="020B0604020202020204" pitchFamily="34" charset="0"/>
                        </a:rPr>
                        <a:t>RPC</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12.5%*</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10.2%*</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9.7%</a:t>
                      </a:r>
                    </a:p>
                  </a:txBody>
                  <a:tcPr marL="68580" marR="68580" marT="34290" marB="34290"/>
                </a:tc>
                <a:extLst>
                  <a:ext uri="{0D108BD9-81ED-4DB2-BD59-A6C34878D82A}">
                    <a16:rowId xmlns:a16="http://schemas.microsoft.com/office/drawing/2014/main" val="418904099"/>
                  </a:ext>
                </a:extLst>
              </a:tr>
              <a:tr h="373715">
                <a:tc>
                  <a:txBody>
                    <a:bodyPr/>
                    <a:lstStyle/>
                    <a:p>
                      <a:r>
                        <a:rPr lang="en-US" sz="1600" b="1" dirty="0">
                          <a:latin typeface="Arial" panose="020B0604020202020204" pitchFamily="34" charset="0"/>
                          <a:cs typeface="Arial" panose="020B0604020202020204" pitchFamily="34" charset="0"/>
                        </a:rPr>
                        <a:t>LEVEL III</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13.4%**</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11.6%</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11.1%</a:t>
                      </a:r>
                    </a:p>
                  </a:txBody>
                  <a:tcPr marL="68580" marR="68580" marT="34290" marB="34290"/>
                </a:tc>
                <a:extLst>
                  <a:ext uri="{0D108BD9-81ED-4DB2-BD59-A6C34878D82A}">
                    <a16:rowId xmlns:a16="http://schemas.microsoft.com/office/drawing/2014/main" val="4137035379"/>
                  </a:ext>
                </a:extLst>
              </a:tr>
              <a:tr h="373715">
                <a:tc>
                  <a:txBody>
                    <a:bodyPr/>
                    <a:lstStyle/>
                    <a:p>
                      <a:r>
                        <a:rPr lang="en-US" sz="1600" b="1" dirty="0">
                          <a:latin typeface="Arial" panose="020B0604020202020204" pitchFamily="34" charset="0"/>
                          <a:cs typeface="Arial" panose="020B0604020202020204" pitchFamily="34" charset="0"/>
                        </a:rPr>
                        <a:t>LEVEL II</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12.6%</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13.4%**</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12.9%</a:t>
                      </a:r>
                    </a:p>
                  </a:txBody>
                  <a:tcPr marL="68580" marR="68580" marT="34290" marB="34290"/>
                </a:tc>
                <a:extLst>
                  <a:ext uri="{0D108BD9-81ED-4DB2-BD59-A6C34878D82A}">
                    <a16:rowId xmlns:a16="http://schemas.microsoft.com/office/drawing/2014/main" val="3978739864"/>
                  </a:ext>
                </a:extLst>
              </a:tr>
              <a:tr h="373715">
                <a:tc>
                  <a:txBody>
                    <a:bodyPr/>
                    <a:lstStyle/>
                    <a:p>
                      <a:r>
                        <a:rPr lang="en-US" sz="1600" b="1" dirty="0">
                          <a:latin typeface="Arial" panose="020B0604020202020204" pitchFamily="34" charset="0"/>
                          <a:cs typeface="Arial" panose="020B0604020202020204" pitchFamily="34" charset="0"/>
                        </a:rPr>
                        <a:t>LEVEL I</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17.3%**</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14.6%</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13.0%</a:t>
                      </a:r>
                    </a:p>
                  </a:txBody>
                  <a:tcPr marL="68580" marR="68580" marT="34290" marB="34290"/>
                </a:tc>
                <a:extLst>
                  <a:ext uri="{0D108BD9-81ED-4DB2-BD59-A6C34878D82A}">
                    <a16:rowId xmlns:a16="http://schemas.microsoft.com/office/drawing/2014/main" val="586061556"/>
                  </a:ext>
                </a:extLst>
              </a:tr>
              <a:tr h="373715">
                <a:tc>
                  <a:txBody>
                    <a:bodyPr/>
                    <a:lstStyle/>
                    <a:p>
                      <a:r>
                        <a:rPr lang="en-US" sz="1600" b="1" dirty="0">
                          <a:latin typeface="Arial" panose="020B0604020202020204" pitchFamily="34" charset="0"/>
                          <a:cs typeface="Arial" panose="020B0604020202020204" pitchFamily="34" charset="0"/>
                        </a:rPr>
                        <a:t>Undesignated</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13.9%</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N/A</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N/A</a:t>
                      </a:r>
                    </a:p>
                  </a:txBody>
                  <a:tcPr marL="68580" marR="68580" marT="34290" marB="34290"/>
                </a:tc>
                <a:extLst>
                  <a:ext uri="{0D108BD9-81ED-4DB2-BD59-A6C34878D82A}">
                    <a16:rowId xmlns:a16="http://schemas.microsoft.com/office/drawing/2014/main" val="3388016760"/>
                  </a:ext>
                </a:extLst>
              </a:tr>
              <a:tr h="373715">
                <a:tc>
                  <a:txBody>
                    <a:bodyPr/>
                    <a:lstStyle/>
                    <a:p>
                      <a:r>
                        <a:rPr lang="en-US" sz="1600" b="1" dirty="0">
                          <a:latin typeface="Arial" panose="020B0604020202020204" pitchFamily="34" charset="0"/>
                          <a:cs typeface="Arial" panose="020B0604020202020204" pitchFamily="34" charset="0"/>
                        </a:rPr>
                        <a:t>Statewide</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13.0%</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11.0%</a:t>
                      </a:r>
                    </a:p>
                  </a:txBody>
                  <a:tcPr marL="68580" marR="68580" marT="34290" marB="34290"/>
                </a:tc>
                <a:tc>
                  <a:txBody>
                    <a:bodyPr/>
                    <a:lstStyle/>
                    <a:p>
                      <a:pPr algn="ctr"/>
                      <a:r>
                        <a:rPr lang="en-US" sz="1600" dirty="0">
                          <a:latin typeface="Arial" panose="020B0604020202020204" pitchFamily="34" charset="0"/>
                          <a:cs typeface="Arial" panose="020B0604020202020204" pitchFamily="34" charset="0"/>
                        </a:rPr>
                        <a:t>10.5%</a:t>
                      </a:r>
                    </a:p>
                  </a:txBody>
                  <a:tcPr marL="68580" marR="68580" marT="34290" marB="34290"/>
                </a:tc>
                <a:extLst>
                  <a:ext uri="{0D108BD9-81ED-4DB2-BD59-A6C34878D82A}">
                    <a16:rowId xmlns:a16="http://schemas.microsoft.com/office/drawing/2014/main" val="1681476631"/>
                  </a:ext>
                </a:extLst>
              </a:tr>
            </a:tbl>
          </a:graphicData>
        </a:graphic>
      </p:graphicFrame>
      <p:sp>
        <p:nvSpPr>
          <p:cNvPr id="5" name="TextBox 4">
            <a:extLst>
              <a:ext uri="{FF2B5EF4-FFF2-40B4-BE49-F238E27FC236}">
                <a16:creationId xmlns:a16="http://schemas.microsoft.com/office/drawing/2014/main" id="{0ED8DC1C-C4F1-4EEC-B449-0ED73D50C669}"/>
              </a:ext>
            </a:extLst>
          </p:cNvPr>
          <p:cNvSpPr txBox="1"/>
          <p:nvPr/>
        </p:nvSpPr>
        <p:spPr>
          <a:xfrm>
            <a:off x="457200" y="4503697"/>
            <a:ext cx="3584864" cy="507831"/>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*Significantly lower than statewide rate</a:t>
            </a:r>
          </a:p>
          <a:p>
            <a:r>
              <a:rPr lang="en-US" sz="1350" dirty="0">
                <a:latin typeface="Arial" panose="020B0604020202020204" pitchFamily="34" charset="0"/>
                <a:cs typeface="Arial" panose="020B0604020202020204" pitchFamily="34" charset="0"/>
              </a:rPr>
              <a:t>**Significantly higher than statewide rate</a:t>
            </a:r>
          </a:p>
        </p:txBody>
      </p:sp>
    </p:spTree>
    <p:extLst>
      <p:ext uri="{BB962C8B-B14F-4D97-AF65-F5344CB8AC3E}">
        <p14:creationId xmlns:p14="http://schemas.microsoft.com/office/powerpoint/2010/main" val="79492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8C417E-B43B-4755-84AC-E3C06785AC37}"/>
              </a:ext>
            </a:extLst>
          </p:cNvPr>
          <p:cNvSpPr>
            <a:spLocks noGrp="1"/>
          </p:cNvSpPr>
          <p:nvPr>
            <p:ph type="title"/>
          </p:nvPr>
        </p:nvSpPr>
        <p:spPr>
          <a:xfrm>
            <a:off x="457200" y="206375"/>
            <a:ext cx="8229600" cy="827295"/>
          </a:xfrm>
        </p:spPr>
        <p:txBody>
          <a:bodyPr>
            <a:noAutofit/>
          </a:bodyPr>
          <a:lstStyle/>
          <a:p>
            <a:br>
              <a:rPr lang="en-US" sz="2800" b="1" dirty="0">
                <a:solidFill>
                  <a:srgbClr val="002D73"/>
                </a:solidFill>
              </a:rPr>
            </a:br>
            <a:r>
              <a:rPr lang="en-US" sz="2800" b="1" dirty="0">
                <a:solidFill>
                  <a:srgbClr val="002D73"/>
                </a:solidFill>
              </a:rPr>
              <a:t>Outcomes for Pregnant/Postpartum Women in New York State</a:t>
            </a:r>
            <a:endParaRPr lang="en-US" sz="2800" dirty="0">
              <a:solidFill>
                <a:srgbClr val="002D73"/>
              </a:solidFill>
            </a:endParaRPr>
          </a:p>
        </p:txBody>
      </p:sp>
      <p:sp>
        <p:nvSpPr>
          <p:cNvPr id="5" name="Content Placeholder 4">
            <a:extLst>
              <a:ext uri="{FF2B5EF4-FFF2-40B4-BE49-F238E27FC236}">
                <a16:creationId xmlns:a16="http://schemas.microsoft.com/office/drawing/2014/main" id="{BD35BA5F-A8B7-4E34-AD24-5EB35CEFB0C5}"/>
              </a:ext>
            </a:extLst>
          </p:cNvPr>
          <p:cNvSpPr>
            <a:spLocks noGrp="1"/>
          </p:cNvSpPr>
          <p:nvPr>
            <p:ph idx="1"/>
          </p:nvPr>
        </p:nvSpPr>
        <p:spPr/>
        <p:txBody>
          <a:bodyPr/>
          <a:lstStyle/>
          <a:p>
            <a:r>
              <a:rPr lang="en-US" sz="2000" dirty="0">
                <a:solidFill>
                  <a:srgbClr val="646569"/>
                </a:solidFill>
              </a:rPr>
              <a:t>In 2015 approximately 337,000 pregnancies were documented with 235,000 births with nearly 50% unplanned or mistimed.</a:t>
            </a:r>
          </a:p>
          <a:p>
            <a:r>
              <a:rPr lang="en-US" sz="2000" dirty="0">
                <a:solidFill>
                  <a:srgbClr val="646569"/>
                </a:solidFill>
              </a:rPr>
              <a:t>In 2016, New York ranked 30</a:t>
            </a:r>
            <a:r>
              <a:rPr lang="en-US" sz="2000" baseline="30000" dirty="0">
                <a:solidFill>
                  <a:srgbClr val="646569"/>
                </a:solidFill>
              </a:rPr>
              <a:t>th</a:t>
            </a:r>
            <a:r>
              <a:rPr lang="en-US" sz="2000" dirty="0">
                <a:solidFill>
                  <a:srgbClr val="646569"/>
                </a:solidFill>
              </a:rPr>
              <a:t> in maternal deaths out of 50 States.</a:t>
            </a:r>
          </a:p>
          <a:p>
            <a:pPr lvl="1"/>
            <a:r>
              <a:rPr lang="en-US" sz="1600" dirty="0">
                <a:solidFill>
                  <a:srgbClr val="646569"/>
                </a:solidFill>
              </a:rPr>
              <a:t>Leading causes of maternal death include embolism, hemorrhage, infection, cardiac disorders and hypertension.  </a:t>
            </a:r>
          </a:p>
          <a:p>
            <a:pPr lvl="1"/>
            <a:r>
              <a:rPr lang="en-US" sz="1600" dirty="0">
                <a:solidFill>
                  <a:srgbClr val="646569"/>
                </a:solidFill>
              </a:rPr>
              <a:t>In New York, Black women are 3.4 times more likely to die than White women.  </a:t>
            </a:r>
          </a:p>
          <a:p>
            <a:r>
              <a:rPr lang="en-US" sz="2000" dirty="0">
                <a:solidFill>
                  <a:srgbClr val="646569"/>
                </a:solidFill>
              </a:rPr>
              <a:t>Severe maternal morbidity (SMM) occurs approximately 100 times more frequently than maternal mortality.</a:t>
            </a:r>
          </a:p>
          <a:p>
            <a:pPr lvl="1"/>
            <a:r>
              <a:rPr lang="en-US" sz="1600" dirty="0">
                <a:solidFill>
                  <a:srgbClr val="646569"/>
                </a:solidFill>
              </a:rPr>
              <a:t>The rate of SMM increased from 172.7 per 10,000 delivery hospitalizations in 2008 to 238.5 per 10,000 delivery hospitalizations in 2014.  </a:t>
            </a:r>
          </a:p>
          <a:p>
            <a:pPr marL="0" indent="0">
              <a:buNone/>
            </a:pPr>
            <a:endParaRPr lang="en-US" sz="2000" dirty="0">
              <a:solidFill>
                <a:srgbClr val="646569"/>
              </a:solidFill>
            </a:endParaRPr>
          </a:p>
          <a:p>
            <a:pPr marL="0" indent="0">
              <a:buNone/>
            </a:pPr>
            <a:endParaRPr lang="en-US" dirty="0"/>
          </a:p>
        </p:txBody>
      </p:sp>
    </p:spTree>
    <p:extLst>
      <p:ext uri="{BB962C8B-B14F-4D97-AF65-F5344CB8AC3E}">
        <p14:creationId xmlns:p14="http://schemas.microsoft.com/office/powerpoint/2010/main" val="357216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6CC3-ED45-4CEC-97D0-3B17B042FAB3}"/>
              </a:ext>
            </a:extLst>
          </p:cNvPr>
          <p:cNvSpPr>
            <a:spLocks noGrp="1"/>
          </p:cNvSpPr>
          <p:nvPr>
            <p:ph type="title"/>
          </p:nvPr>
        </p:nvSpPr>
        <p:spPr>
          <a:xfrm>
            <a:off x="457200" y="1026694"/>
            <a:ext cx="8229600" cy="331295"/>
          </a:xfrm>
        </p:spPr>
        <p:txBody>
          <a:bodyPr>
            <a:noAutofit/>
          </a:bodyPr>
          <a:lstStyle/>
          <a:p>
            <a:br>
              <a:rPr lang="en-US" sz="2000" dirty="0">
                <a:latin typeface="+mn-lt"/>
              </a:rPr>
            </a:br>
            <a:r>
              <a:rPr lang="en-US" sz="1800" dirty="0"/>
              <a:t>Trends in Maternal Mortality as Reported in Vital Records*</a:t>
            </a:r>
            <a:br>
              <a:rPr lang="en-US" sz="1800" dirty="0"/>
            </a:br>
            <a:br>
              <a:rPr lang="en-US" sz="1800" dirty="0"/>
            </a:br>
            <a:r>
              <a:rPr lang="en-US" sz="1400" dirty="0"/>
              <a:t>Maternal deaths within 42 days of end of pregnancy</a:t>
            </a:r>
            <a:br>
              <a:rPr lang="en-US" sz="1600" dirty="0"/>
            </a:br>
            <a:br>
              <a:rPr lang="en-US" sz="2000" dirty="0"/>
            </a:br>
            <a:endParaRPr lang="en-US" sz="2000" dirty="0">
              <a:latin typeface="+mn-lt"/>
            </a:endParaRPr>
          </a:p>
        </p:txBody>
      </p:sp>
      <p:sp>
        <p:nvSpPr>
          <p:cNvPr id="5" name="Content Placeholder 2">
            <a:extLst>
              <a:ext uri="{FF2B5EF4-FFF2-40B4-BE49-F238E27FC236}">
                <a16:creationId xmlns:a16="http://schemas.microsoft.com/office/drawing/2014/main" id="{4480369A-7FF8-4554-AADB-B924D08A23AC}"/>
              </a:ext>
            </a:extLst>
          </p:cNvPr>
          <p:cNvSpPr txBox="1">
            <a:spLocks/>
          </p:cNvSpPr>
          <p:nvPr/>
        </p:nvSpPr>
        <p:spPr>
          <a:xfrm>
            <a:off x="457200" y="3759200"/>
            <a:ext cx="8229600" cy="1200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i="1" dirty="0"/>
          </a:p>
        </p:txBody>
      </p:sp>
      <p:pic>
        <p:nvPicPr>
          <p:cNvPr id="6" name="Content Placeholder 5">
            <a:extLst>
              <a:ext uri="{FF2B5EF4-FFF2-40B4-BE49-F238E27FC236}">
                <a16:creationId xmlns:a16="http://schemas.microsoft.com/office/drawing/2014/main" id="{9ABB5F3B-5650-4B89-B858-A561DFD32F87}"/>
              </a:ext>
            </a:extLst>
          </p:cNvPr>
          <p:cNvPicPr>
            <a:picLocks noGrp="1" noChangeAspect="1"/>
          </p:cNvPicPr>
          <p:nvPr>
            <p:ph idx="1"/>
          </p:nvPr>
        </p:nvPicPr>
        <p:blipFill>
          <a:blip r:embed="rId3"/>
          <a:stretch>
            <a:fillRect/>
          </a:stretch>
        </p:blipFill>
        <p:spPr>
          <a:xfrm>
            <a:off x="1940113" y="1617798"/>
            <a:ext cx="5598467" cy="2871537"/>
          </a:xfrm>
          <a:prstGeom prst="rect">
            <a:avLst/>
          </a:prstGeom>
        </p:spPr>
      </p:pic>
      <p:sp>
        <p:nvSpPr>
          <p:cNvPr id="7" name="TextBox 6">
            <a:extLst>
              <a:ext uri="{FF2B5EF4-FFF2-40B4-BE49-F238E27FC236}">
                <a16:creationId xmlns:a16="http://schemas.microsoft.com/office/drawing/2014/main" id="{34987FFF-B8E5-4922-89CC-B912681E13EC}"/>
              </a:ext>
            </a:extLst>
          </p:cNvPr>
          <p:cNvSpPr txBox="1"/>
          <p:nvPr/>
        </p:nvSpPr>
        <p:spPr>
          <a:xfrm>
            <a:off x="1323474" y="4628483"/>
            <a:ext cx="5086764"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*Causes of death from death records A34, O00-O95,O98-O99. </a:t>
            </a:r>
          </a:p>
          <a:p>
            <a:endParaRPr lang="en-US" sz="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11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6CC3-ED45-4CEC-97D0-3B17B042FAB3}"/>
              </a:ext>
            </a:extLst>
          </p:cNvPr>
          <p:cNvSpPr>
            <a:spLocks noGrp="1"/>
          </p:cNvSpPr>
          <p:nvPr>
            <p:ph type="title"/>
          </p:nvPr>
        </p:nvSpPr>
        <p:spPr>
          <a:xfrm>
            <a:off x="457200" y="1117440"/>
            <a:ext cx="8229600" cy="331295"/>
          </a:xfrm>
        </p:spPr>
        <p:txBody>
          <a:bodyPr>
            <a:noAutofit/>
          </a:bodyPr>
          <a:lstStyle/>
          <a:p>
            <a:br>
              <a:rPr lang="en-US" sz="2000" dirty="0">
                <a:latin typeface="+mn-lt"/>
              </a:rPr>
            </a:br>
            <a:r>
              <a:rPr lang="en-US" sz="1800" dirty="0"/>
              <a:t>Trends in Maternal Mortality as Reported in Vital Records*</a:t>
            </a:r>
            <a:br>
              <a:rPr lang="en-US" sz="1600" dirty="0"/>
            </a:br>
            <a:br>
              <a:rPr lang="en-US" sz="1600" dirty="0"/>
            </a:br>
            <a:r>
              <a:rPr lang="en-US" sz="1600" dirty="0"/>
              <a:t>Maternal deaths within 42 days of end of pregnancy</a:t>
            </a:r>
            <a:br>
              <a:rPr lang="en-US" sz="2400" dirty="0"/>
            </a:br>
            <a:br>
              <a:rPr lang="en-US" sz="3200" dirty="0"/>
            </a:br>
            <a:br>
              <a:rPr lang="en-US" sz="2000" dirty="0"/>
            </a:br>
            <a:endParaRPr lang="en-US" sz="2000" dirty="0">
              <a:latin typeface="+mn-lt"/>
            </a:endParaRPr>
          </a:p>
        </p:txBody>
      </p:sp>
      <p:sp>
        <p:nvSpPr>
          <p:cNvPr id="5" name="Content Placeholder 2">
            <a:extLst>
              <a:ext uri="{FF2B5EF4-FFF2-40B4-BE49-F238E27FC236}">
                <a16:creationId xmlns:a16="http://schemas.microsoft.com/office/drawing/2014/main" id="{4480369A-7FF8-4554-AADB-B924D08A23AC}"/>
              </a:ext>
            </a:extLst>
          </p:cNvPr>
          <p:cNvSpPr txBox="1">
            <a:spLocks/>
          </p:cNvSpPr>
          <p:nvPr/>
        </p:nvSpPr>
        <p:spPr>
          <a:xfrm>
            <a:off x="457200" y="3759200"/>
            <a:ext cx="8229600" cy="1200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i="1" dirty="0"/>
          </a:p>
        </p:txBody>
      </p:sp>
      <p:sp>
        <p:nvSpPr>
          <p:cNvPr id="7" name="TextBox 6">
            <a:extLst>
              <a:ext uri="{FF2B5EF4-FFF2-40B4-BE49-F238E27FC236}">
                <a16:creationId xmlns:a16="http://schemas.microsoft.com/office/drawing/2014/main" id="{34987FFF-B8E5-4922-89CC-B912681E13EC}"/>
              </a:ext>
            </a:extLst>
          </p:cNvPr>
          <p:cNvSpPr txBox="1"/>
          <p:nvPr/>
        </p:nvSpPr>
        <p:spPr>
          <a:xfrm>
            <a:off x="1323474" y="4628483"/>
            <a:ext cx="5086764" cy="323165"/>
          </a:xfrm>
          <a:prstGeom prst="rect">
            <a:avLst/>
          </a:prstGeom>
          <a:noFill/>
        </p:spPr>
        <p:txBody>
          <a:bodyPr wrap="square" rtlCol="0">
            <a:spAutoFit/>
          </a:bodyPr>
          <a:lstStyle/>
          <a:p>
            <a:r>
              <a:rPr lang="en-US" sz="750" dirty="0">
                <a:latin typeface="Arial" panose="020B0604020202020204" pitchFamily="34" charset="0"/>
                <a:cs typeface="Arial" panose="020B0604020202020204" pitchFamily="34" charset="0"/>
              </a:rPr>
              <a:t>*Causes of death from death records A34, O00-O95,O98-O99. </a:t>
            </a:r>
          </a:p>
          <a:p>
            <a:endParaRPr lang="en-US" sz="750" dirty="0">
              <a:latin typeface="Arial" panose="020B0604020202020204" pitchFamily="34" charset="0"/>
              <a:cs typeface="Arial" panose="020B0604020202020204" pitchFamily="34" charset="0"/>
            </a:endParaRPr>
          </a:p>
        </p:txBody>
      </p:sp>
      <p:pic>
        <p:nvPicPr>
          <p:cNvPr id="8" name="Content Placeholder 7">
            <a:extLst>
              <a:ext uri="{FF2B5EF4-FFF2-40B4-BE49-F238E27FC236}">
                <a16:creationId xmlns:a16="http://schemas.microsoft.com/office/drawing/2014/main" id="{5FA7EE5A-9D58-4152-95A3-9E7CDDF1D895}"/>
              </a:ext>
            </a:extLst>
          </p:cNvPr>
          <p:cNvPicPr>
            <a:picLocks noGrp="1" noChangeAspect="1"/>
          </p:cNvPicPr>
          <p:nvPr>
            <p:ph idx="1"/>
          </p:nvPr>
        </p:nvPicPr>
        <p:blipFill>
          <a:blip r:embed="rId3"/>
          <a:stretch>
            <a:fillRect/>
          </a:stretch>
        </p:blipFill>
        <p:spPr>
          <a:xfrm>
            <a:off x="2084206" y="1448735"/>
            <a:ext cx="4975587" cy="2962714"/>
          </a:xfrm>
          <a:prstGeom prst="rect">
            <a:avLst/>
          </a:prstGeom>
        </p:spPr>
      </p:pic>
    </p:spTree>
    <p:extLst>
      <p:ext uri="{BB962C8B-B14F-4D97-AF65-F5344CB8AC3E}">
        <p14:creationId xmlns:p14="http://schemas.microsoft.com/office/powerpoint/2010/main" val="96357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2240" y="2626244"/>
            <a:ext cx="8763000" cy="2308324"/>
          </a:xfrm>
          <a:prstGeom prst="rect">
            <a:avLst/>
          </a:prstGeom>
          <a:noFill/>
          <a:ln>
            <a:noFill/>
          </a:ln>
        </p:spPr>
        <p:txBody>
          <a:bodyPr wrap="square" rtlCol="0">
            <a:spAutoFit/>
          </a:bodyPr>
          <a:lstStyle/>
          <a:p>
            <a:pPr algn="ctr"/>
            <a:r>
              <a:rPr lang="en-US" sz="2400" b="1" i="1" dirty="0">
                <a:solidFill>
                  <a:schemeClr val="bg1">
                    <a:lumMod val="50000"/>
                  </a:schemeClr>
                </a:solidFill>
                <a:latin typeface="Arial" panose="020B0604020202020204" pitchFamily="34" charset="0"/>
                <a:cs typeface="Arial" panose="020B0604020202020204" pitchFamily="34" charset="0"/>
              </a:rPr>
              <a:t>Perinatal Regionalization </a:t>
            </a:r>
            <a:r>
              <a:rPr lang="en-US" sz="2400" dirty="0">
                <a:solidFill>
                  <a:schemeClr val="bg1">
                    <a:lumMod val="50000"/>
                  </a:schemeClr>
                </a:solidFill>
                <a:latin typeface="Arial" panose="020B0604020202020204" pitchFamily="34" charset="0"/>
                <a:cs typeface="Arial" panose="020B0604020202020204" pitchFamily="34" charset="0"/>
              </a:rPr>
              <a:t>is an comprehensive, coordinated geographically structured system of care organized around a series of Regional Perinatal Centers (RPCs), each supporting and providing clinical expertise, education and quality improvement to a group of affiliate birthing centers and hospitals. </a:t>
            </a:r>
          </a:p>
        </p:txBody>
      </p:sp>
      <p:pic>
        <p:nvPicPr>
          <p:cNvPr id="5" name="Picture 4"/>
          <p:cNvPicPr>
            <a:picLocks noChangeAspect="1"/>
          </p:cNvPicPr>
          <p:nvPr/>
        </p:nvPicPr>
        <p:blipFill>
          <a:blip r:embed="rId3" cstate="print"/>
          <a:stretch>
            <a:fillRect/>
          </a:stretch>
        </p:blipFill>
        <p:spPr>
          <a:xfrm>
            <a:off x="3079842" y="515746"/>
            <a:ext cx="2729287" cy="1994654"/>
          </a:xfrm>
          <a:prstGeom prst="rect">
            <a:avLst/>
          </a:prstGeom>
        </p:spPr>
      </p:pic>
    </p:spTree>
    <p:extLst>
      <p:ext uri="{BB962C8B-B14F-4D97-AF65-F5344CB8AC3E}">
        <p14:creationId xmlns:p14="http://schemas.microsoft.com/office/powerpoint/2010/main" val="76431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646331"/>
          </a:xfrm>
          <a:prstGeom prst="rect">
            <a:avLst/>
          </a:prstGeom>
          <a:noFill/>
          <a:ln>
            <a:noFill/>
          </a:ln>
        </p:spPr>
        <p:txBody>
          <a:bodyPr wrap="square" rtlCol="0">
            <a:spAutoFit/>
          </a:bodyPr>
          <a:lstStyle/>
          <a:p>
            <a:pPr algn="ctr"/>
            <a:r>
              <a:rPr lang="en-US" sz="3600" b="1" dirty="0">
                <a:solidFill>
                  <a:srgbClr val="002D73"/>
                </a:solidFill>
                <a:latin typeface="Arial" panose="020B0604020202020204" pitchFamily="34" charset="0"/>
                <a:cs typeface="Arial" panose="020B0604020202020204" pitchFamily="34" charset="0"/>
              </a:rPr>
              <a:t>Women’s Health in New York State</a:t>
            </a:r>
          </a:p>
        </p:txBody>
      </p:sp>
      <p:sp>
        <p:nvSpPr>
          <p:cNvPr id="3" name="TextBox 2"/>
          <p:cNvSpPr txBox="1"/>
          <p:nvPr/>
        </p:nvSpPr>
        <p:spPr>
          <a:xfrm>
            <a:off x="134471" y="984997"/>
            <a:ext cx="8763000" cy="3539430"/>
          </a:xfrm>
          <a:prstGeom prst="rect">
            <a:avLst/>
          </a:prstGeom>
          <a:noFill/>
          <a:ln>
            <a:noFill/>
          </a:ln>
        </p:spPr>
        <p:txBody>
          <a:bodyPr wrap="square" rtlCol="0">
            <a:spAutoFit/>
          </a:bodyPr>
          <a:lstStyle/>
          <a:p>
            <a:pPr marL="800100"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Data from NY’s Behavioral Risk Factor Surveillance System demonstrate that report a variety of health conditions:</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Overweight and obesity (46%)</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Physical inactivity (24%</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Depression (19%)</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Binge drinking (18%)</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Tobacco use (17%)</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High blood pressure (9%)</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Diabetes (3%)</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Physical, mental or emotional disability (14%).  </a:t>
            </a:r>
          </a:p>
          <a:p>
            <a:pPr lvl="1"/>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959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541" y="437973"/>
            <a:ext cx="8686800" cy="769441"/>
          </a:xfrm>
          <a:prstGeom prst="rect">
            <a:avLst/>
          </a:prstGeom>
          <a:noFill/>
          <a:ln>
            <a:noFill/>
          </a:ln>
        </p:spPr>
        <p:txBody>
          <a:bodyPr wrap="square" rtlCol="0">
            <a:spAutoFit/>
          </a:bodyPr>
          <a:lstStyle/>
          <a:p>
            <a:pPr algn="ctr"/>
            <a:r>
              <a:rPr lang="en-US" sz="4400" b="1" dirty="0">
                <a:solidFill>
                  <a:srgbClr val="002D73"/>
                </a:solidFill>
                <a:latin typeface="Arial" panose="020B0604020202020204" pitchFamily="34" charset="0"/>
                <a:cs typeface="Arial" panose="020B0604020202020204" pitchFamily="34" charset="0"/>
              </a:rPr>
              <a:t>Question</a:t>
            </a:r>
          </a:p>
        </p:txBody>
      </p:sp>
      <p:sp>
        <p:nvSpPr>
          <p:cNvPr id="3" name="TextBox 2"/>
          <p:cNvSpPr txBox="1"/>
          <p:nvPr/>
        </p:nvSpPr>
        <p:spPr>
          <a:xfrm>
            <a:off x="198303" y="1432193"/>
            <a:ext cx="8699167" cy="2554545"/>
          </a:xfrm>
          <a:prstGeom prst="rect">
            <a:avLst/>
          </a:prstGeom>
          <a:noFill/>
          <a:ln>
            <a:noFill/>
          </a:ln>
        </p:spPr>
        <p:txBody>
          <a:bodyPr wrap="square" rtlCol="0">
            <a:spAutoFit/>
          </a:bodyPr>
          <a:lstStyle/>
          <a:p>
            <a:pPr lvl="1" algn="ctr"/>
            <a:r>
              <a:rPr lang="en-US" sz="4000" dirty="0">
                <a:solidFill>
                  <a:srgbClr val="646569"/>
                </a:solidFill>
                <a:latin typeface="Arial" panose="020B0604020202020204" pitchFamily="34" charset="0"/>
                <a:cs typeface="Arial" panose="020B0604020202020204" pitchFamily="34" charset="0"/>
              </a:rPr>
              <a:t>Is the current system of perinatal hospital care in New York State where it needs to be to care for New York’s women and newborns?  </a:t>
            </a:r>
          </a:p>
        </p:txBody>
      </p:sp>
    </p:spTree>
    <p:extLst>
      <p:ext uri="{BB962C8B-B14F-4D97-AF65-F5344CB8AC3E}">
        <p14:creationId xmlns:p14="http://schemas.microsoft.com/office/powerpoint/2010/main" val="3310745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21278"/>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Perinatal Redesignation</a:t>
            </a:r>
          </a:p>
        </p:txBody>
      </p:sp>
      <p:sp>
        <p:nvSpPr>
          <p:cNvPr id="3" name="TextBox 2"/>
          <p:cNvSpPr txBox="1"/>
          <p:nvPr/>
        </p:nvSpPr>
        <p:spPr>
          <a:xfrm>
            <a:off x="152400" y="1106053"/>
            <a:ext cx="4000500" cy="3970318"/>
          </a:xfrm>
          <a:prstGeom prst="rect">
            <a:avLst/>
          </a:prstGeom>
          <a:noFill/>
          <a:ln>
            <a:noFill/>
          </a:ln>
        </p:spPr>
        <p:txBody>
          <a:bodyPr wrap="square" rtlCol="0">
            <a:spAutoFit/>
          </a:bodyPr>
          <a:lstStyle/>
          <a:p>
            <a:pPr marL="342900" indent="-342900">
              <a:buFont typeface="Wingdings" panose="05000000000000000000" pitchFamily="2" charset="2"/>
              <a:buChar char="v"/>
            </a:pPr>
            <a:r>
              <a:rPr lang="en-US" sz="2400" dirty="0">
                <a:solidFill>
                  <a:srgbClr val="646569"/>
                </a:solidFill>
                <a:latin typeface="Arial" panose="020B0604020202020204" pitchFamily="34" charset="0"/>
                <a:cs typeface="Arial" panose="020B0604020202020204" pitchFamily="34" charset="0"/>
              </a:rPr>
              <a:t>Changes in:</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Maternal and neonatal standards of care</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Hospital capacity, realignments and affiliations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Changing demographics and birth rates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Landscape of health care </a:t>
            </a:r>
          </a:p>
          <a:p>
            <a:pPr marL="342900" indent="-342900">
              <a:buFont typeface="Wingdings" panose="05000000000000000000" pitchFamily="2" charset="2"/>
              <a:buChar char="v"/>
            </a:pPr>
            <a:endParaRPr lang="en-US" sz="2400" dirty="0">
              <a:solidFill>
                <a:srgbClr val="646569"/>
              </a:solidFill>
              <a:latin typeface="Arial" panose="020B0604020202020204" pitchFamily="34" charset="0"/>
              <a:cs typeface="Arial" panose="020B0604020202020204" pitchFamily="34" charset="0"/>
            </a:endParaRPr>
          </a:p>
          <a:p>
            <a:endParaRPr lang="en-US" sz="2400" dirty="0">
              <a:solidFill>
                <a:srgbClr val="646569"/>
              </a:solidFill>
              <a:latin typeface="Arial" panose="020B0604020202020204" pitchFamily="34" charset="0"/>
              <a:cs typeface="Arial" panose="020B0604020202020204" pitchFamily="34" charset="0"/>
            </a:endParaRPr>
          </a:p>
          <a:p>
            <a:endParaRPr lang="en-US" sz="2000" dirty="0">
              <a:solidFill>
                <a:srgbClr val="646569"/>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stretch>
            <a:fillRect/>
          </a:stretch>
        </p:blipFill>
        <p:spPr>
          <a:xfrm>
            <a:off x="4152900" y="985520"/>
            <a:ext cx="4976556" cy="3311842"/>
          </a:xfrm>
          <a:prstGeom prst="rect">
            <a:avLst/>
          </a:prstGeom>
        </p:spPr>
      </p:pic>
    </p:spTree>
    <p:extLst>
      <p:ext uri="{BB962C8B-B14F-4D97-AF65-F5344CB8AC3E}">
        <p14:creationId xmlns:p14="http://schemas.microsoft.com/office/powerpoint/2010/main" val="359304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B0A8-9EDF-4545-A499-85E24E0626B3}"/>
              </a:ext>
            </a:extLst>
          </p:cNvPr>
          <p:cNvSpPr>
            <a:spLocks noGrp="1"/>
          </p:cNvSpPr>
          <p:nvPr>
            <p:ph type="title"/>
          </p:nvPr>
        </p:nvSpPr>
        <p:spPr>
          <a:xfrm>
            <a:off x="499348" y="335582"/>
            <a:ext cx="8229600" cy="1265714"/>
          </a:xfrm>
        </p:spPr>
        <p:txBody>
          <a:bodyPr>
            <a:normAutofit fontScale="90000"/>
          </a:bodyPr>
          <a:lstStyle/>
          <a:p>
            <a:pPr algn="ctr"/>
            <a:r>
              <a:rPr lang="en-US" b="1" dirty="0">
                <a:solidFill>
                  <a:srgbClr val="002D73"/>
                </a:solidFill>
              </a:rPr>
              <a:t>Perinatal Designations </a:t>
            </a:r>
            <a:br>
              <a:rPr lang="en-US" b="1" dirty="0">
                <a:solidFill>
                  <a:srgbClr val="002D73"/>
                </a:solidFill>
              </a:rPr>
            </a:br>
            <a:r>
              <a:rPr lang="en-US" b="1" i="1" dirty="0">
                <a:solidFill>
                  <a:srgbClr val="002D73"/>
                </a:solidFill>
              </a:rPr>
              <a:t>Then (2003) and Now (2018) </a:t>
            </a:r>
          </a:p>
        </p:txBody>
      </p:sp>
      <p:graphicFrame>
        <p:nvGraphicFramePr>
          <p:cNvPr id="4" name="Content Placeholder 3">
            <a:extLst>
              <a:ext uri="{FF2B5EF4-FFF2-40B4-BE49-F238E27FC236}">
                <a16:creationId xmlns:a16="http://schemas.microsoft.com/office/drawing/2014/main" id="{2D558CD4-0EAE-4733-920C-97781D98DBE8}"/>
              </a:ext>
            </a:extLst>
          </p:cNvPr>
          <p:cNvGraphicFramePr>
            <a:graphicFrameLocks noGrp="1"/>
          </p:cNvGraphicFramePr>
          <p:nvPr>
            <p:ph idx="1"/>
            <p:extLst>
              <p:ext uri="{D42A27DB-BD31-4B8C-83A1-F6EECF244321}">
                <p14:modId xmlns:p14="http://schemas.microsoft.com/office/powerpoint/2010/main" val="3017636360"/>
              </p:ext>
            </p:extLst>
          </p:nvPr>
        </p:nvGraphicFramePr>
        <p:xfrm>
          <a:off x="938689" y="1601296"/>
          <a:ext cx="7350919" cy="2436972"/>
        </p:xfrm>
        <a:graphic>
          <a:graphicData uri="http://schemas.openxmlformats.org/drawingml/2006/table">
            <a:tbl>
              <a:tblPr firstRow="1" bandRow="1">
                <a:tableStyleId>{5C22544A-7EE6-4342-B048-85BDC9FD1C3A}</a:tableStyleId>
              </a:tblPr>
              <a:tblGrid>
                <a:gridCol w="2117408">
                  <a:extLst>
                    <a:ext uri="{9D8B030D-6E8A-4147-A177-3AD203B41FA5}">
                      <a16:colId xmlns:a16="http://schemas.microsoft.com/office/drawing/2014/main" val="2032100142"/>
                    </a:ext>
                  </a:extLst>
                </a:gridCol>
                <a:gridCol w="2541746">
                  <a:extLst>
                    <a:ext uri="{9D8B030D-6E8A-4147-A177-3AD203B41FA5}">
                      <a16:colId xmlns:a16="http://schemas.microsoft.com/office/drawing/2014/main" val="1365090258"/>
                    </a:ext>
                  </a:extLst>
                </a:gridCol>
                <a:gridCol w="2691765">
                  <a:extLst>
                    <a:ext uri="{9D8B030D-6E8A-4147-A177-3AD203B41FA5}">
                      <a16:colId xmlns:a16="http://schemas.microsoft.com/office/drawing/2014/main" val="3473038787"/>
                    </a:ext>
                  </a:extLst>
                </a:gridCol>
              </a:tblGrid>
              <a:tr h="370999">
                <a:tc>
                  <a:txBody>
                    <a:bodyPr/>
                    <a:lstStyle/>
                    <a:p>
                      <a:pPr algn="ctr"/>
                      <a:r>
                        <a:rPr lang="en-US" sz="1500" dirty="0"/>
                        <a:t>Designated Level</a:t>
                      </a:r>
                    </a:p>
                  </a:txBody>
                  <a:tcPr marL="68580" marR="68580" marT="34290" marB="34290"/>
                </a:tc>
                <a:tc>
                  <a:txBody>
                    <a:bodyPr/>
                    <a:lstStyle/>
                    <a:p>
                      <a:pPr algn="ctr"/>
                      <a:r>
                        <a:rPr lang="en-US" sz="1500" dirty="0"/>
                        <a:t>2003</a:t>
                      </a:r>
                    </a:p>
                  </a:txBody>
                  <a:tcPr marL="68580" marR="68580" marT="34290" marB="34290"/>
                </a:tc>
                <a:tc>
                  <a:txBody>
                    <a:bodyPr/>
                    <a:lstStyle/>
                    <a:p>
                      <a:pPr algn="ctr"/>
                      <a:r>
                        <a:rPr lang="en-US" sz="1500" dirty="0"/>
                        <a:t>2018</a:t>
                      </a:r>
                    </a:p>
                  </a:txBody>
                  <a:tcPr marL="68580" marR="68580" marT="34290" marB="34290"/>
                </a:tc>
                <a:extLst>
                  <a:ext uri="{0D108BD9-81ED-4DB2-BD59-A6C34878D82A}">
                    <a16:rowId xmlns:a16="http://schemas.microsoft.com/office/drawing/2014/main" val="2295019085"/>
                  </a:ext>
                </a:extLst>
              </a:tr>
              <a:tr h="480060">
                <a:tc>
                  <a:txBody>
                    <a:bodyPr/>
                    <a:lstStyle/>
                    <a:p>
                      <a:r>
                        <a:rPr lang="en-US" sz="1400" dirty="0"/>
                        <a:t>Regional Perinatal Centers</a:t>
                      </a:r>
                    </a:p>
                  </a:txBody>
                  <a:tcPr marL="68580" marR="68580" marT="34290" marB="34290" anchor="ctr"/>
                </a:tc>
                <a:tc>
                  <a:txBody>
                    <a:bodyPr/>
                    <a:lstStyle/>
                    <a:p>
                      <a:pPr algn="ctr"/>
                      <a:r>
                        <a:rPr lang="en-US" sz="1400" dirty="0"/>
                        <a:t>17 </a:t>
                      </a:r>
                    </a:p>
                    <a:p>
                      <a:pPr algn="ctr"/>
                      <a:r>
                        <a:rPr lang="en-US" sz="1400" dirty="0"/>
                        <a:t>(including 2 joint pairs)</a:t>
                      </a:r>
                    </a:p>
                  </a:txBody>
                  <a:tcPr marL="68580" marR="68580" marT="34290" marB="34290"/>
                </a:tc>
                <a:tc>
                  <a:txBody>
                    <a:bodyPr/>
                    <a:lstStyle/>
                    <a:p>
                      <a:pPr algn="ctr"/>
                      <a:r>
                        <a:rPr lang="en-US" sz="1400" dirty="0"/>
                        <a:t>17 </a:t>
                      </a:r>
                    </a:p>
                    <a:p>
                      <a:pPr algn="ctr"/>
                      <a:r>
                        <a:rPr lang="en-US" sz="1400" dirty="0"/>
                        <a:t>(individual centers)</a:t>
                      </a:r>
                    </a:p>
                  </a:txBody>
                  <a:tcPr marL="68580" marR="68580" marT="34290" marB="34290"/>
                </a:tc>
                <a:extLst>
                  <a:ext uri="{0D108BD9-81ED-4DB2-BD59-A6C34878D82A}">
                    <a16:rowId xmlns:a16="http://schemas.microsoft.com/office/drawing/2014/main" val="3700414910"/>
                  </a:ext>
                </a:extLst>
              </a:tr>
              <a:tr h="278130">
                <a:tc>
                  <a:txBody>
                    <a:bodyPr/>
                    <a:lstStyle/>
                    <a:p>
                      <a:r>
                        <a:rPr lang="en-US" sz="1400" dirty="0"/>
                        <a:t>Level III</a:t>
                      </a:r>
                    </a:p>
                  </a:txBody>
                  <a:tcPr marL="68580" marR="68580" marT="34290" marB="34290"/>
                </a:tc>
                <a:tc>
                  <a:txBody>
                    <a:bodyPr/>
                    <a:lstStyle/>
                    <a:p>
                      <a:pPr algn="ctr"/>
                      <a:r>
                        <a:rPr lang="en-US" sz="1400" dirty="0"/>
                        <a:t>34</a:t>
                      </a:r>
                    </a:p>
                  </a:txBody>
                  <a:tcPr marL="68580" marR="68580" marT="34290" marB="34290"/>
                </a:tc>
                <a:tc>
                  <a:txBody>
                    <a:bodyPr/>
                    <a:lstStyle/>
                    <a:p>
                      <a:pPr algn="ctr"/>
                      <a:r>
                        <a:rPr lang="en-US" sz="1400" dirty="0"/>
                        <a:t>34</a:t>
                      </a:r>
                    </a:p>
                  </a:txBody>
                  <a:tcPr marL="68580" marR="68580" marT="34290" marB="34290"/>
                </a:tc>
                <a:extLst>
                  <a:ext uri="{0D108BD9-81ED-4DB2-BD59-A6C34878D82A}">
                    <a16:rowId xmlns:a16="http://schemas.microsoft.com/office/drawing/2014/main" val="1738196637"/>
                  </a:ext>
                </a:extLst>
              </a:tr>
              <a:tr h="480060">
                <a:tc>
                  <a:txBody>
                    <a:bodyPr/>
                    <a:lstStyle/>
                    <a:p>
                      <a:r>
                        <a:rPr lang="en-US" sz="1400" dirty="0"/>
                        <a:t>Level II</a:t>
                      </a:r>
                    </a:p>
                  </a:txBody>
                  <a:tcPr marL="68580" marR="68580" marT="34290" marB="34290" anchor="ctr"/>
                </a:tc>
                <a:tc>
                  <a:txBody>
                    <a:bodyPr/>
                    <a:lstStyle/>
                    <a:p>
                      <a:pPr algn="ctr"/>
                      <a:r>
                        <a:rPr lang="en-US" sz="1400" dirty="0"/>
                        <a:t>28</a:t>
                      </a:r>
                    </a:p>
                  </a:txBody>
                  <a:tcPr marL="68580" marR="68580" marT="34290" marB="34290"/>
                </a:tc>
                <a:tc>
                  <a:txBody>
                    <a:bodyPr/>
                    <a:lstStyle/>
                    <a:p>
                      <a:pPr algn="ctr"/>
                      <a:r>
                        <a:rPr lang="en-US" sz="1400" dirty="0"/>
                        <a:t>26</a:t>
                      </a:r>
                    </a:p>
                    <a:p>
                      <a:pPr algn="ctr"/>
                      <a:r>
                        <a:rPr lang="en-US" sz="1400" dirty="0"/>
                        <a:t>(includes one designated in 2017)</a:t>
                      </a:r>
                    </a:p>
                  </a:txBody>
                  <a:tcPr marL="68580" marR="68580" marT="34290" marB="34290"/>
                </a:tc>
                <a:extLst>
                  <a:ext uri="{0D108BD9-81ED-4DB2-BD59-A6C34878D82A}">
                    <a16:rowId xmlns:a16="http://schemas.microsoft.com/office/drawing/2014/main" val="550086916"/>
                  </a:ext>
                </a:extLst>
              </a:tr>
              <a:tr h="381953">
                <a:tc>
                  <a:txBody>
                    <a:bodyPr/>
                    <a:lstStyle/>
                    <a:p>
                      <a:r>
                        <a:rPr lang="en-US" sz="1400" dirty="0"/>
                        <a:t>Level I</a:t>
                      </a:r>
                    </a:p>
                  </a:txBody>
                  <a:tcPr marL="68580" marR="68580" marT="34290" marB="34290" anchor="ctr"/>
                </a:tc>
                <a:tc>
                  <a:txBody>
                    <a:bodyPr/>
                    <a:lstStyle/>
                    <a:p>
                      <a:pPr algn="ctr"/>
                      <a:r>
                        <a:rPr lang="en-US" sz="1400" dirty="0"/>
                        <a:t>72</a:t>
                      </a:r>
                    </a:p>
                  </a:txBody>
                  <a:tcPr marL="68580" marR="68580" marT="34290" marB="34290"/>
                </a:tc>
                <a:tc>
                  <a:txBody>
                    <a:bodyPr/>
                    <a:lstStyle/>
                    <a:p>
                      <a:pPr algn="ctr"/>
                      <a:r>
                        <a:rPr lang="en-US" sz="1400" dirty="0"/>
                        <a:t>46</a:t>
                      </a:r>
                    </a:p>
                  </a:txBody>
                  <a:tcPr marL="68580" marR="68580" marT="34290" marB="34290"/>
                </a:tc>
                <a:extLst>
                  <a:ext uri="{0D108BD9-81ED-4DB2-BD59-A6C34878D82A}">
                    <a16:rowId xmlns:a16="http://schemas.microsoft.com/office/drawing/2014/main" val="4219209731"/>
                  </a:ext>
                </a:extLst>
              </a:tr>
              <a:tr h="411480">
                <a:tc>
                  <a:txBody>
                    <a:bodyPr/>
                    <a:lstStyle/>
                    <a:p>
                      <a:r>
                        <a:rPr lang="en-US" sz="1400" dirty="0"/>
                        <a:t>Total Maternity Hospitals</a:t>
                      </a:r>
                    </a:p>
                  </a:txBody>
                  <a:tcPr marL="68580" marR="68580" marT="34290" marB="34290" anchor="ctr"/>
                </a:tc>
                <a:tc>
                  <a:txBody>
                    <a:bodyPr/>
                    <a:lstStyle/>
                    <a:p>
                      <a:pPr algn="ctr"/>
                      <a:r>
                        <a:rPr lang="en-US" sz="1400" dirty="0"/>
                        <a:t>151</a:t>
                      </a:r>
                    </a:p>
                  </a:txBody>
                  <a:tcPr marL="68580" marR="68580" marT="34290" marB="34290"/>
                </a:tc>
                <a:tc>
                  <a:txBody>
                    <a:bodyPr/>
                    <a:lstStyle/>
                    <a:p>
                      <a:pPr algn="ctr"/>
                      <a:r>
                        <a:rPr lang="en-US" sz="1400" dirty="0"/>
                        <a:t>123</a:t>
                      </a:r>
                    </a:p>
                  </a:txBody>
                  <a:tcPr marL="68580" marR="68580" marT="34290" marB="34290"/>
                </a:tc>
                <a:extLst>
                  <a:ext uri="{0D108BD9-81ED-4DB2-BD59-A6C34878D82A}">
                    <a16:rowId xmlns:a16="http://schemas.microsoft.com/office/drawing/2014/main" val="983329949"/>
                  </a:ext>
                </a:extLst>
              </a:tr>
            </a:tbl>
          </a:graphicData>
        </a:graphic>
      </p:graphicFrame>
    </p:spTree>
    <p:extLst>
      <p:ext uri="{BB962C8B-B14F-4D97-AF65-F5344CB8AC3E}">
        <p14:creationId xmlns:p14="http://schemas.microsoft.com/office/powerpoint/2010/main" val="347543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F91F-E1AB-4110-B891-A49B1126B3BF}"/>
              </a:ext>
            </a:extLst>
          </p:cNvPr>
          <p:cNvSpPr>
            <a:spLocks noGrp="1"/>
          </p:cNvSpPr>
          <p:nvPr>
            <p:ph type="title"/>
          </p:nvPr>
        </p:nvSpPr>
        <p:spPr>
          <a:xfrm>
            <a:off x="457200" y="295828"/>
            <a:ext cx="8229600" cy="857250"/>
          </a:xfrm>
        </p:spPr>
        <p:txBody>
          <a:bodyPr/>
          <a:lstStyle/>
          <a:p>
            <a:pPr algn="ctr"/>
            <a:r>
              <a:rPr lang="en-US" b="1" dirty="0"/>
              <a:t>NYS Birthing Centers</a:t>
            </a:r>
          </a:p>
        </p:txBody>
      </p:sp>
      <p:graphicFrame>
        <p:nvGraphicFramePr>
          <p:cNvPr id="4" name="Content Placeholder 3">
            <a:extLst>
              <a:ext uri="{FF2B5EF4-FFF2-40B4-BE49-F238E27FC236}">
                <a16:creationId xmlns:a16="http://schemas.microsoft.com/office/drawing/2014/main" id="{7019891C-019B-461C-93AE-E824FA777412}"/>
              </a:ext>
            </a:extLst>
          </p:cNvPr>
          <p:cNvGraphicFramePr>
            <a:graphicFrameLocks noGrp="1"/>
          </p:cNvGraphicFramePr>
          <p:nvPr>
            <p:ph idx="1"/>
            <p:extLst/>
          </p:nvPr>
        </p:nvGraphicFramePr>
        <p:xfrm>
          <a:off x="1844040" y="1397317"/>
          <a:ext cx="5276850" cy="1855680"/>
        </p:xfrm>
        <a:graphic>
          <a:graphicData uri="http://schemas.openxmlformats.org/drawingml/2006/table">
            <a:tbl>
              <a:tblPr>
                <a:tableStyleId>{5C22544A-7EE6-4342-B048-85BDC9FD1C3A}</a:tableStyleId>
              </a:tblPr>
              <a:tblGrid>
                <a:gridCol w="3470910">
                  <a:extLst>
                    <a:ext uri="{9D8B030D-6E8A-4147-A177-3AD203B41FA5}">
                      <a16:colId xmlns:a16="http://schemas.microsoft.com/office/drawing/2014/main" val="1088163554"/>
                    </a:ext>
                  </a:extLst>
                </a:gridCol>
                <a:gridCol w="1805940">
                  <a:extLst>
                    <a:ext uri="{9D8B030D-6E8A-4147-A177-3AD203B41FA5}">
                      <a16:colId xmlns:a16="http://schemas.microsoft.com/office/drawing/2014/main" val="981558291"/>
                    </a:ext>
                  </a:extLst>
                </a:gridCol>
              </a:tblGrid>
              <a:tr h="691515">
                <a:tc>
                  <a:txBody>
                    <a:bodyPr/>
                    <a:lstStyle/>
                    <a:p>
                      <a:pPr algn="ctr" fontAlgn="b"/>
                      <a:r>
                        <a:rPr lang="en-US" sz="1500" b="1" i="0" u="none" strike="noStrike" dirty="0">
                          <a:effectLst/>
                          <a:latin typeface="Arial" panose="020B0604020202020204" pitchFamily="34" charset="0"/>
                          <a:cs typeface="Arial" panose="020B0604020202020204" pitchFamily="34" charset="0"/>
                        </a:rPr>
                        <a:t>Center Name</a:t>
                      </a:r>
                    </a:p>
                  </a:txBody>
                  <a:tcPr marL="5715" marR="5715" marT="5715" marB="0" anchor="ctr">
                    <a:solidFill>
                      <a:schemeClr val="accent1">
                        <a:lumMod val="60000"/>
                        <a:lumOff val="40000"/>
                      </a:schemeClr>
                    </a:solidFill>
                  </a:tcPr>
                </a:tc>
                <a:tc>
                  <a:txBody>
                    <a:bodyPr/>
                    <a:lstStyle/>
                    <a:p>
                      <a:pPr algn="l" fontAlgn="b"/>
                      <a:endParaRPr lang="en-US" sz="1500" b="1" i="0" u="none" strike="noStrike" dirty="0">
                        <a:effectLst/>
                        <a:latin typeface="Arial" panose="020B0604020202020204" pitchFamily="34" charset="0"/>
                        <a:cs typeface="Arial" panose="020B0604020202020204" pitchFamily="34" charset="0"/>
                      </a:endParaRPr>
                    </a:p>
                    <a:p>
                      <a:pPr algn="ctr" fontAlgn="b"/>
                      <a:r>
                        <a:rPr lang="en-US" sz="1500" b="1" i="0" u="none" strike="noStrike" dirty="0">
                          <a:effectLst/>
                          <a:latin typeface="Arial" panose="020B0604020202020204" pitchFamily="34" charset="0"/>
                          <a:cs typeface="Arial" panose="020B0604020202020204" pitchFamily="34" charset="0"/>
                        </a:rPr>
                        <a:t>Location</a:t>
                      </a:r>
                    </a:p>
                    <a:p>
                      <a:pPr algn="l" fontAlgn="b"/>
                      <a:endParaRPr lang="en-US" sz="1500" b="1" i="0" u="none" strike="noStrike" dirty="0">
                        <a:effectLst/>
                        <a:latin typeface="Arial" panose="020B0604020202020204" pitchFamily="34" charset="0"/>
                        <a:cs typeface="Arial" panose="020B0604020202020204" pitchFamily="34" charset="0"/>
                      </a:endParaRPr>
                    </a:p>
                  </a:txBody>
                  <a:tcPr marL="5715" marR="5715" marT="5715" marB="0" anchor="b">
                    <a:solidFill>
                      <a:schemeClr val="accent1">
                        <a:lumMod val="60000"/>
                        <a:lumOff val="40000"/>
                      </a:schemeClr>
                    </a:solidFill>
                  </a:tcPr>
                </a:tc>
                <a:extLst>
                  <a:ext uri="{0D108BD9-81ED-4DB2-BD59-A6C34878D82A}">
                    <a16:rowId xmlns:a16="http://schemas.microsoft.com/office/drawing/2014/main" val="2647347444"/>
                  </a:ext>
                </a:extLst>
              </a:tr>
              <a:tr h="388055">
                <a:tc>
                  <a:txBody>
                    <a:bodyPr/>
                    <a:lstStyle/>
                    <a:p>
                      <a:pPr algn="l" fontAlgn="b"/>
                      <a:r>
                        <a:rPr lang="en-US" sz="1500" u="none" strike="noStrike" dirty="0">
                          <a:effectLst/>
                          <a:latin typeface="Arial" panose="020B0604020202020204" pitchFamily="34" charset="0"/>
                          <a:cs typeface="Arial" panose="020B0604020202020204" pitchFamily="34" charset="0"/>
                        </a:rPr>
                        <a:t>Buffalo Women's Services</a:t>
                      </a:r>
                      <a:endParaRPr lang="en-US" sz="1500" b="0" i="0" u="none" strike="noStrike" dirty="0">
                        <a:effectLst/>
                        <a:latin typeface="Arial" panose="020B0604020202020204" pitchFamily="34" charset="0"/>
                        <a:cs typeface="Arial" panose="020B0604020202020204" pitchFamily="34" charset="0"/>
                      </a:endParaRPr>
                    </a:p>
                  </a:txBody>
                  <a:tcPr marL="5715" marR="5715" marT="5715" marB="0" anchor="b">
                    <a:solidFill>
                      <a:schemeClr val="accent5">
                        <a:lumMod val="20000"/>
                        <a:lumOff val="80000"/>
                      </a:schemeClr>
                    </a:solid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Buffalo</a:t>
                      </a:r>
                      <a:endParaRPr lang="en-US" sz="1500" b="0" i="0" u="none" strike="noStrike" dirty="0">
                        <a:effectLst/>
                        <a:latin typeface="Arial" panose="020B0604020202020204" pitchFamily="34" charset="0"/>
                        <a:cs typeface="Arial" panose="020B0604020202020204" pitchFamily="34" charset="0"/>
                      </a:endParaRPr>
                    </a:p>
                  </a:txBody>
                  <a:tcPr marL="5715" marR="5715" marT="5715" marB="0" anchor="b">
                    <a:solidFill>
                      <a:schemeClr val="accent5">
                        <a:lumMod val="20000"/>
                        <a:lumOff val="80000"/>
                      </a:schemeClr>
                    </a:solidFill>
                  </a:tcPr>
                </a:tc>
                <a:extLst>
                  <a:ext uri="{0D108BD9-81ED-4DB2-BD59-A6C34878D82A}">
                    <a16:rowId xmlns:a16="http://schemas.microsoft.com/office/drawing/2014/main" val="3264806672"/>
                  </a:ext>
                </a:extLst>
              </a:tr>
              <a:tr h="388055">
                <a:tc>
                  <a:txBody>
                    <a:bodyPr/>
                    <a:lstStyle/>
                    <a:p>
                      <a:pPr algn="l" fontAlgn="b"/>
                      <a:r>
                        <a:rPr lang="en-US" sz="1500" u="none" strike="noStrike" dirty="0">
                          <a:effectLst/>
                          <a:latin typeface="Arial" panose="020B0604020202020204" pitchFamily="34" charset="0"/>
                          <a:cs typeface="Arial" panose="020B0604020202020204" pitchFamily="34" charset="0"/>
                        </a:rPr>
                        <a:t>Brooklyn Birthing Center</a:t>
                      </a:r>
                      <a:endParaRPr lang="en-US" sz="1500" b="0" i="0" u="none" strike="noStrike" dirty="0">
                        <a:effectLst/>
                        <a:latin typeface="Arial" panose="020B0604020202020204" pitchFamily="34" charset="0"/>
                        <a:cs typeface="Arial" panose="020B0604020202020204" pitchFamily="34" charset="0"/>
                      </a:endParaRPr>
                    </a:p>
                  </a:txBody>
                  <a:tcPr marL="5715" marR="5715" marT="5715" marB="0" anchor="b">
                    <a:solidFill>
                      <a:schemeClr val="accent5">
                        <a:lumMod val="20000"/>
                        <a:lumOff val="80000"/>
                      </a:schemeClr>
                    </a:solid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Brooklyn</a:t>
                      </a:r>
                      <a:endParaRPr lang="en-US" sz="1500" b="0" i="0" u="none" strike="noStrike" dirty="0">
                        <a:effectLst/>
                        <a:latin typeface="Arial" panose="020B0604020202020204" pitchFamily="34" charset="0"/>
                        <a:cs typeface="Arial" panose="020B0604020202020204" pitchFamily="34" charset="0"/>
                      </a:endParaRPr>
                    </a:p>
                  </a:txBody>
                  <a:tcPr marL="5715" marR="5715" marT="5715" marB="0" anchor="b">
                    <a:solidFill>
                      <a:schemeClr val="accent5">
                        <a:lumMod val="20000"/>
                        <a:lumOff val="80000"/>
                      </a:schemeClr>
                    </a:solidFill>
                  </a:tcPr>
                </a:tc>
                <a:extLst>
                  <a:ext uri="{0D108BD9-81ED-4DB2-BD59-A6C34878D82A}">
                    <a16:rowId xmlns:a16="http://schemas.microsoft.com/office/drawing/2014/main" val="2467906232"/>
                  </a:ext>
                </a:extLst>
              </a:tr>
              <a:tr h="388055">
                <a:tc>
                  <a:txBody>
                    <a:bodyPr/>
                    <a:lstStyle/>
                    <a:p>
                      <a:pPr algn="l" fontAlgn="b"/>
                      <a:r>
                        <a:rPr lang="en-US" sz="1500" u="none" strike="noStrike" dirty="0">
                          <a:effectLst/>
                          <a:latin typeface="Arial" panose="020B0604020202020204" pitchFamily="34" charset="0"/>
                          <a:cs typeface="Arial" panose="020B0604020202020204" pitchFamily="34" charset="0"/>
                        </a:rPr>
                        <a:t>The Birthing Center of New York</a:t>
                      </a:r>
                      <a:endParaRPr lang="en-US" sz="1500" b="0" i="0" u="none" strike="noStrike" dirty="0">
                        <a:effectLst/>
                        <a:latin typeface="Arial" panose="020B0604020202020204" pitchFamily="34" charset="0"/>
                        <a:cs typeface="Arial" panose="020B0604020202020204" pitchFamily="34" charset="0"/>
                      </a:endParaRPr>
                    </a:p>
                  </a:txBody>
                  <a:tcPr marL="5715" marR="5715" marT="5715" marB="0" anchor="b">
                    <a:solidFill>
                      <a:schemeClr val="accent5">
                        <a:lumMod val="20000"/>
                        <a:lumOff val="80000"/>
                      </a:schemeClr>
                    </a:solid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Brooklyn</a:t>
                      </a:r>
                      <a:endParaRPr lang="en-US" sz="1500" b="0" i="0" u="none" strike="noStrike" dirty="0">
                        <a:effectLst/>
                        <a:latin typeface="Arial" panose="020B0604020202020204" pitchFamily="34" charset="0"/>
                        <a:cs typeface="Arial" panose="020B0604020202020204" pitchFamily="34" charset="0"/>
                      </a:endParaRPr>
                    </a:p>
                  </a:txBody>
                  <a:tcPr marL="5715" marR="5715" marT="5715" marB="0" anchor="b">
                    <a:solidFill>
                      <a:schemeClr val="accent5">
                        <a:lumMod val="20000"/>
                        <a:lumOff val="80000"/>
                      </a:schemeClr>
                    </a:solidFill>
                  </a:tcPr>
                </a:tc>
                <a:extLst>
                  <a:ext uri="{0D108BD9-81ED-4DB2-BD59-A6C34878D82A}">
                    <a16:rowId xmlns:a16="http://schemas.microsoft.com/office/drawing/2014/main" val="3308472545"/>
                  </a:ext>
                </a:extLst>
              </a:tr>
            </a:tbl>
          </a:graphicData>
        </a:graphic>
      </p:graphicFrame>
    </p:spTree>
    <p:extLst>
      <p:ext uri="{BB962C8B-B14F-4D97-AF65-F5344CB8AC3E}">
        <p14:creationId xmlns:p14="http://schemas.microsoft.com/office/powerpoint/2010/main" val="96719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Perinatal Regionalization - Objective</a:t>
            </a:r>
          </a:p>
        </p:txBody>
      </p:sp>
      <p:sp>
        <p:nvSpPr>
          <p:cNvPr id="12" name="TextBox 11"/>
          <p:cNvSpPr txBox="1"/>
          <p:nvPr/>
        </p:nvSpPr>
        <p:spPr>
          <a:xfrm>
            <a:off x="609600" y="1352550"/>
            <a:ext cx="8305800" cy="1938992"/>
          </a:xfrm>
          <a:prstGeom prst="rect">
            <a:avLst/>
          </a:prstGeom>
          <a:noFill/>
          <a:ln>
            <a:noFill/>
          </a:ln>
        </p:spPr>
        <p:txBody>
          <a:bodyPr wrap="square" rtlCol="0">
            <a:spAutoFit/>
          </a:bodyPr>
          <a:lstStyle/>
          <a:p>
            <a:pPr algn="ctr"/>
            <a:endParaRPr lang="en-US" sz="2400" dirty="0">
              <a:solidFill>
                <a:srgbClr val="646569"/>
              </a:solidFill>
              <a:latin typeface="Arial" panose="020B0604020202020204" pitchFamily="34" charset="0"/>
              <a:cs typeface="Arial" panose="020B0604020202020204" pitchFamily="34" charset="0"/>
            </a:endParaRPr>
          </a:p>
          <a:p>
            <a:pPr algn="ctr"/>
            <a:r>
              <a:rPr lang="en-US" sz="2400" dirty="0">
                <a:solidFill>
                  <a:srgbClr val="646569"/>
                </a:solidFill>
                <a:latin typeface="Arial" panose="020B0604020202020204" pitchFamily="34" charset="0"/>
                <a:cs typeface="Arial" panose="020B0604020202020204" pitchFamily="34" charset="0"/>
              </a:rPr>
              <a:t>To improve the quality of care </a:t>
            </a:r>
            <a:r>
              <a:rPr lang="en-US" sz="2400" b="1" i="1" dirty="0">
                <a:solidFill>
                  <a:srgbClr val="646569"/>
                </a:solidFill>
                <a:latin typeface="Arial" panose="020B0604020202020204" pitchFamily="34" charset="0"/>
                <a:cs typeface="Arial" panose="020B0604020202020204" pitchFamily="34" charset="0"/>
              </a:rPr>
              <a:t>for all pregnant and postpartum women and newborns </a:t>
            </a:r>
            <a:r>
              <a:rPr lang="en-US" sz="2400" dirty="0">
                <a:solidFill>
                  <a:srgbClr val="646569"/>
                </a:solidFill>
                <a:latin typeface="Arial" panose="020B0604020202020204" pitchFamily="34" charset="0"/>
                <a:cs typeface="Arial" panose="020B0604020202020204" pitchFamily="34" charset="0"/>
              </a:rPr>
              <a:t>in New York State in birthing centers and birth hospitals in accordance with current standards for perinatal care.  </a:t>
            </a:r>
          </a:p>
        </p:txBody>
      </p:sp>
    </p:spTree>
    <p:extLst>
      <p:ext uri="{BB962C8B-B14F-4D97-AF65-F5344CB8AC3E}">
        <p14:creationId xmlns:p14="http://schemas.microsoft.com/office/powerpoint/2010/main" val="273140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Process for Developing Standards Recommendations</a:t>
            </a:r>
          </a:p>
        </p:txBody>
      </p:sp>
      <p:sp>
        <p:nvSpPr>
          <p:cNvPr id="12" name="TextBox 11"/>
          <p:cNvSpPr txBox="1"/>
          <p:nvPr/>
        </p:nvSpPr>
        <p:spPr>
          <a:xfrm>
            <a:off x="168876" y="899815"/>
            <a:ext cx="8534400" cy="409342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Identified current standards of perinatal care</a:t>
            </a:r>
          </a:p>
          <a:p>
            <a:pPr marL="800100" lvl="1" indent="-342900">
              <a:buFont typeface="Courier New" panose="02070309020205020404" pitchFamily="49" charset="0"/>
              <a:buChar char="o"/>
            </a:pPr>
            <a:r>
              <a:rPr lang="en-US" sz="2000" i="1" dirty="0">
                <a:solidFill>
                  <a:srgbClr val="646569"/>
                </a:solidFill>
                <a:latin typeface="Arial" panose="020B0604020202020204" pitchFamily="34" charset="0"/>
                <a:cs typeface="Arial" panose="020B0604020202020204" pitchFamily="34" charset="0"/>
              </a:rPr>
              <a:t>Guidelines for Perinatal Care </a:t>
            </a:r>
            <a:r>
              <a:rPr lang="en-US" sz="2000" dirty="0">
                <a:solidFill>
                  <a:srgbClr val="646569"/>
                </a:solidFill>
                <a:latin typeface="Arial" panose="020B0604020202020204" pitchFamily="34" charset="0"/>
                <a:cs typeface="Arial" panose="020B0604020202020204" pitchFamily="34" charset="0"/>
              </a:rPr>
              <a:t>– 8</a:t>
            </a:r>
            <a:r>
              <a:rPr lang="en-US" sz="2000" baseline="30000" dirty="0">
                <a:solidFill>
                  <a:srgbClr val="646569"/>
                </a:solidFill>
                <a:latin typeface="Arial" panose="020B0604020202020204" pitchFamily="34" charset="0"/>
                <a:cs typeface="Arial" panose="020B0604020202020204" pitchFamily="34" charset="0"/>
              </a:rPr>
              <a:t>th</a:t>
            </a:r>
            <a:r>
              <a:rPr lang="en-US" sz="2000" dirty="0">
                <a:solidFill>
                  <a:srgbClr val="646569"/>
                </a:solidFill>
                <a:latin typeface="Arial" panose="020B0604020202020204" pitchFamily="34" charset="0"/>
                <a:cs typeface="Arial" panose="020B0604020202020204" pitchFamily="34" charset="0"/>
              </a:rPr>
              <a:t> Edition; ACOG </a:t>
            </a:r>
            <a:r>
              <a:rPr lang="en-US" sz="2000" i="1" dirty="0">
                <a:solidFill>
                  <a:srgbClr val="646569"/>
                </a:solidFill>
                <a:latin typeface="Arial" panose="020B0604020202020204" pitchFamily="34" charset="0"/>
                <a:cs typeface="Arial" panose="020B0604020202020204" pitchFamily="34" charset="0"/>
              </a:rPr>
              <a:t>Obstetric Care Consensus – Levels of Maternal Care; </a:t>
            </a:r>
            <a:r>
              <a:rPr lang="en-US" sz="2000" dirty="0">
                <a:solidFill>
                  <a:srgbClr val="646569"/>
                </a:solidFill>
                <a:latin typeface="Arial" panose="020B0604020202020204" pitchFamily="34" charset="0"/>
                <a:cs typeface="Arial" panose="020B0604020202020204" pitchFamily="34" charset="0"/>
              </a:rPr>
              <a:t>Commission for Accreditation of Birth Centers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ACOG – Society of Maternal Fetal Medicine Obstetric Care Consensus Panel – Levels of Maternal Care; and literature review.  </a:t>
            </a: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NYSDOH convened 49 member Expert Panel including: </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Representatives from RPCs, Level I, II and III perinatal hospitals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Partners such as NYS Association of Licensed Midwives, March of Dimes, hospital associations, health plans, and other partners.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National organizations including Association of Women’s Health, Obstetric and Neonatal Nurses (AWHONN) and ACOG representative for Maternal Care Consensus.</a:t>
            </a:r>
          </a:p>
        </p:txBody>
      </p:sp>
    </p:spTree>
    <p:extLst>
      <p:ext uri="{BB962C8B-B14F-4D97-AF65-F5344CB8AC3E}">
        <p14:creationId xmlns:p14="http://schemas.microsoft.com/office/powerpoint/2010/main" val="56366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Process for Developing Standard Recommendations</a:t>
            </a:r>
          </a:p>
        </p:txBody>
      </p:sp>
      <p:sp>
        <p:nvSpPr>
          <p:cNvPr id="12" name="TextBox 11"/>
          <p:cNvSpPr txBox="1"/>
          <p:nvPr/>
        </p:nvSpPr>
        <p:spPr>
          <a:xfrm>
            <a:off x="168876" y="899815"/>
            <a:ext cx="8534400" cy="3477875"/>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Expert Panel</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Co-chairs</a:t>
            </a:r>
          </a:p>
          <a:p>
            <a:pPr lvl="1"/>
            <a:r>
              <a:rPr lang="en-US" sz="2000" dirty="0">
                <a:latin typeface="Arial" panose="020B0604020202020204" pitchFamily="34" charset="0"/>
                <a:cs typeface="Arial" panose="020B0604020202020204" pitchFamily="34" charset="0"/>
              </a:rPr>
              <a:t>Christa Christakis, MPP, Executive Director, ACOG-NY</a:t>
            </a:r>
          </a:p>
          <a:p>
            <a:pPr lvl="1"/>
            <a:r>
              <a:rPr lang="en-US" sz="2000" dirty="0">
                <a:latin typeface="Arial" panose="020B0604020202020204" pitchFamily="34" charset="0"/>
                <a:cs typeface="Arial" panose="020B0604020202020204" pitchFamily="34" charset="0"/>
              </a:rPr>
              <a:t>Dr. Greg Young, FACEP, Assistant Commissioner, Western Region, NYSDOH</a:t>
            </a:r>
          </a:p>
          <a:p>
            <a:pPr>
              <a:buFont typeface="Arial" panose="020B0604020202020204" pitchFamily="34" charse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Facilitator</a:t>
            </a:r>
          </a:p>
          <a:p>
            <a:pPr lvl="1"/>
            <a:r>
              <a:rPr lang="en-US" sz="2000" dirty="0">
                <a:latin typeface="Arial" panose="020B0604020202020204" pitchFamily="34" charset="0"/>
                <a:cs typeface="Arial" panose="020B0604020202020204" pitchFamily="34" charset="0"/>
              </a:rPr>
              <a:t>Dr. Clare Bradley, Chief Medical Officer, IPRO</a:t>
            </a:r>
          </a:p>
          <a:p>
            <a:pPr>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582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646331"/>
          </a:xfrm>
          <a:prstGeom prst="rect">
            <a:avLst/>
          </a:prstGeom>
          <a:noFill/>
          <a:ln>
            <a:noFill/>
          </a:ln>
        </p:spPr>
        <p:txBody>
          <a:bodyPr wrap="square" rtlCol="0">
            <a:spAutoFit/>
          </a:bodyPr>
          <a:lstStyle/>
          <a:p>
            <a:pPr algn="ctr"/>
            <a:r>
              <a:rPr lang="en-US" sz="3600" b="1" dirty="0">
                <a:solidFill>
                  <a:srgbClr val="553278"/>
                </a:solidFill>
                <a:latin typeface="Arial" panose="020B0604020202020204" pitchFamily="34" charset="0"/>
                <a:cs typeface="Arial" panose="020B0604020202020204" pitchFamily="34" charset="0"/>
              </a:rPr>
              <a:t>Levels of Perinatal Regionalized Care</a:t>
            </a:r>
          </a:p>
        </p:txBody>
      </p:sp>
      <p:sp>
        <p:nvSpPr>
          <p:cNvPr id="3" name="TextBox 2"/>
          <p:cNvSpPr txBox="1"/>
          <p:nvPr/>
        </p:nvSpPr>
        <p:spPr>
          <a:xfrm>
            <a:off x="134471" y="984997"/>
            <a:ext cx="8763000" cy="3785652"/>
          </a:xfrm>
          <a:prstGeom prst="rect">
            <a:avLst/>
          </a:prstGeom>
          <a:noFill/>
          <a:ln>
            <a:noFill/>
          </a:ln>
        </p:spPr>
        <p:txBody>
          <a:bodyPr wrap="square" rtlCol="0">
            <a:spAutoFit/>
          </a:bodyPr>
          <a:lstStyle/>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rgbClr val="646569"/>
                </a:solidFill>
                <a:latin typeface="Arial" panose="020B0604020202020204" pitchFamily="34" charset="0"/>
                <a:cs typeface="Arial" panose="020B0604020202020204" pitchFamily="34" charset="0"/>
              </a:rPr>
              <a:t>Regional Perinatal Center (RPC)</a:t>
            </a:r>
          </a:p>
          <a:p>
            <a:r>
              <a:rPr lang="en-US" sz="2400" dirty="0">
                <a:solidFill>
                  <a:srgbClr val="646569"/>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Level III</a:t>
            </a:r>
          </a:p>
          <a:p>
            <a:pPr marL="800100" lvl="1"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Level II</a:t>
            </a:r>
          </a:p>
          <a:p>
            <a:pPr marL="800100" lvl="1"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Level I</a:t>
            </a:r>
          </a:p>
          <a:p>
            <a:pPr marL="800100" lvl="1"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Birthing Center</a:t>
            </a:r>
          </a:p>
        </p:txBody>
      </p:sp>
    </p:spTree>
    <p:extLst>
      <p:ext uri="{BB962C8B-B14F-4D97-AF65-F5344CB8AC3E}">
        <p14:creationId xmlns:p14="http://schemas.microsoft.com/office/powerpoint/2010/main" val="3633568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71475"/>
            <a:ext cx="9144000" cy="584775"/>
          </a:xfrm>
          <a:prstGeom prst="rect">
            <a:avLst/>
          </a:prstGeom>
          <a:noFill/>
          <a:ln>
            <a:noFill/>
          </a:ln>
        </p:spPr>
        <p:txBody>
          <a:bodyPr wrap="square" rtlCol="0">
            <a:spAutoFit/>
          </a:bodyPr>
          <a:lstStyle/>
          <a:p>
            <a:pPr algn="ctr"/>
            <a:r>
              <a:rPr lang="en-US" sz="3200" b="1" dirty="0">
                <a:solidFill>
                  <a:srgbClr val="002D73"/>
                </a:solidFill>
                <a:latin typeface="Arial" panose="020B0604020202020204" pitchFamily="34" charset="0"/>
                <a:cs typeface="Arial" panose="020B0604020202020204" pitchFamily="34" charset="0"/>
              </a:rPr>
              <a:t>General</a:t>
            </a:r>
            <a:r>
              <a:rPr lang="en-US" sz="3200" b="1" dirty="0">
                <a:latin typeface="Arial" panose="020B0604020202020204" pitchFamily="34" charset="0"/>
                <a:cs typeface="Arial" panose="020B0604020202020204" pitchFamily="34" charset="0"/>
              </a:rPr>
              <a:t> </a:t>
            </a:r>
            <a:r>
              <a:rPr lang="en-US" sz="3200" b="1" dirty="0">
                <a:solidFill>
                  <a:srgbClr val="002D73"/>
                </a:solidFill>
                <a:latin typeface="Arial" panose="020B0604020202020204" pitchFamily="34" charset="0"/>
                <a:cs typeface="Arial" panose="020B0604020202020204" pitchFamily="34" charset="0"/>
              </a:rPr>
              <a:t>Components of Standards</a:t>
            </a:r>
          </a:p>
        </p:txBody>
      </p:sp>
      <p:sp>
        <p:nvSpPr>
          <p:cNvPr id="12" name="TextBox 11"/>
          <p:cNvSpPr txBox="1"/>
          <p:nvPr/>
        </p:nvSpPr>
        <p:spPr>
          <a:xfrm>
            <a:off x="0" y="962025"/>
            <a:ext cx="9144000" cy="3600986"/>
          </a:xfrm>
          <a:prstGeom prst="rect">
            <a:avLst/>
          </a:prstGeom>
          <a:noFill/>
          <a:ln>
            <a:noFill/>
          </a:ln>
        </p:spPr>
        <p:txBody>
          <a:bodyPr wrap="square" rtlCol="0">
            <a:spAutoFit/>
          </a:bodyPr>
          <a:lstStyle/>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Staffing</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Agreements, Policies and Procedures</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Facility Capabilities</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Role of RPC</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Quality Improvement</a:t>
            </a:r>
          </a:p>
          <a:p>
            <a:pPr marL="342900" indent="-3429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Case Volumes and acuity</a:t>
            </a:r>
          </a:p>
          <a:p>
            <a:pPr marL="342900" indent="-342900">
              <a:spcBef>
                <a:spcPts val="120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7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192"/>
            <a:ext cx="8229600" cy="857250"/>
          </a:xfrm>
        </p:spPr>
        <p:txBody>
          <a:bodyPr>
            <a:normAutofit/>
          </a:bodyPr>
          <a:lstStyle/>
          <a:p>
            <a:r>
              <a:rPr lang="en-US" sz="4000" b="1" dirty="0">
                <a:solidFill>
                  <a:srgbClr val="002D73"/>
                </a:solidFill>
              </a:rPr>
              <a:t>Perinatal Regionalization</a:t>
            </a:r>
          </a:p>
        </p:txBody>
      </p:sp>
      <p:sp>
        <p:nvSpPr>
          <p:cNvPr id="5" name="Content Placeholder 4">
            <a:extLst>
              <a:ext uri="{FF2B5EF4-FFF2-40B4-BE49-F238E27FC236}">
                <a16:creationId xmlns:a16="http://schemas.microsoft.com/office/drawing/2014/main" id="{FB53E7CC-FD40-465A-914A-55ACA743181A}"/>
              </a:ext>
            </a:extLst>
          </p:cNvPr>
          <p:cNvSpPr>
            <a:spLocks noGrp="1"/>
          </p:cNvSpPr>
          <p:nvPr>
            <p:ph idx="1"/>
          </p:nvPr>
        </p:nvSpPr>
        <p:spPr/>
        <p:txBody>
          <a:bodyPr>
            <a:normAutofit fontScale="92500"/>
          </a:bodyPr>
          <a:lstStyle/>
          <a:p>
            <a:r>
              <a:rPr lang="en-US" i="1" dirty="0"/>
              <a:t>Toward Improving the Outcomes of Pregnancy I (1976) - </a:t>
            </a:r>
            <a:r>
              <a:rPr lang="en-US" dirty="0"/>
              <a:t>first promoted the concept of regionalization to improve outcomes.</a:t>
            </a:r>
          </a:p>
          <a:p>
            <a:r>
              <a:rPr lang="en-US" i="1" dirty="0"/>
              <a:t>Toward Improving the Outcomes of Pregnancy II (1993) – </a:t>
            </a:r>
            <a:r>
              <a:rPr lang="en-US" dirty="0"/>
              <a:t>emphasized the importance of care prenatally through infancy. </a:t>
            </a:r>
          </a:p>
        </p:txBody>
      </p:sp>
    </p:spTree>
    <p:extLst>
      <p:ext uri="{BB962C8B-B14F-4D97-AF65-F5344CB8AC3E}">
        <p14:creationId xmlns:p14="http://schemas.microsoft.com/office/powerpoint/2010/main" val="1147892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Process for Developing Standard Recommendations</a:t>
            </a:r>
          </a:p>
        </p:txBody>
      </p:sp>
      <p:sp>
        <p:nvSpPr>
          <p:cNvPr id="12" name="TextBox 11"/>
          <p:cNvSpPr txBox="1"/>
          <p:nvPr/>
        </p:nvSpPr>
        <p:spPr>
          <a:xfrm>
            <a:off x="168876" y="899815"/>
            <a:ext cx="8534400" cy="3477875"/>
          </a:xfrm>
          <a:prstGeom prst="rect">
            <a:avLst/>
          </a:prstGeom>
          <a:noFill/>
          <a:ln>
            <a:noFill/>
          </a:ln>
        </p:spPr>
        <p:txBody>
          <a:bodyPr wrap="square" rtlCol="0">
            <a:spAutoFit/>
          </a:bodyPr>
          <a:lstStyle/>
          <a:p>
            <a:pPr marL="342900"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Expert Panel</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Three in-person meetings of the full panel</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September 2017, March and May 2018</a:t>
            </a:r>
          </a:p>
          <a:p>
            <a:pPr marL="342900"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Panel Subcommittees include:</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Role of the Regional Perinatal Center and Affiliation Agreements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Transfers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Neonatal Services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Behavioral Health</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Subspecialists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Finance</a:t>
            </a:r>
          </a:p>
          <a:p>
            <a:pPr marL="342900"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Panel is providing recommendations for NYSDOH consideration.</a:t>
            </a:r>
          </a:p>
        </p:txBody>
      </p:sp>
    </p:spTree>
    <p:extLst>
      <p:ext uri="{BB962C8B-B14F-4D97-AF65-F5344CB8AC3E}">
        <p14:creationId xmlns:p14="http://schemas.microsoft.com/office/powerpoint/2010/main" val="385167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Standard Recommendations Topics</a:t>
            </a:r>
          </a:p>
        </p:txBody>
      </p:sp>
      <p:sp>
        <p:nvSpPr>
          <p:cNvPr id="12" name="TextBox 11"/>
          <p:cNvSpPr txBox="1"/>
          <p:nvPr/>
        </p:nvSpPr>
        <p:spPr>
          <a:xfrm>
            <a:off x="168876" y="899815"/>
            <a:ext cx="8534400" cy="4708981"/>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Recommendations cover requirements for:</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Staffing of birthing centers and level of perinatal care</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Chiefs of services – maternal fetal medicine and neonatology</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Anesthesiology</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Advanced practitioners – midwives, nurse practitioners, physician assistants, nursing.</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Subspecialists – cardiology, hematology, infectious disease, genetics, nephrology, endocrinology, gastroenterology, nutrition, radiology, pulmonology, immunology, pharmacology and adult and neonatal – pediatric surgical and subspecialists.  </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Social work and mental health services.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Therapists – physical and occupational therapy, speech pathology.  </a:t>
            </a:r>
          </a:p>
          <a:p>
            <a:pPr marL="800100" lvl="1" indent="-342900">
              <a:buFont typeface="Wingdings" panose="05000000000000000000" pitchFamily="2" charset="2"/>
              <a:buChar char="§"/>
            </a:pPr>
            <a:endParaRPr lang="en-US" sz="2000" dirty="0">
              <a:solidFill>
                <a:srgbClr val="646569"/>
              </a:solidFill>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endParaRPr lang="en-US" sz="2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70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Standard Recommendations Topics </a:t>
            </a:r>
          </a:p>
        </p:txBody>
      </p:sp>
      <p:sp>
        <p:nvSpPr>
          <p:cNvPr id="12" name="TextBox 11"/>
          <p:cNvSpPr txBox="1"/>
          <p:nvPr/>
        </p:nvSpPr>
        <p:spPr>
          <a:xfrm>
            <a:off x="168876" y="899815"/>
            <a:ext cx="8534400" cy="378565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Recommendations cover requirements for:</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Staff requirements for basic life support, advanced cardiac life support, neonatal resuscitation program and lactation training.</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Facility capabilities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Anesthesia, respiratory, radiology and laboratory services.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Pharmacy services.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Intensive Care Unit – Critical Care services. </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Neonatal Intensive Care Unit services. </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Role of RPC and affiliation agreements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Transfer agreements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Behavioral health</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Finance</a:t>
            </a:r>
          </a:p>
        </p:txBody>
      </p:sp>
    </p:spTree>
    <p:extLst>
      <p:ext uri="{BB962C8B-B14F-4D97-AF65-F5344CB8AC3E}">
        <p14:creationId xmlns:p14="http://schemas.microsoft.com/office/powerpoint/2010/main" val="754384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Standard Recommendations - Under Discussion</a:t>
            </a:r>
          </a:p>
        </p:txBody>
      </p:sp>
      <p:sp>
        <p:nvSpPr>
          <p:cNvPr id="12" name="TextBox 11"/>
          <p:cNvSpPr txBox="1"/>
          <p:nvPr/>
        </p:nvSpPr>
        <p:spPr>
          <a:xfrm>
            <a:off x="168876" y="899815"/>
            <a:ext cx="8534400" cy="378565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Acuity and volume standards – Current regulations require:</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A minimum of high-risk newborn and maternal days for Levels II, II and RPCs.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 A minimum of 8,000 births in a RPC and affiliate region.</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A minimum case mix index for high risk newborn and maternal patients.</a:t>
            </a: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A minimum number of NICU beds for Levels II, III and RPCs.  </a:t>
            </a: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Staff are examining maternal and neonatal morbidity and mortality data and reaching out to other states to determine what, if any, standards should be incorporated</a:t>
            </a:r>
          </a:p>
          <a:p>
            <a:pPr marL="800100" lvl="1" indent="-342900">
              <a:buFont typeface="Courier New" panose="02070309020205020404" pitchFamily="49" charset="0"/>
              <a:buChar char="o"/>
            </a:pPr>
            <a:endParaRPr lang="en-US" sz="2000" dirty="0">
              <a:solidFill>
                <a:srgbClr val="646569"/>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082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Standard Recommendations – Under Discussion</a:t>
            </a:r>
          </a:p>
        </p:txBody>
      </p:sp>
      <p:sp>
        <p:nvSpPr>
          <p:cNvPr id="12" name="TextBox 11"/>
          <p:cNvSpPr txBox="1"/>
          <p:nvPr/>
        </p:nvSpPr>
        <p:spPr>
          <a:xfrm>
            <a:off x="168876" y="899815"/>
            <a:ext cx="8534400" cy="317009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Finance Subcommittee working with the Office of Health Insurance Program (OHIP) and Department of Financial Services (DFS) to discuss topics such as: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Transfers to out-of-network hospitals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Transfers of mother when newborn is transferred for higher level of care and vice versa</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Back transfers to lower level hospitals when higher level of care is no longer needed.</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Other topics/areas impacting payment.  </a:t>
            </a:r>
          </a:p>
          <a:p>
            <a:pPr marL="1257300" lvl="2" indent="-342900">
              <a:buFont typeface="Wingdings" panose="05000000000000000000" pitchFamily="2" charset="2"/>
              <a:buChar char="q"/>
            </a:pPr>
            <a:endParaRPr lang="en-US" sz="2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543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Next Steps</a:t>
            </a:r>
          </a:p>
        </p:txBody>
      </p:sp>
      <p:sp>
        <p:nvSpPr>
          <p:cNvPr id="12" name="TextBox 11"/>
          <p:cNvSpPr txBox="1"/>
          <p:nvPr/>
        </p:nvSpPr>
        <p:spPr>
          <a:xfrm>
            <a:off x="168876" y="899815"/>
            <a:ext cx="8534400" cy="4708981"/>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Complete subcommittee meetings to resolve outstanding issues</a:t>
            </a: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Review expert and subcommittee recommendations and present final updated standard recommendations to the full expert panel</a:t>
            </a: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Initiate the development of standard metrics to assess maternal and neonatal outcomes.</a:t>
            </a: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Develop and issue preliminary on-line survey to assess impact of new standards on current perinatal hospital system - Summer/Fall 2018 </a:t>
            </a: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Notice of Proposed Rulemaking (NPRM) under development- Summer 2018.  </a:t>
            </a:r>
          </a:p>
          <a:p>
            <a:pPr marL="457200" lvl="0" indent="-4572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Webinar Presentations and Training on Proposed Standards to Providers – Fall/Winter 2018/ Early 2019</a:t>
            </a:r>
          </a:p>
          <a:p>
            <a:pPr marL="800100" lvl="1" indent="-342900">
              <a:buFont typeface="Courier New" panose="02070309020205020404" pitchFamily="49" charset="0"/>
              <a:buChar char="o"/>
            </a:pPr>
            <a:endParaRPr lang="en-US" sz="2000" dirty="0">
              <a:solidFill>
                <a:srgbClr val="646569"/>
              </a:solidFill>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endParaRPr lang="en-US" sz="2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rgbClr val="646569"/>
              </a:solidFill>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endParaRPr lang="en-US" sz="2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73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6166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Next Steps</a:t>
            </a:r>
          </a:p>
        </p:txBody>
      </p:sp>
      <p:sp>
        <p:nvSpPr>
          <p:cNvPr id="12" name="TextBox 11"/>
          <p:cNvSpPr txBox="1"/>
          <p:nvPr/>
        </p:nvSpPr>
        <p:spPr>
          <a:xfrm>
            <a:off x="117835" y="899815"/>
            <a:ext cx="8534400" cy="532453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Issue final designation survey to birthing centers and obstetrical hospitals - Spring Summer 2019</a:t>
            </a:r>
          </a:p>
          <a:p>
            <a:pPr lvl="1"/>
            <a:endParaRPr lang="en-US" sz="2000" dirty="0">
              <a:solidFill>
                <a:srgbClr val="646569"/>
              </a:solidFill>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US" sz="2000" dirty="0">
                <a:solidFill>
                  <a:srgbClr val="646569"/>
                </a:solidFill>
                <a:latin typeface="Arial" panose="020B0604020202020204" pitchFamily="34" charset="0"/>
                <a:cs typeface="Arial" panose="020B0604020202020204" pitchFamily="34" charset="0"/>
              </a:rPr>
              <a:t>On-site visits - Summer – Fall 2019</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All perinatal hospitals requesting RPC status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All perinatal hospitals requesting Level III status</a:t>
            </a:r>
          </a:p>
          <a:p>
            <a:pPr marL="1257300" lvl="2" indent="-342900">
              <a:buFont typeface="Wingdings" panose="05000000000000000000" pitchFamily="2" charset="2"/>
              <a:buChar char="§"/>
            </a:pPr>
            <a:r>
              <a:rPr lang="en-US" sz="2000" dirty="0">
                <a:solidFill>
                  <a:srgbClr val="646569"/>
                </a:solidFill>
                <a:latin typeface="Arial" panose="020B0604020202020204" pitchFamily="34" charset="0"/>
                <a:cs typeface="Arial" panose="020B0604020202020204" pitchFamily="34" charset="0"/>
              </a:rPr>
              <a:t>A selection of perinatal hospitals requesting birthing center, Level I and II status</a:t>
            </a:r>
          </a:p>
          <a:p>
            <a:pPr lvl="2"/>
            <a:r>
              <a:rPr lang="en-US" sz="2000" dirty="0">
                <a:solidFill>
                  <a:srgbClr val="646569"/>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Final regulations posted for public comment -  Spring 2020</a:t>
            </a:r>
          </a:p>
          <a:p>
            <a:pPr marL="342900" indent="-342900">
              <a:buFont typeface="Arial" panose="020B0604020202020204" pitchFamily="34" charset="0"/>
              <a:buChar char="•"/>
            </a:pPr>
            <a:endParaRPr lang="en-US" sz="2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Finalize standard metrics to assess maternal and neonatal outcomes.</a:t>
            </a:r>
          </a:p>
          <a:p>
            <a:pPr marL="342900" indent="-342900">
              <a:buFont typeface="Arial" panose="020B0604020202020204" pitchFamily="34" charset="0"/>
              <a:buChar char="•"/>
            </a:pPr>
            <a:endParaRPr lang="en-US" sz="2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rgbClr val="646569"/>
              </a:solidFill>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endParaRPr lang="en-US" sz="2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rgbClr val="646569"/>
              </a:solidFill>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endParaRPr lang="en-US" sz="20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211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Perinatal Regionalization Metrics</a:t>
            </a:r>
          </a:p>
        </p:txBody>
      </p:sp>
      <p:sp>
        <p:nvSpPr>
          <p:cNvPr id="3" name="Content Placeholder 2"/>
          <p:cNvSpPr>
            <a:spLocks noGrp="1"/>
          </p:cNvSpPr>
          <p:nvPr>
            <p:ph idx="1"/>
          </p:nvPr>
        </p:nvSpPr>
        <p:spPr/>
        <p:txBody>
          <a:bodyPr>
            <a:normAutofit/>
          </a:bodyPr>
          <a:lstStyle/>
          <a:p>
            <a:r>
              <a:rPr lang="en-US" sz="2400" dirty="0">
                <a:solidFill>
                  <a:schemeClr val="bg1">
                    <a:lumMod val="50000"/>
                  </a:schemeClr>
                </a:solidFill>
              </a:rPr>
              <a:t>Perinatal metrics will provide a mechanism to assess quality of the system including, but not limited to:</a:t>
            </a:r>
          </a:p>
          <a:p>
            <a:pPr lvl="1">
              <a:buFont typeface="Courier New" panose="02070309020205020404" pitchFamily="49" charset="0"/>
              <a:buChar char="o"/>
            </a:pPr>
            <a:r>
              <a:rPr lang="en-US" sz="2400" dirty="0">
                <a:solidFill>
                  <a:schemeClr val="bg1">
                    <a:lumMod val="50000"/>
                  </a:schemeClr>
                </a:solidFill>
              </a:rPr>
              <a:t>Compare and contrast outcomes by various levels or affiliative regions</a:t>
            </a:r>
          </a:p>
          <a:p>
            <a:pPr lvl="1">
              <a:buFont typeface="Courier New" panose="02070309020205020404" pitchFamily="49" charset="0"/>
              <a:buChar char="o"/>
            </a:pPr>
            <a:r>
              <a:rPr lang="en-US" sz="2400" dirty="0">
                <a:solidFill>
                  <a:schemeClr val="bg1">
                    <a:lumMod val="50000"/>
                  </a:schemeClr>
                </a:solidFill>
              </a:rPr>
              <a:t>Identify high level performers and quality practice</a:t>
            </a:r>
          </a:p>
          <a:p>
            <a:pPr lvl="1">
              <a:buFont typeface="Courier New" panose="02070309020205020404" pitchFamily="49" charset="0"/>
              <a:buChar char="o"/>
            </a:pPr>
            <a:r>
              <a:rPr lang="en-US" sz="2400" dirty="0">
                <a:solidFill>
                  <a:schemeClr val="bg1">
                    <a:lumMod val="50000"/>
                  </a:schemeClr>
                </a:solidFill>
              </a:rPr>
              <a:t>Identify potential issues with performance</a:t>
            </a:r>
          </a:p>
          <a:p>
            <a:pPr lvl="1">
              <a:buFont typeface="Courier New" panose="02070309020205020404" pitchFamily="49" charset="0"/>
              <a:buChar char="o"/>
            </a:pPr>
            <a:r>
              <a:rPr lang="en-US" sz="2400" dirty="0">
                <a:solidFill>
                  <a:schemeClr val="bg1">
                    <a:lumMod val="50000"/>
                  </a:schemeClr>
                </a:solidFill>
              </a:rPr>
              <a:t>Identify areas for quality improvement.</a:t>
            </a:r>
          </a:p>
        </p:txBody>
      </p:sp>
    </p:spTree>
    <p:extLst>
      <p:ext uri="{BB962C8B-B14F-4D97-AF65-F5344CB8AC3E}">
        <p14:creationId xmlns:p14="http://schemas.microsoft.com/office/powerpoint/2010/main" val="2459278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New York’s Commitment </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sz="2400" dirty="0"/>
              <a:t>"New York is committed to ensuring that women receive high quality health care at every stage of their lives, and with these new, comprehensive efforts, we are once again taking action to break down barriers to health care access and provide skillful and compassionate care to all New Yorkers." (Governor Andrew Cuomo)</a:t>
            </a:r>
            <a:endParaRPr lang="en-US" sz="2400" dirty="0">
              <a:solidFill>
                <a:schemeClr val="bg1">
                  <a:lumMod val="50000"/>
                </a:schemeClr>
              </a:solidFill>
            </a:endParaRPr>
          </a:p>
        </p:txBody>
      </p:sp>
    </p:spTree>
    <p:extLst>
      <p:ext uri="{BB962C8B-B14F-4D97-AF65-F5344CB8AC3E}">
        <p14:creationId xmlns:p14="http://schemas.microsoft.com/office/powerpoint/2010/main" val="4365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D73"/>
                </a:solidFill>
              </a:rPr>
              <a:t>Perinatal Regionalization</a:t>
            </a:r>
          </a:p>
        </p:txBody>
      </p:sp>
      <p:pic>
        <p:nvPicPr>
          <p:cNvPr id="4" name="Picture 7" descr="Preterm Infant Mortality is Increased by    Birth Outside of Level III Hospital• Review of 41 US and non-US studies from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49568" y="1063625"/>
            <a:ext cx="5953123"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1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646331"/>
          </a:xfrm>
          <a:prstGeom prst="rect">
            <a:avLst/>
          </a:prstGeom>
          <a:noFill/>
          <a:ln>
            <a:noFill/>
          </a:ln>
        </p:spPr>
        <p:txBody>
          <a:bodyPr wrap="square" rtlCol="0">
            <a:spAutoFit/>
          </a:bodyPr>
          <a:lstStyle/>
          <a:p>
            <a:pPr algn="ctr"/>
            <a:r>
              <a:rPr lang="en-US" sz="3600" b="1" dirty="0">
                <a:solidFill>
                  <a:srgbClr val="002D73"/>
                </a:solidFill>
                <a:latin typeface="Arial" panose="020B0604020202020204" pitchFamily="34" charset="0"/>
                <a:cs typeface="Arial" panose="020B0604020202020204" pitchFamily="34" charset="0"/>
              </a:rPr>
              <a:t>Perinatal Regionalization</a:t>
            </a:r>
          </a:p>
        </p:txBody>
      </p:sp>
      <p:sp>
        <p:nvSpPr>
          <p:cNvPr id="3" name="TextBox 2"/>
          <p:cNvSpPr txBox="1"/>
          <p:nvPr/>
        </p:nvSpPr>
        <p:spPr>
          <a:xfrm>
            <a:off x="152400" y="1352550"/>
            <a:ext cx="4222376" cy="3046988"/>
          </a:xfrm>
          <a:prstGeom prst="rect">
            <a:avLst/>
          </a:prstGeom>
          <a:noFill/>
          <a:ln>
            <a:noFill/>
          </a:ln>
        </p:spPr>
        <p:txBody>
          <a:bodyPr wrap="square" rtlCol="0">
            <a:spAutoFit/>
          </a:bodyPr>
          <a:lstStyle/>
          <a:p>
            <a:pPr lvl="1"/>
            <a:r>
              <a:rPr lang="en-US" sz="2400" dirty="0">
                <a:solidFill>
                  <a:srgbClr val="646569"/>
                </a:solidFill>
                <a:latin typeface="Arial" panose="020B0604020202020204" pitchFamily="34" charset="0"/>
                <a:cs typeface="Arial" panose="020B0604020202020204" pitchFamily="34" charset="0"/>
              </a:rPr>
              <a:t>Professional organizations also strongly support regionalized care</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American Congress of Obstetricians and Gynecologists (ACOG)</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American Academy of Pediatrics (AAP)</a:t>
            </a:r>
          </a:p>
        </p:txBody>
      </p:sp>
      <p:pic>
        <p:nvPicPr>
          <p:cNvPr id="5" name="Picture 4">
            <a:extLst>
              <a:ext uri="{FF2B5EF4-FFF2-40B4-BE49-F238E27FC236}">
                <a16:creationId xmlns:a16="http://schemas.microsoft.com/office/drawing/2014/main" id="{5E4526A6-8D59-4CF6-B626-EF2B6CA7E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206" y="1218774"/>
            <a:ext cx="2914090" cy="3746687"/>
          </a:xfrm>
          <a:prstGeom prst="rect">
            <a:avLst/>
          </a:prstGeom>
        </p:spPr>
      </p:pic>
    </p:spTree>
    <p:extLst>
      <p:ext uri="{BB962C8B-B14F-4D97-AF65-F5344CB8AC3E}">
        <p14:creationId xmlns:p14="http://schemas.microsoft.com/office/powerpoint/2010/main" val="188820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646331"/>
          </a:xfrm>
          <a:prstGeom prst="rect">
            <a:avLst/>
          </a:prstGeom>
          <a:noFill/>
          <a:ln>
            <a:noFill/>
          </a:ln>
        </p:spPr>
        <p:txBody>
          <a:bodyPr wrap="square" rtlCol="0">
            <a:spAutoFit/>
          </a:bodyPr>
          <a:lstStyle/>
          <a:p>
            <a:pPr algn="ctr"/>
            <a:r>
              <a:rPr lang="en-US" sz="3600" b="1" dirty="0">
                <a:solidFill>
                  <a:srgbClr val="002D73"/>
                </a:solidFill>
                <a:latin typeface="Arial" panose="020B0604020202020204" pitchFamily="34" charset="0"/>
                <a:cs typeface="Arial" panose="020B0604020202020204" pitchFamily="34" charset="0"/>
              </a:rPr>
              <a:t>Levels of Perinatal Regionalized Care</a:t>
            </a:r>
          </a:p>
        </p:txBody>
      </p:sp>
      <p:sp>
        <p:nvSpPr>
          <p:cNvPr id="3" name="TextBox 2"/>
          <p:cNvSpPr txBox="1"/>
          <p:nvPr/>
        </p:nvSpPr>
        <p:spPr>
          <a:xfrm>
            <a:off x="134471" y="984997"/>
            <a:ext cx="8763000" cy="452431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Regional Perinatal Center (RPC) </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Provides the highest level of care</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Level III</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Provides care to high risk women and neonates with subspecialty services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Level II</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Provides care to moderately complicated women and neonates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Level I</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Basic care for low risk women and newborns</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No neonatal intensive care unit services.  </a:t>
            </a:r>
          </a:p>
          <a:p>
            <a:pPr lvl="1"/>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20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707886"/>
          </a:xfrm>
          <a:prstGeom prst="rect">
            <a:avLst/>
          </a:prstGeom>
          <a:noFill/>
          <a:ln>
            <a:noFill/>
          </a:ln>
        </p:spPr>
        <p:txBody>
          <a:bodyPr wrap="square" rtlCol="0">
            <a:spAutoFit/>
          </a:bodyPr>
          <a:lstStyle/>
          <a:p>
            <a:pPr algn="ctr"/>
            <a:r>
              <a:rPr lang="en-US" sz="4000" b="1" dirty="0">
                <a:solidFill>
                  <a:srgbClr val="002D73"/>
                </a:solidFill>
                <a:latin typeface="Arial" panose="020B0604020202020204" pitchFamily="34" charset="0"/>
                <a:cs typeface="Arial" panose="020B0604020202020204" pitchFamily="34" charset="0"/>
              </a:rPr>
              <a:t>Why Perinatal Regionalization?</a:t>
            </a:r>
          </a:p>
        </p:txBody>
      </p:sp>
      <p:sp>
        <p:nvSpPr>
          <p:cNvPr id="3" name="TextBox 2"/>
          <p:cNvSpPr txBox="1"/>
          <p:nvPr/>
        </p:nvSpPr>
        <p:spPr>
          <a:xfrm>
            <a:off x="152400" y="1352550"/>
            <a:ext cx="8763000" cy="3046988"/>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To ensure that women and their babies will have ready access to the services they need through:</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Ensuring access to an expert health care team</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Maximizing resources of the various facilities across the state – centralizes technology</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Allows for ongoing quality improvement to better ensure quality services across all levels of perinatal care.</a:t>
            </a:r>
          </a:p>
          <a:p>
            <a:pPr lvl="1"/>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65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612718"/>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Ultimate Goals of Perinatal Regionalization</a:t>
            </a:r>
          </a:p>
        </p:txBody>
      </p:sp>
      <p:sp>
        <p:nvSpPr>
          <p:cNvPr id="3" name="TextBox 2"/>
          <p:cNvSpPr txBox="1"/>
          <p:nvPr/>
        </p:nvSpPr>
        <p:spPr>
          <a:xfrm>
            <a:off x="152400" y="1376923"/>
            <a:ext cx="8763000" cy="1200329"/>
          </a:xfrm>
          <a:prstGeom prst="rect">
            <a:avLst/>
          </a:prstGeom>
          <a:noFill/>
          <a:ln>
            <a:noFill/>
          </a:ln>
        </p:spPr>
        <p:txBody>
          <a:bodyPr wrap="square" rtlCol="0">
            <a:spAutoFit/>
          </a:bodyPr>
          <a:lstStyle/>
          <a:p>
            <a:pPr marL="342900" indent="-342900">
              <a:buFont typeface="Wingdings" panose="05000000000000000000" pitchFamily="2" charset="2"/>
              <a:buChar char="v"/>
            </a:pPr>
            <a:r>
              <a:rPr lang="en-US" sz="2400" dirty="0">
                <a:solidFill>
                  <a:srgbClr val="646569"/>
                </a:solidFill>
                <a:latin typeface="Arial" panose="020B0604020202020204" pitchFamily="34" charset="0"/>
                <a:cs typeface="Arial" panose="020B0604020202020204" pitchFamily="34" charset="0"/>
              </a:rPr>
              <a:t>Decrease maternal morbidity and mortality</a:t>
            </a:r>
          </a:p>
          <a:p>
            <a:pPr marL="342900" indent="-342900">
              <a:buFont typeface="Wingdings" panose="05000000000000000000" pitchFamily="2" charset="2"/>
              <a:buChar char="v"/>
            </a:pPr>
            <a:r>
              <a:rPr lang="en-US" sz="2400" dirty="0">
                <a:solidFill>
                  <a:srgbClr val="646569"/>
                </a:solidFill>
                <a:latin typeface="Arial" panose="020B0604020202020204" pitchFamily="34" charset="0"/>
                <a:cs typeface="Arial" panose="020B0604020202020204" pitchFamily="34" charset="0"/>
              </a:rPr>
              <a:t>Decrease infant morbidity and mortality</a:t>
            </a:r>
          </a:p>
          <a:p>
            <a:pPr lvl="1"/>
            <a:endParaRPr lang="en-US" sz="2400" dirty="0">
              <a:solidFill>
                <a:srgbClr val="64656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2524369" y="2341726"/>
            <a:ext cx="3731145" cy="2476459"/>
          </a:xfrm>
          <a:prstGeom prst="rect">
            <a:avLst/>
          </a:prstGeom>
        </p:spPr>
      </p:pic>
    </p:spTree>
    <p:extLst>
      <p:ext uri="{BB962C8B-B14F-4D97-AF65-F5344CB8AC3E}">
        <p14:creationId xmlns:p14="http://schemas.microsoft.com/office/powerpoint/2010/main" val="295391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0043"/>
            <a:ext cx="8686800" cy="707886"/>
          </a:xfrm>
          <a:prstGeom prst="rect">
            <a:avLst/>
          </a:prstGeom>
          <a:noFill/>
          <a:ln>
            <a:noFill/>
          </a:ln>
        </p:spPr>
        <p:txBody>
          <a:bodyPr wrap="square" rtlCol="0">
            <a:spAutoFit/>
          </a:bodyPr>
          <a:lstStyle/>
          <a:p>
            <a:pPr algn="ctr"/>
            <a:r>
              <a:rPr lang="en-US" sz="4000" b="1" dirty="0">
                <a:solidFill>
                  <a:srgbClr val="002D73"/>
                </a:solidFill>
                <a:latin typeface="Arial" panose="020B0604020202020204" pitchFamily="34" charset="0"/>
                <a:cs typeface="Arial" panose="020B0604020202020204" pitchFamily="34" charset="0"/>
              </a:rPr>
              <a:t>Regionalization in New York State </a:t>
            </a:r>
          </a:p>
        </p:txBody>
      </p:sp>
      <p:graphicFrame>
        <p:nvGraphicFramePr>
          <p:cNvPr id="4" name="Diagram 3">
            <a:extLst>
              <a:ext uri="{FF2B5EF4-FFF2-40B4-BE49-F238E27FC236}">
                <a16:creationId xmlns:a16="http://schemas.microsoft.com/office/drawing/2014/main" id="{1D58B5C8-BAEC-4F5B-9F1D-BA145E4B7972}"/>
              </a:ext>
            </a:extLst>
          </p:cNvPr>
          <p:cNvGraphicFramePr/>
          <p:nvPr>
            <p:extLst>
              <p:ext uri="{D42A27DB-BD31-4B8C-83A1-F6EECF244321}">
                <p14:modId xmlns:p14="http://schemas.microsoft.com/office/powerpoint/2010/main" val="831648707"/>
              </p:ext>
            </p:extLst>
          </p:nvPr>
        </p:nvGraphicFramePr>
        <p:xfrm>
          <a:off x="152400" y="1515035"/>
          <a:ext cx="8853948" cy="3578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163718"/>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2.xml><?xml version="1.0" encoding="utf-8"?>
<ds:datastoreItem xmlns:ds="http://schemas.openxmlformats.org/officeDocument/2006/customXml" ds:itemID="{B3F86441-E60D-4495-9820-50FFC7B27329}">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d7ba0638-ee3c-42f0-be76-41efb289a28a"/>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34811</TotalTime>
  <Words>1922</Words>
  <Application>Microsoft Office PowerPoint</Application>
  <PresentationFormat>On-screen Show (16:9)</PresentationFormat>
  <Paragraphs>332</Paragraphs>
  <Slides>38</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Courier New</vt:lpstr>
      <vt:lpstr>Times New Roman</vt:lpstr>
      <vt:lpstr>Wingdings</vt:lpstr>
      <vt:lpstr>Cover Master</vt:lpstr>
      <vt:lpstr>Section Master</vt:lpstr>
      <vt:lpstr>2_Custom Design</vt:lpstr>
      <vt:lpstr>PowerPoint Presentation</vt:lpstr>
      <vt:lpstr>PowerPoint Presentation</vt:lpstr>
      <vt:lpstr>Perinatal Regionalization</vt:lpstr>
      <vt:lpstr>Perinatal Regionalization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York State Regional Perinatal Centers </vt:lpstr>
      <vt:lpstr> Outcomes for Newborns in New York State </vt:lpstr>
      <vt:lpstr>PowerPoint Presentation</vt:lpstr>
      <vt:lpstr>PowerPoint Presentation</vt:lpstr>
      <vt:lpstr>RISK ADJUSTED VLBW NEONATAL MORTALITY RATES BY DESIGNATED PERINATAL LEVEL 6-YEAR PRE (INITIAL) AND POST &amp; 3-YEAR FOLLOW UP</vt:lpstr>
      <vt:lpstr> Outcomes for Pregnant/Postpartum Women in New York State</vt:lpstr>
      <vt:lpstr> Trends in Maternal Mortality as Reported in Vital Records*  Maternal deaths within 42 days of end of pregnancy  </vt:lpstr>
      <vt:lpstr> Trends in Maternal Mortality as Reported in Vital Records*  Maternal deaths within 42 days of end of pregnancy   </vt:lpstr>
      <vt:lpstr>PowerPoint Presentation</vt:lpstr>
      <vt:lpstr>PowerPoint Presentation</vt:lpstr>
      <vt:lpstr>PowerPoint Presentation</vt:lpstr>
      <vt:lpstr>Perinatal Designations  Then (2003) and Now (2018) </vt:lpstr>
      <vt:lpstr>NYS Birthing Centers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Perinatal Regionalization Metrics</vt:lpstr>
      <vt:lpstr>New York’s Commitment </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Enid Jones</cp:lastModifiedBy>
  <cp:revision>772</cp:revision>
  <cp:lastPrinted>2016-10-17T14:04:19Z</cp:lastPrinted>
  <dcterms:created xsi:type="dcterms:W3CDTF">2014-12-09T18:34:34Z</dcterms:created>
  <dcterms:modified xsi:type="dcterms:W3CDTF">2018-05-23T15:56:01Z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