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notesMasterIdLst>
    <p:notesMasterId r:id="rId24"/>
  </p:notesMasterIdLst>
  <p:sldIdLst>
    <p:sldId id="256" r:id="rId2"/>
    <p:sldId id="270" r:id="rId3"/>
    <p:sldId id="271" r:id="rId4"/>
    <p:sldId id="314" r:id="rId5"/>
    <p:sldId id="312" r:id="rId6"/>
    <p:sldId id="311" r:id="rId7"/>
    <p:sldId id="272" r:id="rId8"/>
    <p:sldId id="315" r:id="rId9"/>
    <p:sldId id="313" r:id="rId10"/>
    <p:sldId id="316" r:id="rId11"/>
    <p:sldId id="317" r:id="rId12"/>
    <p:sldId id="318" r:id="rId13"/>
    <p:sldId id="319" r:id="rId14"/>
    <p:sldId id="320" r:id="rId15"/>
    <p:sldId id="310" r:id="rId16"/>
    <p:sldId id="321" r:id="rId17"/>
    <p:sldId id="325" r:id="rId18"/>
    <p:sldId id="322" r:id="rId19"/>
    <p:sldId id="324" r:id="rId20"/>
    <p:sldId id="328" r:id="rId21"/>
    <p:sldId id="326" r:id="rId22"/>
    <p:sldId id="327" r:id="rId2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28" autoAdjust="0"/>
  </p:normalViewPr>
  <p:slideViewPr>
    <p:cSldViewPr>
      <p:cViewPr varScale="1">
        <p:scale>
          <a:sx n="102" d="100"/>
          <a:sy n="102" d="100"/>
        </p:scale>
        <p:origin x="-2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3C20ABF-4A90-4277-BB09-654A28C98DBC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035A400-C89E-4C6B-ABBF-213DA3649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31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FD567-144D-4124-AAC2-34C48D213039}" type="datetime1">
              <a:rPr lang="en-US" smtClean="0"/>
              <a:t>5/22/2018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39962F7-70A2-476C-BDEE-B0FA71C6E0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19BD0-6A2E-4AF6-91B5-921843A0A215}" type="datetime1">
              <a:rPr lang="en-US" smtClean="0"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962F7-70A2-476C-BDEE-B0FA71C6E0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40CD3-21D6-44A2-AF92-40F87091CECB}" type="datetime1">
              <a:rPr lang="en-US" smtClean="0"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962F7-70A2-476C-BDEE-B0FA71C6E0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51022-97F9-45C6-B5A2-D92D7737C799}" type="datetime1">
              <a:rPr lang="en-US" smtClean="0"/>
              <a:t>5/22/2018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39962F7-70A2-476C-BDEE-B0FA71C6E0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6B6DD-49D3-4D3B-942B-8EA48BD31E37}" type="datetime1">
              <a:rPr lang="en-US" smtClean="0"/>
              <a:t>5/22/2018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962F7-70A2-476C-BDEE-B0FA71C6E08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7E47D-98F3-49EE-98E5-40C29021A226}" type="datetime1">
              <a:rPr lang="en-US" smtClean="0"/>
              <a:t>5/22/2018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962F7-70A2-476C-BDEE-B0FA71C6E0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02E2D-3C6B-4A7D-B83C-24A38FF1A1CB}" type="datetime1">
              <a:rPr lang="en-US" smtClean="0"/>
              <a:t>5/22/2018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39962F7-70A2-476C-BDEE-B0FA71C6E08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E5255-6C5D-4316-9ED7-1884D5397E47}" type="datetime1">
              <a:rPr lang="en-US" smtClean="0"/>
              <a:t>5/22/2018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962F7-70A2-476C-BDEE-B0FA71C6E0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2E452-3FFE-4759-93A0-94BA9C619062}" type="datetime1">
              <a:rPr lang="en-US" smtClean="0"/>
              <a:t>5/22/2018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962F7-70A2-476C-BDEE-B0FA71C6E0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E1C42-EA93-469C-833E-E66C45AA3E25}" type="datetime1">
              <a:rPr lang="en-US" smtClean="0"/>
              <a:t>5/22/2018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962F7-70A2-476C-BDEE-B0FA71C6E0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70899-6175-4C33-A6DA-1EA5883D52D8}" type="datetime1">
              <a:rPr lang="en-US" smtClean="0"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962F7-70A2-476C-BDEE-B0FA71C6E08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53C1469-0AE6-46D4-AA50-A4B9D42C2D57}" type="datetime1">
              <a:rPr lang="en-US" smtClean="0"/>
              <a:t>5/22/2018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39962F7-70A2-476C-BDEE-B0FA71C6E08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ingchild.harvard.edu/science/national-scientific-council-on-the-developing-child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pzXGEbZht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876800"/>
            <a:ext cx="8458200" cy="1222375"/>
          </a:xfrm>
        </p:spPr>
        <p:txBody>
          <a:bodyPr/>
          <a:lstStyle/>
          <a:p>
            <a:r>
              <a:rPr lang="en-US" dirty="0" smtClean="0"/>
              <a:t>Increasing the mother’s capacity for positive emotional connection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048000"/>
            <a:ext cx="8458200" cy="1447800"/>
          </a:xfrm>
        </p:spPr>
        <p:txBody>
          <a:bodyPr>
            <a:normAutofit/>
          </a:bodyPr>
          <a:lstStyle/>
          <a:p>
            <a:endParaRPr lang="en-US" b="1" dirty="0"/>
          </a:p>
          <a:p>
            <a:r>
              <a:rPr lang="en-US" b="1" dirty="0" smtClean="0"/>
              <a:t>Myra Sabir, Associate Professor</a:t>
            </a:r>
          </a:p>
          <a:p>
            <a:r>
              <a:rPr lang="en-US" b="1" dirty="0" smtClean="0"/>
              <a:t>Department of Human Development, Binghamton University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3145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>Mothering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Emotional Availability</a:t>
            </a:r>
          </a:p>
          <a:p>
            <a:pPr lvl="1"/>
            <a:r>
              <a:rPr lang="en-US" b="1" dirty="0" smtClean="0"/>
              <a:t>For the volleying?</a:t>
            </a:r>
          </a:p>
          <a:p>
            <a:pPr lvl="1"/>
            <a:r>
              <a:rPr lang="en-US" b="1" dirty="0" smtClean="0"/>
              <a:t>For the Gaze?</a:t>
            </a:r>
          </a:p>
          <a:p>
            <a:pPr lvl="1"/>
            <a:endParaRPr lang="en-US" b="1" dirty="0"/>
          </a:p>
          <a:p>
            <a:r>
              <a:rPr lang="en-US" b="1" dirty="0" smtClean="0"/>
              <a:t>Her own 1</a:t>
            </a:r>
            <a:r>
              <a:rPr lang="en-US" b="1" baseline="30000" dirty="0" smtClean="0"/>
              <a:t>st</a:t>
            </a:r>
            <a:r>
              <a:rPr lang="en-US" b="1" dirty="0" smtClean="0"/>
              <a:t> task</a:t>
            </a:r>
          </a:p>
          <a:p>
            <a:pPr lvl="1"/>
            <a:endParaRPr lang="en-US" b="1" dirty="0" smtClean="0"/>
          </a:p>
          <a:p>
            <a:pPr lvl="1"/>
            <a:r>
              <a:rPr lang="en-US" b="1" dirty="0" smtClean="0"/>
              <a:t>Her own</a:t>
            </a:r>
            <a:r>
              <a:rPr lang="en-US" b="1" dirty="0" smtClean="0"/>
              <a:t> existential safety</a:t>
            </a:r>
          </a:p>
          <a:p>
            <a:pPr lvl="1"/>
            <a:endParaRPr lang="en-US" b="1" dirty="0" smtClean="0"/>
          </a:p>
          <a:p>
            <a:pPr lvl="1"/>
            <a:r>
              <a:rPr lang="en-US" b="1" dirty="0" smtClean="0"/>
              <a:t>Her own home in another human heart</a:t>
            </a:r>
          </a:p>
          <a:p>
            <a:pPr lvl="1"/>
            <a:endParaRPr lang="en-US" b="1" dirty="0" smtClean="0"/>
          </a:p>
          <a:p>
            <a:pPr lvl="1"/>
            <a:r>
              <a:rPr lang="en-US" b="1" dirty="0" smtClean="0"/>
              <a:t>Primary and evolutionary longing until found</a:t>
            </a:r>
          </a:p>
          <a:p>
            <a:pPr lvl="1"/>
            <a:endParaRPr lang="en-US" b="1" dirty="0" smtClean="0"/>
          </a:p>
          <a:p>
            <a:pPr lvl="1"/>
            <a:r>
              <a:rPr lang="en-US" b="1" dirty="0" smtClean="0"/>
              <a:t>Liberates attention</a:t>
            </a:r>
            <a:endParaRPr lang="en-US" b="1" dirty="0" smtClean="0"/>
          </a:p>
          <a:p>
            <a:pPr lvl="1"/>
            <a:endParaRPr lang="en-US" b="1" dirty="0" smtClean="0"/>
          </a:p>
          <a:p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0892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>Mothering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Emotional Availability</a:t>
            </a:r>
          </a:p>
          <a:p>
            <a:pPr lvl="1"/>
            <a:endParaRPr lang="en-US" b="1" dirty="0" smtClean="0"/>
          </a:p>
          <a:p>
            <a:pPr lvl="1"/>
            <a:r>
              <a:rPr lang="en-US" b="1" dirty="0" smtClean="0"/>
              <a:t>Longing/Preoccupation</a:t>
            </a:r>
          </a:p>
          <a:p>
            <a:pPr lvl="1"/>
            <a:endParaRPr lang="en-US" b="1" dirty="0" smtClean="0"/>
          </a:p>
          <a:p>
            <a:pPr lvl="1"/>
            <a:r>
              <a:rPr lang="en-US" b="1" dirty="0" smtClean="0"/>
              <a:t>Beautiful intersubjectivity compromised</a:t>
            </a:r>
          </a:p>
          <a:p>
            <a:pPr lvl="1"/>
            <a:endParaRPr lang="en-US" b="1" dirty="0" smtClean="0"/>
          </a:p>
          <a:p>
            <a:pPr lvl="1"/>
            <a:r>
              <a:rPr lang="en-US" b="1" dirty="0" smtClean="0"/>
              <a:t>Motivation toward own 1</a:t>
            </a:r>
            <a:r>
              <a:rPr lang="en-US" b="1" baseline="30000" dirty="0" smtClean="0"/>
              <a:t>st</a:t>
            </a:r>
            <a:r>
              <a:rPr lang="en-US" b="1" dirty="0" smtClean="0"/>
              <a:t> task</a:t>
            </a:r>
          </a:p>
          <a:p>
            <a:pPr lvl="1"/>
            <a:endParaRPr lang="en-US" b="1" dirty="0" smtClean="0"/>
          </a:p>
          <a:p>
            <a:pPr lvl="2"/>
            <a:r>
              <a:rPr lang="en-US" b="1" dirty="0" smtClean="0"/>
              <a:t>Humanistic paradigm vs psychotherapeutic (complementary)</a:t>
            </a:r>
          </a:p>
          <a:p>
            <a:pPr lvl="2"/>
            <a:endParaRPr lang="en-US" b="1" dirty="0" smtClean="0"/>
          </a:p>
          <a:p>
            <a:pPr lvl="3"/>
            <a:r>
              <a:rPr lang="en-US" b="1" dirty="0" smtClean="0"/>
              <a:t>Deficiency/Being divide </a:t>
            </a:r>
            <a:r>
              <a:rPr lang="en-US" sz="1500" b="1" dirty="0" smtClean="0"/>
              <a:t>(Sabir, 2014)</a:t>
            </a:r>
            <a:endParaRPr lang="en-US" sz="1500" b="1" dirty="0"/>
          </a:p>
          <a:p>
            <a:pPr lvl="1"/>
            <a:endParaRPr lang="en-US" b="1" dirty="0" smtClean="0"/>
          </a:p>
          <a:p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140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>Mothering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Existential safety &amp; stress</a:t>
            </a:r>
          </a:p>
          <a:p>
            <a:pPr lvl="1"/>
            <a:r>
              <a:rPr lang="en-US" b="1" dirty="0" smtClean="0"/>
              <a:t>Poor/negative intersubjectivity/attachment</a:t>
            </a:r>
          </a:p>
          <a:p>
            <a:pPr lvl="2"/>
            <a:r>
              <a:rPr lang="en-US" b="1" dirty="0" smtClean="0"/>
              <a:t>Chronic hypertension </a:t>
            </a:r>
          </a:p>
          <a:p>
            <a:pPr lvl="3"/>
            <a:r>
              <a:rPr lang="en-US" sz="1400" dirty="0" smtClean="0"/>
              <a:t>(</a:t>
            </a:r>
            <a:r>
              <a:rPr lang="en-US" sz="1400" dirty="0" err="1" smtClean="0"/>
              <a:t>Leucken</a:t>
            </a:r>
            <a:r>
              <a:rPr lang="en-US" sz="1400" dirty="0" smtClean="0"/>
              <a:t>, 1998, </a:t>
            </a:r>
            <a:r>
              <a:rPr lang="en-US" sz="1400" dirty="0"/>
              <a:t>National Scientific Council on the Developing Child </a:t>
            </a:r>
            <a:r>
              <a:rPr lang="en-US" sz="1400" dirty="0" smtClean="0"/>
              <a:t>Harvard, WP# 3)</a:t>
            </a:r>
          </a:p>
          <a:p>
            <a:pPr lvl="2"/>
            <a:r>
              <a:rPr lang="en-US" b="1" dirty="0" smtClean="0"/>
              <a:t>Less resilience</a:t>
            </a:r>
          </a:p>
          <a:p>
            <a:pPr lvl="2"/>
            <a:r>
              <a:rPr lang="en-US" b="1" dirty="0" smtClean="0"/>
              <a:t>Poorer overall health </a:t>
            </a:r>
            <a:r>
              <a:rPr lang="en-US" sz="1400" dirty="0" smtClean="0"/>
              <a:t>(Sabir, 2018)</a:t>
            </a:r>
          </a:p>
          <a:p>
            <a:pPr lvl="3"/>
            <a:r>
              <a:rPr lang="en-US" b="1" dirty="0" smtClean="0"/>
              <a:t>physical</a:t>
            </a:r>
          </a:p>
          <a:p>
            <a:pPr lvl="3"/>
            <a:r>
              <a:rPr lang="en-US" b="1" dirty="0" smtClean="0"/>
              <a:t>psychological</a:t>
            </a:r>
          </a:p>
          <a:p>
            <a:pPr lvl="3"/>
            <a:r>
              <a:rPr lang="en-US" b="1" dirty="0" smtClean="0"/>
              <a:t>social</a:t>
            </a:r>
          </a:p>
          <a:p>
            <a:pPr lvl="3"/>
            <a:r>
              <a:rPr lang="en-US" b="1" dirty="0" smtClean="0"/>
              <a:t>Economic</a:t>
            </a:r>
          </a:p>
          <a:p>
            <a:pPr lvl="2"/>
            <a:r>
              <a:rPr lang="en-US" b="1" dirty="0" smtClean="0"/>
              <a:t>Poorer parenting</a:t>
            </a:r>
            <a:endParaRPr lang="en-US" b="1" dirty="0"/>
          </a:p>
          <a:p>
            <a:pPr lvl="1"/>
            <a:endParaRPr lang="en-US" b="1" dirty="0" smtClean="0"/>
          </a:p>
          <a:p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0744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>Good enough Mothering 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Elements of Repair</a:t>
            </a:r>
          </a:p>
          <a:p>
            <a:endParaRPr lang="en-US" b="1" dirty="0" smtClean="0"/>
          </a:p>
          <a:p>
            <a:pPr lvl="1"/>
            <a:r>
              <a:rPr lang="en-US" b="1" dirty="0" smtClean="0"/>
              <a:t>Can’t just get over it</a:t>
            </a:r>
          </a:p>
          <a:p>
            <a:endParaRPr lang="en-US" b="1" dirty="0" smtClean="0"/>
          </a:p>
          <a:p>
            <a:pPr lvl="1"/>
            <a:r>
              <a:rPr lang="en-US" b="1" dirty="0" smtClean="0"/>
              <a:t>ACEs built into the brain structure</a:t>
            </a:r>
          </a:p>
          <a:p>
            <a:pPr lvl="1"/>
            <a:endParaRPr lang="en-US" b="1" dirty="0" smtClean="0"/>
          </a:p>
          <a:p>
            <a:pPr lvl="1"/>
            <a:r>
              <a:rPr lang="en-US" b="1" dirty="0" smtClean="0"/>
              <a:t>IR – Mary Main </a:t>
            </a:r>
            <a:r>
              <a:rPr lang="en-US" sz="1900" b="1" dirty="0" smtClean="0"/>
              <a:t>(Main, Kaplan, &amp; Cassidy, 1985)</a:t>
            </a:r>
          </a:p>
          <a:p>
            <a:pPr lvl="2"/>
            <a:r>
              <a:rPr lang="en-US" b="1" dirty="0" smtClean="0"/>
              <a:t>Intergenerational cycle broken</a:t>
            </a:r>
          </a:p>
          <a:p>
            <a:pPr lvl="2"/>
            <a:endParaRPr lang="en-US" b="1" dirty="0" smtClean="0"/>
          </a:p>
          <a:p>
            <a:pPr lvl="1"/>
            <a:endParaRPr lang="en-US" b="1" dirty="0" smtClean="0"/>
          </a:p>
          <a:p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9093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>Good enough Mothering 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Elements of Repair</a:t>
            </a:r>
          </a:p>
          <a:p>
            <a:endParaRPr lang="en-US" b="1" dirty="0" smtClean="0"/>
          </a:p>
          <a:p>
            <a:pPr lvl="1"/>
            <a:r>
              <a:rPr lang="en-US" b="1" dirty="0" smtClean="0"/>
              <a:t>Self &amp; self (idiosyncratic/unique nature of story)</a:t>
            </a:r>
          </a:p>
          <a:p>
            <a:pPr lvl="2"/>
            <a:r>
              <a:rPr lang="en-US" b="1" dirty="0" smtClean="0"/>
              <a:t>My story/Alone in the basement</a:t>
            </a:r>
          </a:p>
          <a:p>
            <a:pPr lvl="2"/>
            <a:r>
              <a:rPr lang="en-US" b="1" dirty="0" smtClean="0"/>
              <a:t>Existential mourning of attachment loss </a:t>
            </a:r>
            <a:r>
              <a:rPr lang="en-US" sz="1800" b="1" dirty="0" smtClean="0"/>
              <a:t>(Bowlby, 1969)</a:t>
            </a:r>
          </a:p>
          <a:p>
            <a:pPr lvl="2"/>
            <a:endParaRPr lang="en-US" b="1" dirty="0"/>
          </a:p>
          <a:p>
            <a:pPr lvl="2"/>
            <a:r>
              <a:rPr lang="en-US" b="1" dirty="0" smtClean="0"/>
              <a:t>Life Writing</a:t>
            </a:r>
          </a:p>
          <a:p>
            <a:pPr lvl="3"/>
            <a:r>
              <a:rPr lang="en-US" b="1" dirty="0" smtClean="0"/>
              <a:t>What happened?</a:t>
            </a:r>
          </a:p>
          <a:p>
            <a:pPr lvl="3"/>
            <a:r>
              <a:rPr lang="en-US" b="1" dirty="0" smtClean="0"/>
              <a:t>What did you feel?</a:t>
            </a:r>
          </a:p>
          <a:p>
            <a:pPr lvl="3"/>
            <a:r>
              <a:rPr lang="en-US" b="1" dirty="0" smtClean="0"/>
              <a:t>What did it mean? (citation)</a:t>
            </a:r>
          </a:p>
          <a:p>
            <a:pPr marL="914400" lvl="2" indent="0">
              <a:buNone/>
            </a:pPr>
            <a:endParaRPr lang="en-US" b="1" dirty="0" smtClean="0"/>
          </a:p>
          <a:p>
            <a:pPr lvl="1"/>
            <a:endParaRPr lang="en-US" b="1" dirty="0" smtClean="0"/>
          </a:p>
          <a:p>
            <a:pPr lvl="1"/>
            <a:endParaRPr lang="en-US" b="1" dirty="0" smtClean="0"/>
          </a:p>
          <a:p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7551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By </a:t>
            </a:r>
            <a:r>
              <a:rPr lang="en-US" dirty="0" err="1" smtClean="0"/>
              <a:t>Aihi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858" y="1143000"/>
            <a:ext cx="4171948" cy="5562599"/>
          </a:xfrm>
        </p:spPr>
      </p:pic>
    </p:spTree>
    <p:extLst>
      <p:ext uri="{BB962C8B-B14F-4D97-AF65-F5344CB8AC3E}">
        <p14:creationId xmlns:p14="http://schemas.microsoft.com/office/powerpoint/2010/main" val="358820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>Good enough Mothering 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Elements of Repair</a:t>
            </a:r>
          </a:p>
          <a:p>
            <a:endParaRPr lang="en-US" b="1" dirty="0" smtClean="0"/>
          </a:p>
          <a:p>
            <a:pPr lvl="1"/>
            <a:r>
              <a:rPr lang="en-US" b="1" dirty="0" smtClean="0"/>
              <a:t>Self &amp; </a:t>
            </a:r>
            <a:r>
              <a:rPr lang="en-US" b="1" i="1" u="sng" dirty="0" smtClean="0"/>
              <a:t>Other</a:t>
            </a:r>
          </a:p>
          <a:p>
            <a:pPr lvl="2"/>
            <a:r>
              <a:rPr lang="en-US" b="1" dirty="0" smtClean="0"/>
              <a:t>Require an OTHER/Mama Pearl</a:t>
            </a:r>
          </a:p>
          <a:p>
            <a:pPr lvl="3"/>
            <a:r>
              <a:rPr lang="en-US" b="1" dirty="0" smtClean="0"/>
              <a:t>Visible right where left invisible</a:t>
            </a:r>
          </a:p>
          <a:p>
            <a:pPr lvl="4"/>
            <a:r>
              <a:rPr lang="en-US" b="1" dirty="0" smtClean="0"/>
              <a:t>Central fovea-CNS (most authentic emotional experience)</a:t>
            </a:r>
          </a:p>
          <a:p>
            <a:pPr lvl="4"/>
            <a:r>
              <a:rPr lang="en-US" b="1" dirty="0" smtClean="0"/>
              <a:t>Authentic visibility as attachment mechanism</a:t>
            </a:r>
          </a:p>
          <a:p>
            <a:pPr lvl="4"/>
            <a:r>
              <a:rPr lang="en-US" b="1" dirty="0" smtClean="0"/>
              <a:t>Invitation in to life</a:t>
            </a:r>
          </a:p>
          <a:p>
            <a:pPr lvl="4"/>
            <a:endParaRPr lang="en-US" b="1" dirty="0" smtClean="0"/>
          </a:p>
          <a:p>
            <a:pPr lvl="3"/>
            <a:r>
              <a:rPr lang="en-US" b="1" dirty="0" smtClean="0"/>
              <a:t>Secrets/social isolation/loneliness</a:t>
            </a:r>
            <a:endParaRPr lang="en-US" sz="1800" b="1" dirty="0" smtClean="0"/>
          </a:p>
          <a:p>
            <a:pPr lvl="1"/>
            <a:endParaRPr lang="en-US" b="1" dirty="0" smtClean="0"/>
          </a:p>
          <a:p>
            <a:pPr lvl="1"/>
            <a:endParaRPr lang="en-US" b="1" dirty="0" smtClean="0"/>
          </a:p>
          <a:p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9663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>So, what’s it like?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b="1" dirty="0" smtClean="0"/>
          </a:p>
          <a:p>
            <a:r>
              <a:rPr lang="en-US" b="1" dirty="0" smtClean="0"/>
              <a:t>ACEs Score Calculator</a:t>
            </a:r>
          </a:p>
          <a:p>
            <a:endParaRPr lang="en-US" b="1" dirty="0"/>
          </a:p>
          <a:p>
            <a:r>
              <a:rPr lang="en-US" b="1" dirty="0" smtClean="0"/>
              <a:t>Life Writing Exercise</a:t>
            </a:r>
          </a:p>
          <a:p>
            <a:endParaRPr lang="en-US" b="1" dirty="0"/>
          </a:p>
          <a:p>
            <a:r>
              <a:rPr lang="en-US" b="1" dirty="0" smtClean="0"/>
              <a:t>Discussion</a:t>
            </a:r>
          </a:p>
          <a:p>
            <a:pPr lvl="1"/>
            <a:endParaRPr lang="en-US" b="1" dirty="0" smtClean="0"/>
          </a:p>
          <a:p>
            <a:pPr lvl="1"/>
            <a:endParaRPr lang="en-US" b="1" dirty="0" smtClean="0"/>
          </a:p>
          <a:p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9050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>The generative culture research center</a:t>
            </a:r>
            <a:r>
              <a:rPr lang="en-US" dirty="0" smtClean="0">
                <a:effectLst/>
              </a:rPr>
              <a:t> 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Certified Life Writing Facilitator’s Training Institute</a:t>
            </a:r>
          </a:p>
          <a:p>
            <a:pPr marL="0" indent="0">
              <a:buNone/>
            </a:pPr>
            <a:endParaRPr lang="en-US" b="1" dirty="0" smtClean="0"/>
          </a:p>
          <a:p>
            <a:pPr lvl="1"/>
            <a:r>
              <a:rPr lang="en-US" b="1" dirty="0" smtClean="0"/>
              <a:t>Self &amp; self/capacity</a:t>
            </a:r>
          </a:p>
          <a:p>
            <a:pPr lvl="2"/>
            <a:r>
              <a:rPr lang="en-US" b="1" dirty="0" smtClean="0">
                <a:sym typeface="Wingdings" panose="05000000000000000000" pitchFamily="2" charset="2"/>
              </a:rPr>
              <a:t> Liberate own capacity for positive emotional connection</a:t>
            </a:r>
          </a:p>
          <a:p>
            <a:pPr lvl="2"/>
            <a:endParaRPr lang="en-US" b="1" dirty="0" smtClean="0"/>
          </a:p>
          <a:p>
            <a:pPr lvl="1"/>
            <a:r>
              <a:rPr lang="en-US" b="1" dirty="0" smtClean="0"/>
              <a:t>You as the Other: Hearers are Heroes/skills</a:t>
            </a:r>
          </a:p>
          <a:p>
            <a:pPr lvl="2"/>
            <a:r>
              <a:rPr lang="en-US" b="1" dirty="0" smtClean="0"/>
              <a:t>What to hear?</a:t>
            </a:r>
          </a:p>
          <a:p>
            <a:pPr lvl="2"/>
            <a:r>
              <a:rPr lang="en-US" b="1" dirty="0" smtClean="0"/>
              <a:t>How to hear it?</a:t>
            </a:r>
          </a:p>
          <a:p>
            <a:pPr lvl="1"/>
            <a:endParaRPr lang="en-US" b="1" dirty="0" smtClean="0"/>
          </a:p>
          <a:p>
            <a:pPr lvl="1"/>
            <a:endParaRPr lang="en-US" b="1" dirty="0" smtClean="0"/>
          </a:p>
          <a:p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1382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>The generative culture research center</a:t>
            </a:r>
            <a:r>
              <a:rPr lang="en-US" dirty="0" smtClean="0">
                <a:effectLst/>
              </a:rPr>
              <a:t> 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Certified Life Writing Facilitator’s Training Institute</a:t>
            </a:r>
          </a:p>
          <a:p>
            <a:pPr marL="0" indent="0">
              <a:buNone/>
            </a:pPr>
            <a:endParaRPr lang="en-US" b="1" dirty="0" smtClean="0"/>
          </a:p>
          <a:p>
            <a:pPr lvl="1"/>
            <a:r>
              <a:rPr lang="en-US" b="1" dirty="0" smtClean="0"/>
              <a:t>This summer</a:t>
            </a:r>
          </a:p>
          <a:p>
            <a:pPr lvl="1"/>
            <a:r>
              <a:rPr lang="en-US" b="1" dirty="0" smtClean="0"/>
              <a:t>Sign-up sheet for more information</a:t>
            </a:r>
          </a:p>
          <a:p>
            <a:pPr lvl="1"/>
            <a:r>
              <a:rPr lang="en-US" b="1" dirty="0" smtClean="0"/>
              <a:t>Social Work CEUs</a:t>
            </a:r>
          </a:p>
          <a:p>
            <a:pPr lvl="1"/>
            <a:r>
              <a:rPr lang="en-US" b="1" dirty="0" smtClean="0"/>
              <a:t>What other CEUs?</a:t>
            </a:r>
          </a:p>
          <a:p>
            <a:pPr lvl="1"/>
            <a:endParaRPr lang="en-US" b="1" dirty="0" smtClean="0"/>
          </a:p>
          <a:p>
            <a:pPr lvl="1"/>
            <a:endParaRPr lang="en-US" b="1" dirty="0" smtClean="0"/>
          </a:p>
          <a:p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8222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>Mothering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A </a:t>
            </a:r>
            <a:r>
              <a:rPr lang="en-US" b="1" dirty="0" smtClean="0"/>
              <a:t>non-dualistic </a:t>
            </a:r>
            <a:r>
              <a:rPr lang="en-US" b="1" dirty="0"/>
              <a:t>unity </a:t>
            </a:r>
            <a:endParaRPr lang="en-US" b="1" dirty="0" smtClean="0"/>
          </a:p>
          <a:p>
            <a:endParaRPr lang="en-US" b="1" dirty="0"/>
          </a:p>
          <a:p>
            <a:r>
              <a:rPr lang="en-US" b="1" dirty="0" smtClean="0"/>
              <a:t>Shared </a:t>
            </a:r>
            <a:r>
              <a:rPr lang="en-US" b="1" dirty="0"/>
              <a:t>central nervous </a:t>
            </a:r>
            <a:r>
              <a:rPr lang="en-US" b="1" dirty="0" smtClean="0"/>
              <a:t>system</a:t>
            </a:r>
          </a:p>
          <a:p>
            <a:endParaRPr lang="en-US" b="1" dirty="0"/>
          </a:p>
          <a:p>
            <a:r>
              <a:rPr lang="en-US" b="1" dirty="0"/>
              <a:t>Individual homeostatic systems are linked together in a superordinate organization </a:t>
            </a:r>
            <a:r>
              <a:rPr lang="en-US" sz="1900" b="1" dirty="0"/>
              <a:t>(Hofer, 1990</a:t>
            </a:r>
            <a:r>
              <a:rPr lang="en-US" sz="1900" b="1" dirty="0" smtClean="0"/>
              <a:t>).</a:t>
            </a:r>
          </a:p>
          <a:p>
            <a:endParaRPr lang="en-US" b="1" dirty="0"/>
          </a:p>
          <a:p>
            <a:pPr lvl="1"/>
            <a:r>
              <a:rPr lang="en-US" b="1" dirty="0" smtClean="0"/>
              <a:t>Example: </a:t>
            </a:r>
            <a:r>
              <a:rPr lang="en-US" b="1" dirty="0" smtClean="0"/>
              <a:t>Emotion </a:t>
            </a:r>
            <a:r>
              <a:rPr lang="en-US" b="1" dirty="0"/>
              <a:t>regulation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7485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>The generative culture research center</a:t>
            </a:r>
            <a:r>
              <a:rPr lang="en-US" dirty="0" smtClean="0">
                <a:effectLst/>
              </a:rPr>
              <a:t> 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Three Hour Workshop:</a:t>
            </a:r>
          </a:p>
          <a:p>
            <a:endParaRPr lang="en-US" sz="2800" b="1" dirty="0" smtClean="0"/>
          </a:p>
          <a:p>
            <a:pPr lvl="1"/>
            <a:r>
              <a:rPr lang="en-US" dirty="0"/>
              <a:t>Ithaca College Gerontology </a:t>
            </a:r>
            <a:r>
              <a:rPr lang="en-US" dirty="0" smtClean="0"/>
              <a:t>Institute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New </a:t>
            </a:r>
            <a:r>
              <a:rPr lang="en-US" dirty="0"/>
              <a:t>York Society on </a:t>
            </a:r>
            <a:r>
              <a:rPr lang="en-US" dirty="0" smtClean="0"/>
              <a:t>Aging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Master </a:t>
            </a:r>
            <a:r>
              <a:rPr lang="en-US" dirty="0"/>
              <a:t>of Social Work Graduate Student Association at Binghamton University</a:t>
            </a:r>
            <a:endParaRPr lang="en-US" b="1" dirty="0" smtClean="0"/>
          </a:p>
          <a:p>
            <a:pPr lvl="1"/>
            <a:endParaRPr lang="en-US" b="1" dirty="0" smtClean="0"/>
          </a:p>
          <a:p>
            <a:pPr lvl="1"/>
            <a:endParaRPr lang="en-US" b="1" dirty="0" smtClean="0"/>
          </a:p>
          <a:p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9668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>References:</a:t>
            </a:r>
            <a:r>
              <a:rPr lang="en-US" dirty="0" smtClean="0">
                <a:effectLst/>
              </a:rPr>
              <a:t> 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b="1" dirty="0"/>
              <a:t>Bowlby, E. J., (1969). Attachment:  Attachment and Loss: Vol. 1. New York:  Basic Books. </a:t>
            </a:r>
          </a:p>
          <a:p>
            <a:endParaRPr lang="en-US" b="1" dirty="0" smtClean="0"/>
          </a:p>
          <a:p>
            <a:r>
              <a:rPr lang="en-US" b="1" dirty="0" smtClean="0"/>
              <a:t>Hofer</a:t>
            </a:r>
            <a:r>
              <a:rPr lang="en-US" b="1" dirty="0"/>
              <a:t>, M. A. (1990). Early symbiotic processes: Hard evidence from a soft place. In R.A. Glick &amp; S. Bone (Eds.), Pleasure beyond the pleasure principle (pp. 55-78). New Haven, CT: Yale University Press</a:t>
            </a:r>
            <a:r>
              <a:rPr lang="en-US" b="1" dirty="0" smtClean="0"/>
              <a:t>.</a:t>
            </a:r>
          </a:p>
          <a:p>
            <a:endParaRPr lang="en-US" b="1" dirty="0" smtClean="0"/>
          </a:p>
          <a:p>
            <a:r>
              <a:rPr lang="en-US" b="1" dirty="0" err="1" smtClean="0"/>
              <a:t>Luecken</a:t>
            </a:r>
            <a:r>
              <a:rPr lang="en-US" b="1" dirty="0"/>
              <a:t>, L. J. (1998). Childhood attachment and loss experiences affect adult cardiovascular and cortisol function. </a:t>
            </a:r>
            <a:r>
              <a:rPr lang="en-US" b="1" i="1" dirty="0"/>
              <a:t>Psychosomatic Medicine</a:t>
            </a:r>
            <a:r>
              <a:rPr lang="en-US" b="1" dirty="0"/>
              <a:t>, </a:t>
            </a:r>
            <a:r>
              <a:rPr lang="en-US" b="1" i="1" dirty="0"/>
              <a:t>60</a:t>
            </a:r>
            <a:r>
              <a:rPr lang="en-US" b="1" dirty="0"/>
              <a:t>(6), 765-772.</a:t>
            </a:r>
          </a:p>
          <a:p>
            <a:endParaRPr lang="en-US" b="1" dirty="0" smtClean="0"/>
          </a:p>
          <a:p>
            <a:r>
              <a:rPr lang="en-US" b="1" dirty="0" smtClean="0"/>
              <a:t>Main</a:t>
            </a:r>
            <a:r>
              <a:rPr lang="en-US" b="1" dirty="0"/>
              <a:t>, M., </a:t>
            </a:r>
            <a:r>
              <a:rPr lang="en-US" b="1" dirty="0" err="1"/>
              <a:t>Kaplan,N</a:t>
            </a:r>
            <a:r>
              <a:rPr lang="en-US" b="1" dirty="0"/>
              <a:t>. and Cassidy, J. (1985). Security in infancy, childhood, and adulthood: A move to the level of representation. In I. Bretherton and E. Waters' (</a:t>
            </a:r>
            <a:r>
              <a:rPr lang="en-US" b="1" dirty="0" err="1"/>
              <a:t>Eds</a:t>
            </a:r>
            <a:r>
              <a:rPr lang="en-US" b="1" dirty="0"/>
              <a:t>) Growing points in attachment theory and research. </a:t>
            </a:r>
            <a:r>
              <a:rPr lang="en-US" b="1" i="1" dirty="0"/>
              <a:t>Monographs of the Society for Research in Child Development</a:t>
            </a:r>
            <a:r>
              <a:rPr lang="en-US" b="1" dirty="0"/>
              <a:t> </a:t>
            </a:r>
          </a:p>
          <a:p>
            <a:endParaRPr lang="en-US" b="1" dirty="0" smtClean="0"/>
          </a:p>
          <a:p>
            <a:r>
              <a:rPr lang="en-US" b="1" dirty="0" smtClean="0"/>
              <a:t>National </a:t>
            </a:r>
            <a:r>
              <a:rPr lang="en-US" b="1" dirty="0"/>
              <a:t>Scientific Council on the Developing Child (2004). </a:t>
            </a:r>
            <a:r>
              <a:rPr lang="en-US" b="1" i="1" dirty="0"/>
              <a:t>Young children develop in an environment of relationships</a:t>
            </a:r>
            <a:r>
              <a:rPr lang="en-US" b="1" dirty="0"/>
              <a:t>. Working Paper  No. 1. Retrieved from </a:t>
            </a:r>
            <a:r>
              <a:rPr lang="en-US" b="1" u="sng" dirty="0">
                <a:hlinkClick r:id="rId2"/>
              </a:rPr>
              <a:t>https://</a:t>
            </a:r>
            <a:r>
              <a:rPr lang="en-US" b="1" u="sng" dirty="0" smtClean="0">
                <a:hlinkClick r:id="rId2"/>
              </a:rPr>
              <a:t>developingchild.harvard.edu/science/national-scientific-council-on-the-developing-child/</a:t>
            </a:r>
            <a:endParaRPr lang="en-US" b="1" dirty="0"/>
          </a:p>
          <a:p>
            <a:endParaRPr lang="en-US" b="1" dirty="0" smtClean="0"/>
          </a:p>
          <a:p>
            <a:r>
              <a:rPr lang="en-US" b="1" dirty="0" smtClean="0"/>
              <a:t>National </a:t>
            </a:r>
            <a:r>
              <a:rPr lang="en-US" b="1" dirty="0"/>
              <a:t>Scientific Council on the Developing Child (2004). </a:t>
            </a:r>
            <a:r>
              <a:rPr lang="en-US" b="1" i="1" dirty="0"/>
              <a:t>Excessive stress disrupts the architecture of the developing brain</a:t>
            </a:r>
            <a:r>
              <a:rPr lang="en-US" b="1" dirty="0"/>
              <a:t>. Working Paper  No. 3. Retrieved from </a:t>
            </a:r>
            <a:r>
              <a:rPr lang="en-US" b="1" u="sng" dirty="0">
                <a:hlinkClick r:id="rId2"/>
              </a:rPr>
              <a:t>https://developingchild.harvard.edu/science/national-scientific-council-on-the-developing-child/</a:t>
            </a:r>
            <a:endParaRPr lang="en-US" b="1" dirty="0"/>
          </a:p>
          <a:p>
            <a:endParaRPr lang="en-US" b="1" dirty="0" smtClean="0"/>
          </a:p>
          <a:p>
            <a:r>
              <a:rPr lang="en-US" b="1" dirty="0" smtClean="0"/>
              <a:t>Sabir</a:t>
            </a:r>
            <a:r>
              <a:rPr lang="en-US" b="1" dirty="0"/>
              <a:t>, M. (2014). Effectance motivation:  A practical outcome of attachment-focused integrative reminiscence</a:t>
            </a:r>
            <a:r>
              <a:rPr lang="en-US" b="1" i="1" dirty="0"/>
              <a:t>. International Journal of Reminiscence and Life Review, </a:t>
            </a:r>
            <a:r>
              <a:rPr lang="en-US" b="1" dirty="0"/>
              <a:t>2, 16-30. </a:t>
            </a:r>
          </a:p>
          <a:p>
            <a:endParaRPr lang="en-US" b="1" dirty="0" smtClean="0"/>
          </a:p>
          <a:p>
            <a:r>
              <a:rPr lang="en-US" b="1" dirty="0" smtClean="0"/>
              <a:t>Sabir</a:t>
            </a:r>
            <a:r>
              <a:rPr lang="en-US" b="1" dirty="0"/>
              <a:t>, M. &amp; Johnson, M. (2018). Inside the black box: Modeling ‘Life Writing’ for lifelong health and well-being.  </a:t>
            </a:r>
            <a:r>
              <a:rPr lang="en-US" b="1" i="1" dirty="0"/>
              <a:t>Evaluation and Program Planning</a:t>
            </a:r>
            <a:r>
              <a:rPr lang="en-US" b="1" dirty="0"/>
              <a:t>, 68, 108-116.</a:t>
            </a:r>
            <a:r>
              <a:rPr lang="en-US" b="1" i="1" dirty="0"/>
              <a:t> </a:t>
            </a:r>
            <a:endParaRPr lang="en-US" b="1" dirty="0"/>
          </a:p>
          <a:p>
            <a:endParaRPr lang="en-US" b="1" dirty="0" smtClean="0"/>
          </a:p>
          <a:p>
            <a:r>
              <a:rPr lang="en-US" b="1" dirty="0" err="1" smtClean="0"/>
              <a:t>Schore</a:t>
            </a:r>
            <a:r>
              <a:rPr lang="en-US" b="1" dirty="0"/>
              <a:t>, A. (1994).  Affect regulation and the origin of the self: The neurobiology of emotional development. Hillsdale, NJ: Lawrence Erlbaum </a:t>
            </a:r>
            <a:r>
              <a:rPr lang="en-US" b="1" dirty="0" smtClean="0"/>
              <a:t>Associates</a:t>
            </a:r>
          </a:p>
          <a:p>
            <a:endParaRPr lang="en-US" b="1" dirty="0" smtClean="0"/>
          </a:p>
          <a:p>
            <a:r>
              <a:rPr lang="en-US" b="1" dirty="0" err="1" smtClean="0"/>
              <a:t>Trevarthen</a:t>
            </a:r>
            <a:r>
              <a:rPr lang="en-US" b="1" dirty="0"/>
              <a:t>, C. &amp; Aitken, K. (2001). Infant intersubjectivity:  Research, theory, and clinical applications. </a:t>
            </a:r>
            <a:r>
              <a:rPr lang="en-US" b="1" i="1" dirty="0"/>
              <a:t>Journal of Child Psychology and Psychiatry</a:t>
            </a:r>
            <a:r>
              <a:rPr lang="en-US" b="1" dirty="0"/>
              <a:t>, 42, 3-48</a:t>
            </a:r>
            <a:r>
              <a:rPr lang="en-US" b="1" dirty="0" smtClean="0"/>
              <a:t>.</a:t>
            </a:r>
          </a:p>
          <a:p>
            <a:endParaRPr lang="en-US" b="1" dirty="0" smtClean="0"/>
          </a:p>
          <a:p>
            <a:r>
              <a:rPr lang="en-US" b="1" dirty="0" err="1" smtClean="0"/>
              <a:t>Tronick</a:t>
            </a:r>
            <a:r>
              <a:rPr lang="en-US" b="1" dirty="0"/>
              <a:t>, E. Z. &amp; Weinberg, K. (1997). Depressed mothers and infants: the failure to form dyadic states of consciousness. In L. Murray &amp; P. Cooper (Eds.), Post-partum depression and child development (pp. 54-85). New York: Guilford.</a:t>
            </a:r>
          </a:p>
          <a:p>
            <a:pPr lvl="1"/>
            <a:endParaRPr lang="en-US" b="1" dirty="0" smtClean="0"/>
          </a:p>
          <a:p>
            <a:pPr lvl="1"/>
            <a:endParaRPr lang="en-US" b="1" dirty="0"/>
          </a:p>
          <a:p>
            <a:pPr lvl="1"/>
            <a:endParaRPr lang="en-US" b="1" dirty="0" smtClean="0"/>
          </a:p>
          <a:p>
            <a:pPr lvl="1"/>
            <a:endParaRPr lang="en-US" b="1" dirty="0" smtClean="0"/>
          </a:p>
          <a:p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4266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effectLst/>
              </a:rPr>
              <a:t>Thank you! 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5435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>Mothering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Intersubjectivity &amp; brain development </a:t>
            </a:r>
          </a:p>
          <a:p>
            <a:pPr lvl="1"/>
            <a:r>
              <a:rPr lang="en-US" b="1" i="1" u="sng" dirty="0" smtClean="0"/>
              <a:t>Nondual</a:t>
            </a:r>
            <a:r>
              <a:rPr lang="en-US" b="1" dirty="0" smtClean="0"/>
              <a:t> emotional </a:t>
            </a:r>
            <a:r>
              <a:rPr lang="en-US" b="1" i="1" u="sng" dirty="0" smtClean="0"/>
              <a:t>companionship</a:t>
            </a:r>
            <a:r>
              <a:rPr lang="en-US" b="1" i="1" dirty="0" smtClean="0"/>
              <a:t> </a:t>
            </a:r>
            <a:r>
              <a:rPr lang="en-US" sz="1800" b="1" dirty="0" smtClean="0"/>
              <a:t>(</a:t>
            </a:r>
            <a:r>
              <a:rPr lang="en-US" sz="1800" b="1" dirty="0" err="1" smtClean="0"/>
              <a:t>Trevarthen</a:t>
            </a:r>
            <a:r>
              <a:rPr lang="en-US" sz="1800" b="1" dirty="0"/>
              <a:t> </a:t>
            </a:r>
            <a:r>
              <a:rPr lang="en-US" sz="1800" b="1" dirty="0" smtClean="0"/>
              <a:t>&amp; Aikin, 2001).</a:t>
            </a:r>
            <a:endParaRPr lang="en-US" sz="1800" b="1" u="sng" dirty="0" smtClean="0"/>
          </a:p>
          <a:p>
            <a:pPr lvl="2"/>
            <a:r>
              <a:rPr lang="en-US" b="1" dirty="0" smtClean="0"/>
              <a:t>Proto-conversations</a:t>
            </a:r>
          </a:p>
          <a:p>
            <a:pPr lvl="2"/>
            <a:endParaRPr lang="en-US" b="1" dirty="0"/>
          </a:p>
          <a:p>
            <a:pPr lvl="1"/>
            <a:r>
              <a:rPr lang="en-US" b="1" dirty="0" smtClean="0"/>
              <a:t>The Match</a:t>
            </a:r>
          </a:p>
          <a:p>
            <a:pPr lvl="2"/>
            <a:r>
              <a:rPr lang="en-US" b="1" dirty="0" smtClean="0"/>
              <a:t>“…both match psychobiological states and then simultaneously adjust …to each other’s responses.” Synchronize  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Schore</a:t>
            </a:r>
            <a:r>
              <a:rPr lang="en-US" sz="1600" b="1" dirty="0" smtClean="0"/>
              <a:t>, 2002, p. 441)</a:t>
            </a:r>
          </a:p>
          <a:p>
            <a:pPr lvl="2"/>
            <a:endParaRPr lang="en-US" sz="1600" b="1" dirty="0" smtClean="0"/>
          </a:p>
          <a:p>
            <a:pPr lvl="3"/>
            <a:r>
              <a:rPr lang="en-US" b="1" dirty="0" smtClean="0"/>
              <a:t>Proactive infant (responsiveness*)</a:t>
            </a:r>
          </a:p>
          <a:p>
            <a:pPr lvl="3"/>
            <a:r>
              <a:rPr lang="en-US" b="1" dirty="0" smtClean="0"/>
              <a:t>1</a:t>
            </a:r>
            <a:r>
              <a:rPr lang="en-US" b="1" baseline="30000" dirty="0" smtClean="0"/>
              <a:t>st</a:t>
            </a:r>
            <a:r>
              <a:rPr lang="en-US" b="1" dirty="0" smtClean="0"/>
              <a:t> task (</a:t>
            </a:r>
            <a:r>
              <a:rPr lang="en-US" b="1" dirty="0" err="1" smtClean="0"/>
              <a:t>Schore</a:t>
            </a:r>
            <a:r>
              <a:rPr lang="en-US" b="1" dirty="0" smtClean="0"/>
              <a:t>, 2002)</a:t>
            </a:r>
          </a:p>
          <a:p>
            <a:pPr lvl="3"/>
            <a:r>
              <a:rPr lang="en-US" b="1" dirty="0" smtClean="0"/>
              <a:t>Her life</a:t>
            </a:r>
          </a:p>
          <a:p>
            <a:pPr lvl="2"/>
            <a:endParaRPr lang="en-US" b="1" dirty="0" smtClean="0"/>
          </a:p>
          <a:p>
            <a:pPr lvl="1"/>
            <a:r>
              <a:rPr lang="en-US" b="1" dirty="0" smtClean="0"/>
              <a:t>Emotional “serve &amp; </a:t>
            </a:r>
            <a:r>
              <a:rPr lang="en-US" b="1" u="sng" dirty="0" smtClean="0"/>
              <a:t>return</a:t>
            </a:r>
            <a:r>
              <a:rPr lang="en-US" b="1" dirty="0" smtClean="0"/>
              <a:t>” builds synaptic connections!!!</a:t>
            </a:r>
            <a:r>
              <a:rPr lang="en-US" dirty="0"/>
              <a:t> </a:t>
            </a:r>
            <a:r>
              <a:rPr lang="en-US" sz="2300" dirty="0" smtClean="0"/>
              <a:t>(NSCDC/Harvard University, 2004</a:t>
            </a:r>
            <a:r>
              <a:rPr lang="en-US" sz="2300" dirty="0"/>
              <a:t>). </a:t>
            </a:r>
            <a:endParaRPr lang="en-US" sz="2300" dirty="0" smtClean="0"/>
          </a:p>
          <a:p>
            <a:pPr lvl="1"/>
            <a:endParaRPr lang="en-US" sz="2300" b="1" dirty="0" smtClean="0"/>
          </a:p>
          <a:p>
            <a:pPr lvl="2"/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44692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>Mothering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Intersubjectivity &amp; brain development </a:t>
            </a:r>
          </a:p>
          <a:p>
            <a:pPr lvl="1"/>
            <a:endParaRPr lang="en-US" b="1" dirty="0" smtClean="0"/>
          </a:p>
          <a:p>
            <a:pPr lvl="1"/>
            <a:r>
              <a:rPr lang="en-US" b="1" dirty="0" smtClean="0"/>
              <a:t>The non-dual nature of development </a:t>
            </a:r>
            <a:r>
              <a:rPr lang="en-US" sz="1800" b="1" dirty="0" smtClean="0"/>
              <a:t>(</a:t>
            </a:r>
            <a:r>
              <a:rPr lang="en-US" sz="1800" b="1" dirty="0" err="1" smtClean="0"/>
              <a:t>Tronick</a:t>
            </a:r>
            <a:r>
              <a:rPr lang="en-US" sz="1800" b="1" dirty="0" smtClean="0"/>
              <a:t>, 1997) </a:t>
            </a:r>
          </a:p>
          <a:p>
            <a:pPr lvl="1"/>
            <a:r>
              <a:rPr lang="en-US" b="1" dirty="0" smtClean="0"/>
              <a:t>The return!</a:t>
            </a:r>
          </a:p>
          <a:p>
            <a:pPr lvl="1"/>
            <a:r>
              <a:rPr lang="en-US" b="1" dirty="0" smtClean="0"/>
              <a:t>Presence &amp; attention!</a:t>
            </a:r>
          </a:p>
          <a:p>
            <a:pPr lvl="1"/>
            <a:r>
              <a:rPr lang="en-US" b="1" dirty="0" smtClean="0"/>
              <a:t>Characteristic of our species </a:t>
            </a:r>
            <a:r>
              <a:rPr lang="en-US" sz="1800" b="1" dirty="0" smtClean="0"/>
              <a:t>(</a:t>
            </a:r>
            <a:r>
              <a:rPr lang="en-US" sz="1800" b="1" dirty="0" err="1" smtClean="0"/>
              <a:t>Schore</a:t>
            </a:r>
            <a:r>
              <a:rPr lang="en-US" sz="1800" b="1" dirty="0" smtClean="0"/>
              <a:t>, 2002)</a:t>
            </a:r>
          </a:p>
          <a:p>
            <a:pPr lvl="2"/>
            <a:r>
              <a:rPr lang="en-US" b="1" dirty="0" smtClean="0"/>
              <a:t>“Two-person psychology”</a:t>
            </a:r>
          </a:p>
          <a:p>
            <a:pPr lvl="2"/>
            <a:endParaRPr lang="en-US" b="1" dirty="0" smtClean="0"/>
          </a:p>
          <a:p>
            <a:pPr lvl="1"/>
            <a:r>
              <a:rPr lang="en-US" b="1" dirty="0" smtClean="0"/>
              <a:t>Still Face Experiment???</a:t>
            </a:r>
          </a:p>
          <a:p>
            <a:pPr lvl="1"/>
            <a:r>
              <a:rPr lang="en-US" sz="1800" b="1" dirty="0">
                <a:hlinkClick r:id="rId2"/>
              </a:rPr>
              <a:t>https://</a:t>
            </a:r>
            <a:r>
              <a:rPr lang="en-US" sz="1800" b="1" dirty="0" smtClean="0">
                <a:hlinkClick r:id="rId2"/>
              </a:rPr>
              <a:t>www.youtube.com/watch?v=apzXGEbZht0</a:t>
            </a:r>
            <a:endParaRPr lang="en-US" sz="1800" b="1" dirty="0" smtClean="0"/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6441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>Mothering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This unit </a:t>
            </a:r>
            <a:r>
              <a:rPr lang="en-US" b="1" dirty="0"/>
              <a:t>takes </a:t>
            </a:r>
            <a:r>
              <a:rPr lang="en-US" b="1" u="sng" dirty="0"/>
              <a:t>several</a:t>
            </a:r>
            <a:r>
              <a:rPr lang="en-US" b="1" dirty="0"/>
              <a:t> </a:t>
            </a:r>
            <a:r>
              <a:rPr lang="en-US" b="1" u="sng" dirty="0"/>
              <a:t>sequential</a:t>
            </a:r>
            <a:r>
              <a:rPr lang="en-US" b="1" dirty="0"/>
              <a:t> and </a:t>
            </a:r>
            <a:r>
              <a:rPr lang="en-US" b="1" u="sng" dirty="0"/>
              <a:t>locked steps </a:t>
            </a:r>
            <a:r>
              <a:rPr lang="en-US" b="1" dirty="0"/>
              <a:t>through a </a:t>
            </a:r>
            <a:r>
              <a:rPr lang="en-US" b="1" u="sng" dirty="0"/>
              <a:t>critical </a:t>
            </a:r>
            <a:r>
              <a:rPr lang="en-US" b="1" dirty="0"/>
              <a:t>few months of </a:t>
            </a:r>
            <a:r>
              <a:rPr lang="en-US" b="1" u="sng" dirty="0"/>
              <a:t>bio-emotional</a:t>
            </a:r>
            <a:r>
              <a:rPr lang="en-US" b="1" dirty="0"/>
              <a:t> </a:t>
            </a:r>
            <a:r>
              <a:rPr lang="en-US" b="1" dirty="0" smtClean="0"/>
              <a:t>change.</a:t>
            </a:r>
          </a:p>
          <a:p>
            <a:endParaRPr lang="en-US" b="1" dirty="0" smtClean="0"/>
          </a:p>
          <a:p>
            <a:r>
              <a:rPr lang="en-US" b="1" dirty="0" smtClean="0"/>
              <a:t>From moment of birth, brain </a:t>
            </a:r>
            <a:r>
              <a:rPr lang="en-US" b="1" u="sng" dirty="0"/>
              <a:t>continually</a:t>
            </a:r>
            <a:r>
              <a:rPr lang="en-US" b="1" dirty="0"/>
              <a:t> reliant, hour by hour and day by </a:t>
            </a:r>
            <a:r>
              <a:rPr lang="en-US" b="1" dirty="0" smtClean="0"/>
              <a:t>day</a:t>
            </a:r>
          </a:p>
          <a:p>
            <a:pPr lvl="1"/>
            <a:endParaRPr lang="en-US" b="1" dirty="0" smtClean="0"/>
          </a:p>
          <a:p>
            <a:pPr lvl="1"/>
            <a:r>
              <a:rPr lang="en-US" b="1" i="1" u="sng" dirty="0"/>
              <a:t>More than a million </a:t>
            </a:r>
            <a:r>
              <a:rPr lang="en-US" b="1" dirty="0"/>
              <a:t>new neuronal connections are made </a:t>
            </a:r>
            <a:r>
              <a:rPr lang="en-US" b="1" i="1" u="sng" dirty="0"/>
              <a:t>every second </a:t>
            </a:r>
            <a:r>
              <a:rPr lang="en-US" sz="1900" b="1" dirty="0"/>
              <a:t>(Key Concepts: Brain Architecture. Center for the Developing </a:t>
            </a:r>
            <a:r>
              <a:rPr lang="en-US" sz="1900" b="1" dirty="0" smtClean="0"/>
              <a:t>Child/Harvard)</a:t>
            </a:r>
            <a:endParaRPr lang="en-US" sz="1900" b="1" dirty="0"/>
          </a:p>
          <a:p>
            <a:pPr lvl="1"/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2476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>Mothering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</a:t>
            </a:r>
            <a:r>
              <a:rPr lang="en-US" b="1" u="sng" dirty="0"/>
              <a:t>emotional</a:t>
            </a:r>
            <a:r>
              <a:rPr lang="en-US" b="1" dirty="0"/>
              <a:t> experience of the unit influences genetic expression</a:t>
            </a:r>
            <a:r>
              <a:rPr lang="en-US" b="1" dirty="0" smtClean="0"/>
              <a:t>.</a:t>
            </a:r>
          </a:p>
          <a:p>
            <a:endParaRPr lang="en-US" b="1" dirty="0"/>
          </a:p>
          <a:p>
            <a:pPr lvl="1"/>
            <a:r>
              <a:rPr lang="en-US" b="1" dirty="0"/>
              <a:t>”Both the diversity of RNA sequences and the amount of protein in [the child’s] brain are directly influenced (</a:t>
            </a:r>
            <a:r>
              <a:rPr lang="en-US" b="1" dirty="0" err="1"/>
              <a:t>Schore</a:t>
            </a:r>
            <a:r>
              <a:rPr lang="en-US" b="1" dirty="0"/>
              <a:t>, </a:t>
            </a:r>
            <a:r>
              <a:rPr lang="en-US" b="1" dirty="0" smtClean="0"/>
              <a:t>1994, p</a:t>
            </a:r>
            <a:r>
              <a:rPr lang="en-US" b="1" dirty="0"/>
              <a:t>. 16)” by experiences of the unit. 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5591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>Mothering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This is also </a:t>
            </a:r>
            <a:r>
              <a:rPr lang="en-US" b="1" dirty="0"/>
              <a:t>a </a:t>
            </a:r>
            <a:r>
              <a:rPr lang="en-US" b="1" dirty="0" smtClean="0"/>
              <a:t> micro-view </a:t>
            </a:r>
            <a:r>
              <a:rPr lang="en-US" b="1" dirty="0"/>
              <a:t>of the processes of </a:t>
            </a:r>
            <a:r>
              <a:rPr lang="en-US" b="1" dirty="0" smtClean="0"/>
              <a:t>‘Attachment’ </a:t>
            </a:r>
          </a:p>
          <a:p>
            <a:endParaRPr lang="en-US" b="1" dirty="0"/>
          </a:p>
          <a:p>
            <a:r>
              <a:rPr lang="en-US" b="1" dirty="0" smtClean="0"/>
              <a:t>Specific person, but…</a:t>
            </a:r>
          </a:p>
          <a:p>
            <a:endParaRPr lang="en-US" b="1" dirty="0"/>
          </a:p>
          <a:p>
            <a:pPr lvl="1"/>
            <a:r>
              <a:rPr lang="en-US" b="1" dirty="0" smtClean="0"/>
              <a:t>Deeply idiosyncratic/unique relationship</a:t>
            </a:r>
          </a:p>
          <a:p>
            <a:pPr lvl="1"/>
            <a:endParaRPr lang="en-US" b="1" dirty="0"/>
          </a:p>
          <a:p>
            <a:pPr lvl="1"/>
            <a:r>
              <a:rPr lang="en-US" b="1" dirty="0" smtClean="0"/>
              <a:t>Existential Safety/Home in another human heart</a:t>
            </a:r>
            <a:endParaRPr lang="en-US" b="1" dirty="0"/>
          </a:p>
          <a:p>
            <a:pPr lvl="1"/>
            <a:endParaRPr lang="en-US" b="1" dirty="0"/>
          </a:p>
          <a:p>
            <a:pPr lvl="1"/>
            <a:r>
              <a:rPr lang="en-US" b="1" dirty="0" smtClean="0"/>
              <a:t>Stability essential (many policy implications)</a:t>
            </a:r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0408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>Mothering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Eye </a:t>
            </a:r>
            <a:r>
              <a:rPr lang="en-US" b="1" dirty="0" smtClean="0"/>
              <a:t>gaze as central attachment mechanism</a:t>
            </a:r>
            <a:endParaRPr lang="en-US" b="1" dirty="0"/>
          </a:p>
          <a:p>
            <a:pPr lvl="1"/>
            <a:endParaRPr lang="en-US" b="1" dirty="0" smtClean="0"/>
          </a:p>
          <a:p>
            <a:pPr lvl="1"/>
            <a:r>
              <a:rPr lang="en-US" b="1" dirty="0" smtClean="0"/>
              <a:t>Central </a:t>
            </a:r>
            <a:r>
              <a:rPr lang="en-US" b="1" dirty="0"/>
              <a:t>fovea  = </a:t>
            </a:r>
            <a:r>
              <a:rPr lang="en-US" b="1" dirty="0" smtClean="0"/>
              <a:t>fixation </a:t>
            </a:r>
          </a:p>
          <a:p>
            <a:pPr lvl="1"/>
            <a:endParaRPr lang="en-US" b="1" dirty="0"/>
          </a:p>
          <a:p>
            <a:pPr lvl="2"/>
            <a:r>
              <a:rPr lang="en-US" b="1" dirty="0"/>
              <a:t>H</a:t>
            </a:r>
            <a:r>
              <a:rPr lang="en-US" b="1" dirty="0" smtClean="0"/>
              <a:t>ighest </a:t>
            </a:r>
            <a:r>
              <a:rPr lang="en-US" b="1" dirty="0"/>
              <a:t>density of cones </a:t>
            </a:r>
            <a:r>
              <a:rPr lang="en-US" b="1" dirty="0"/>
              <a:t>(</a:t>
            </a:r>
            <a:r>
              <a:rPr lang="en-US" b="1" dirty="0" smtClean="0"/>
              <a:t>nerves)</a:t>
            </a:r>
          </a:p>
          <a:p>
            <a:pPr lvl="2"/>
            <a:endParaRPr lang="en-US" b="1" dirty="0"/>
          </a:p>
          <a:p>
            <a:pPr lvl="2"/>
            <a:r>
              <a:rPr lang="en-US" b="1" dirty="0"/>
              <a:t>where the image of the baby is converted to nerve impulses that travel to the brain where the infant becomes something that can actually be </a:t>
            </a:r>
            <a:r>
              <a:rPr lang="en-US" b="1" u="sng" dirty="0"/>
              <a:t>seen</a:t>
            </a:r>
            <a:r>
              <a:rPr lang="en-US" b="1" dirty="0" smtClean="0"/>
              <a:t>.</a:t>
            </a:r>
          </a:p>
          <a:p>
            <a:pPr lvl="2"/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1082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>Mothering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Eye </a:t>
            </a:r>
            <a:r>
              <a:rPr lang="en-US" b="1" dirty="0" smtClean="0"/>
              <a:t>gaze as central attachment mechanism</a:t>
            </a:r>
            <a:endParaRPr lang="en-US" b="1" dirty="0"/>
          </a:p>
          <a:p>
            <a:pPr lvl="1"/>
            <a:endParaRPr lang="en-US" b="1" dirty="0" smtClean="0"/>
          </a:p>
          <a:p>
            <a:pPr lvl="1"/>
            <a:r>
              <a:rPr lang="en-US" b="1" dirty="0" smtClean="0"/>
              <a:t>Central </a:t>
            </a:r>
            <a:r>
              <a:rPr lang="en-US" b="1" dirty="0"/>
              <a:t>fovea  = </a:t>
            </a:r>
            <a:r>
              <a:rPr lang="en-US" b="1" dirty="0" smtClean="0"/>
              <a:t>fixation </a:t>
            </a:r>
            <a:endParaRPr lang="en-US" dirty="0" smtClean="0"/>
          </a:p>
          <a:p>
            <a:pPr lvl="2"/>
            <a:endParaRPr lang="en-US" dirty="0"/>
          </a:p>
          <a:p>
            <a:pPr lvl="1"/>
            <a:r>
              <a:rPr lang="en-US" b="1" dirty="0" smtClean="0"/>
              <a:t>The meeting of the visible </a:t>
            </a:r>
            <a:r>
              <a:rPr lang="en-US" b="1" dirty="0"/>
              <a:t>portion of </a:t>
            </a:r>
            <a:r>
              <a:rPr lang="en-US" b="1" dirty="0" smtClean="0"/>
              <a:t>two CNS</a:t>
            </a:r>
          </a:p>
          <a:p>
            <a:pPr lvl="1"/>
            <a:endParaRPr lang="en-US" b="1" dirty="0" smtClean="0"/>
          </a:p>
          <a:p>
            <a:pPr lvl="2"/>
            <a:r>
              <a:rPr lang="en-US" b="1" dirty="0" smtClean="0"/>
              <a:t>Blindness?</a:t>
            </a:r>
            <a:endParaRPr lang="en-US" b="1" dirty="0" smtClean="0"/>
          </a:p>
          <a:p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7312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660</TotalTime>
  <Words>798</Words>
  <Application>Microsoft Office PowerPoint</Application>
  <PresentationFormat>On-screen Show (4:3)</PresentationFormat>
  <Paragraphs>222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Trek</vt:lpstr>
      <vt:lpstr>Increasing the mother’s capacity for positive emotional connection</vt:lpstr>
      <vt:lpstr>Mothering </vt:lpstr>
      <vt:lpstr>Mothering </vt:lpstr>
      <vt:lpstr>Mothering </vt:lpstr>
      <vt:lpstr>Mothering </vt:lpstr>
      <vt:lpstr>Mothering </vt:lpstr>
      <vt:lpstr>Mothering </vt:lpstr>
      <vt:lpstr>Mothering </vt:lpstr>
      <vt:lpstr>Mothering </vt:lpstr>
      <vt:lpstr>Mothering </vt:lpstr>
      <vt:lpstr>Mothering </vt:lpstr>
      <vt:lpstr>Mothering </vt:lpstr>
      <vt:lpstr>Good enough Mothering  </vt:lpstr>
      <vt:lpstr>Good enough Mothering  </vt:lpstr>
      <vt:lpstr>By Aihi</vt:lpstr>
      <vt:lpstr>Good enough Mothering  </vt:lpstr>
      <vt:lpstr>So, what’s it like? </vt:lpstr>
      <vt:lpstr>The generative culture research center  </vt:lpstr>
      <vt:lpstr>The generative culture research center  </vt:lpstr>
      <vt:lpstr>The generative culture research center  </vt:lpstr>
      <vt:lpstr>References:  </vt:lpstr>
      <vt:lpstr>Thank you! 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Sabir, Myra</dc:creator>
  <cp:lastModifiedBy>Sabir, Myra</cp:lastModifiedBy>
  <cp:revision>115</cp:revision>
  <cp:lastPrinted>2018-05-22T22:11:51Z</cp:lastPrinted>
  <dcterms:created xsi:type="dcterms:W3CDTF">2018-04-17T23:42:24Z</dcterms:created>
  <dcterms:modified xsi:type="dcterms:W3CDTF">2018-05-23T00:27:28Z</dcterms:modified>
</cp:coreProperties>
</file>