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7.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8" r:id="rId2"/>
    <p:sldMasterId id="2147483702" r:id="rId3"/>
  </p:sldMasterIdLst>
  <p:notesMasterIdLst>
    <p:notesMasterId r:id="rId47"/>
  </p:notesMasterIdLst>
  <p:handoutMasterIdLst>
    <p:handoutMasterId r:id="rId48"/>
  </p:handoutMasterIdLst>
  <p:sldIdLst>
    <p:sldId id="713" r:id="rId4"/>
    <p:sldId id="715" r:id="rId5"/>
    <p:sldId id="664" r:id="rId6"/>
    <p:sldId id="773" r:id="rId7"/>
    <p:sldId id="750" r:id="rId8"/>
    <p:sldId id="751" r:id="rId9"/>
    <p:sldId id="668" r:id="rId10"/>
    <p:sldId id="726" r:id="rId11"/>
    <p:sldId id="740" r:id="rId12"/>
    <p:sldId id="741" r:id="rId13"/>
    <p:sldId id="742" r:id="rId14"/>
    <p:sldId id="743" r:id="rId15"/>
    <p:sldId id="770" r:id="rId16"/>
    <p:sldId id="772" r:id="rId17"/>
    <p:sldId id="752" r:id="rId18"/>
    <p:sldId id="579" r:id="rId19"/>
    <p:sldId id="626" r:id="rId20"/>
    <p:sldId id="737" r:id="rId21"/>
    <p:sldId id="609" r:id="rId22"/>
    <p:sldId id="691" r:id="rId23"/>
    <p:sldId id="554" r:id="rId24"/>
    <p:sldId id="566" r:id="rId25"/>
    <p:sldId id="753" r:id="rId26"/>
    <p:sldId id="671" r:id="rId27"/>
    <p:sldId id="672" r:id="rId28"/>
    <p:sldId id="673" r:id="rId29"/>
    <p:sldId id="674" r:id="rId30"/>
    <p:sldId id="675" r:id="rId31"/>
    <p:sldId id="473" r:id="rId32"/>
    <p:sldId id="747" r:id="rId33"/>
    <p:sldId id="748" r:id="rId34"/>
    <p:sldId id="767" r:id="rId35"/>
    <p:sldId id="745" r:id="rId36"/>
    <p:sldId id="601" r:id="rId37"/>
    <p:sldId id="764" r:id="rId38"/>
    <p:sldId id="762" r:id="rId39"/>
    <p:sldId id="766" r:id="rId40"/>
    <p:sldId id="690" r:id="rId41"/>
    <p:sldId id="744" r:id="rId42"/>
    <p:sldId id="765" r:id="rId43"/>
    <p:sldId id="696" r:id="rId44"/>
    <p:sldId id="697" r:id="rId45"/>
    <p:sldId id="771" r:id="rId46"/>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F08532-1A50-4178-B425-63690CF05380}">
          <p14:sldIdLst>
            <p14:sldId id="713"/>
            <p14:sldId id="715"/>
            <p14:sldId id="664"/>
            <p14:sldId id="773"/>
            <p14:sldId id="750"/>
            <p14:sldId id="751"/>
            <p14:sldId id="668"/>
            <p14:sldId id="726"/>
            <p14:sldId id="740"/>
            <p14:sldId id="741"/>
            <p14:sldId id="742"/>
            <p14:sldId id="743"/>
            <p14:sldId id="770"/>
            <p14:sldId id="772"/>
            <p14:sldId id="752"/>
            <p14:sldId id="579"/>
            <p14:sldId id="626"/>
            <p14:sldId id="737"/>
            <p14:sldId id="609"/>
            <p14:sldId id="691"/>
            <p14:sldId id="554"/>
            <p14:sldId id="566"/>
            <p14:sldId id="753"/>
            <p14:sldId id="671"/>
            <p14:sldId id="672"/>
            <p14:sldId id="673"/>
            <p14:sldId id="674"/>
            <p14:sldId id="675"/>
            <p14:sldId id="473"/>
            <p14:sldId id="747"/>
            <p14:sldId id="748"/>
            <p14:sldId id="767"/>
            <p14:sldId id="745"/>
            <p14:sldId id="601"/>
            <p14:sldId id="764"/>
            <p14:sldId id="762"/>
            <p14:sldId id="766"/>
            <p14:sldId id="690"/>
            <p14:sldId id="744"/>
            <p14:sldId id="765"/>
            <p14:sldId id="696"/>
            <p14:sldId id="697"/>
            <p14:sldId id="771"/>
          </p14:sldIdLst>
        </p14:section>
        <p14:section name="Untitled Section" id="{26D8F345-0104-4544-8759-66B3CA8B7CAF}">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80"/>
    <a:srgbClr val="1088C3"/>
    <a:srgbClr val="E7F0FD"/>
    <a:srgbClr val="0000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79907" autoAdjust="0"/>
  </p:normalViewPr>
  <p:slideViewPr>
    <p:cSldViewPr snapToGrid="0" snapToObjects="1">
      <p:cViewPr>
        <p:scale>
          <a:sx n="80" d="100"/>
          <a:sy n="80" d="100"/>
        </p:scale>
        <p:origin x="-1794" y="-288"/>
      </p:cViewPr>
      <p:guideLst>
        <p:guide orient="horz" pos="2160"/>
        <p:guide pos="2880"/>
      </p:guideLst>
    </p:cSldViewPr>
  </p:slideViewPr>
  <p:notesTextViewPr>
    <p:cViewPr>
      <p:scale>
        <a:sx n="100" d="100"/>
        <a:sy n="100" d="100"/>
      </p:scale>
      <p:origin x="0" y="0"/>
    </p:cViewPr>
  </p:notesTextViewPr>
  <p:sorterViewPr>
    <p:cViewPr>
      <p:scale>
        <a:sx n="120" d="100"/>
        <a:sy n="120" d="100"/>
      </p:scale>
      <p:origin x="0" y="0"/>
    </p:cViewPr>
  </p:sorterViewPr>
  <p:notesViewPr>
    <p:cSldViewPr snapToGrid="0" snapToObjects="1">
      <p:cViewPr varScale="1">
        <p:scale>
          <a:sx n="52" d="100"/>
          <a:sy n="52" d="100"/>
        </p:scale>
        <p:origin x="-2892" y="-9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1005553125303801"/>
          <c:y val="4.48613919291872E-2"/>
          <c:w val="0.69713181685622605"/>
          <c:h val="0.84317326500459699"/>
        </c:manualLayout>
      </c:layout>
      <c:barChart>
        <c:barDir val="col"/>
        <c:grouping val="stacked"/>
        <c:varyColors val="0"/>
        <c:ser>
          <c:idx val="0"/>
          <c:order val="0"/>
          <c:tx>
            <c:strRef>
              <c:f>Sheet1!$B$1</c:f>
              <c:strCache>
                <c:ptCount val="1"/>
                <c:pt idx="0">
                  <c:v>Guatemala</c:v>
                </c:pt>
              </c:strCache>
            </c:strRef>
          </c:tx>
          <c:invertIfNegative val="0"/>
          <c:cat>
            <c:strRef>
              <c:f>Sheet1!$A$2:$A$7</c:f>
              <c:strCache>
                <c:ptCount val="6"/>
                <c:pt idx="0">
                  <c:v>FY 2012</c:v>
                </c:pt>
                <c:pt idx="1">
                  <c:v>FY 2013</c:v>
                </c:pt>
                <c:pt idx="2">
                  <c:v>FY 2014</c:v>
                </c:pt>
                <c:pt idx="3">
                  <c:v>FY 2015</c:v>
                </c:pt>
                <c:pt idx="4">
                  <c:v>FY 2016</c:v>
                </c:pt>
                <c:pt idx="5">
                  <c:v>FY 2017</c:v>
                </c:pt>
              </c:strCache>
            </c:strRef>
          </c:cat>
          <c:val>
            <c:numRef>
              <c:f>Sheet1!$B$2:$B$7</c:f>
              <c:numCache>
                <c:formatCode>#,##0</c:formatCode>
                <c:ptCount val="6"/>
                <c:pt idx="0">
                  <c:v>3835</c:v>
                </c:pt>
                <c:pt idx="1">
                  <c:v>8068</c:v>
                </c:pt>
                <c:pt idx="2">
                  <c:v>17057</c:v>
                </c:pt>
                <c:pt idx="3">
                  <c:v>13589</c:v>
                </c:pt>
                <c:pt idx="4">
                  <c:v>18913</c:v>
                </c:pt>
                <c:pt idx="5">
                  <c:v>14827</c:v>
                </c:pt>
              </c:numCache>
            </c:numRef>
          </c:val>
        </c:ser>
        <c:ser>
          <c:idx val="1"/>
          <c:order val="1"/>
          <c:tx>
            <c:strRef>
              <c:f>Sheet1!$C$1</c:f>
              <c:strCache>
                <c:ptCount val="1"/>
                <c:pt idx="0">
                  <c:v>El Salvador</c:v>
                </c:pt>
              </c:strCache>
            </c:strRef>
          </c:tx>
          <c:invertIfNegative val="0"/>
          <c:cat>
            <c:strRef>
              <c:f>Sheet1!$A$2:$A$7</c:f>
              <c:strCache>
                <c:ptCount val="6"/>
                <c:pt idx="0">
                  <c:v>FY 2012</c:v>
                </c:pt>
                <c:pt idx="1">
                  <c:v>FY 2013</c:v>
                </c:pt>
                <c:pt idx="2">
                  <c:v>FY 2014</c:v>
                </c:pt>
                <c:pt idx="3">
                  <c:v>FY 2015</c:v>
                </c:pt>
                <c:pt idx="4">
                  <c:v>FY 2016</c:v>
                </c:pt>
                <c:pt idx="5">
                  <c:v>FY 2017</c:v>
                </c:pt>
              </c:strCache>
            </c:strRef>
          </c:cat>
          <c:val>
            <c:numRef>
              <c:f>Sheet1!$C$2:$C$7</c:f>
              <c:numCache>
                <c:formatCode>#,##0</c:formatCode>
                <c:ptCount val="6"/>
                <c:pt idx="0">
                  <c:v>3314</c:v>
                </c:pt>
                <c:pt idx="1">
                  <c:v>5990</c:v>
                </c:pt>
                <c:pt idx="2">
                  <c:v>16404</c:v>
                </c:pt>
                <c:pt idx="3">
                  <c:v>9389</c:v>
                </c:pt>
                <c:pt idx="4">
                  <c:v>17512</c:v>
                </c:pt>
                <c:pt idx="5">
                  <c:v>9143</c:v>
                </c:pt>
              </c:numCache>
            </c:numRef>
          </c:val>
        </c:ser>
        <c:ser>
          <c:idx val="2"/>
          <c:order val="2"/>
          <c:tx>
            <c:strRef>
              <c:f>Sheet1!$D$1</c:f>
              <c:strCache>
                <c:ptCount val="1"/>
                <c:pt idx="0">
                  <c:v>Honduras</c:v>
                </c:pt>
              </c:strCache>
            </c:strRef>
          </c:tx>
          <c:invertIfNegative val="0"/>
          <c:cat>
            <c:strRef>
              <c:f>Sheet1!$A$2:$A$7</c:f>
              <c:strCache>
                <c:ptCount val="6"/>
                <c:pt idx="0">
                  <c:v>FY 2012</c:v>
                </c:pt>
                <c:pt idx="1">
                  <c:v>FY 2013</c:v>
                </c:pt>
                <c:pt idx="2">
                  <c:v>FY 2014</c:v>
                </c:pt>
                <c:pt idx="3">
                  <c:v>FY 2015</c:v>
                </c:pt>
                <c:pt idx="4">
                  <c:v>FY 2016</c:v>
                </c:pt>
                <c:pt idx="5">
                  <c:v>FY 2017</c:v>
                </c:pt>
              </c:strCache>
            </c:strRef>
          </c:cat>
          <c:val>
            <c:numRef>
              <c:f>Sheet1!$D$2:$D$7</c:f>
              <c:numCache>
                <c:formatCode>#,##0</c:formatCode>
                <c:ptCount val="6"/>
                <c:pt idx="0">
                  <c:v>2997</c:v>
                </c:pt>
                <c:pt idx="1">
                  <c:v>6747</c:v>
                </c:pt>
                <c:pt idx="2">
                  <c:v>18244</c:v>
                </c:pt>
                <c:pt idx="3">
                  <c:v>5409</c:v>
                </c:pt>
                <c:pt idx="4">
                  <c:v>10468</c:v>
                </c:pt>
                <c:pt idx="5">
                  <c:v>7784</c:v>
                </c:pt>
              </c:numCache>
            </c:numRef>
          </c:val>
        </c:ser>
        <c:ser>
          <c:idx val="3"/>
          <c:order val="3"/>
          <c:tx>
            <c:strRef>
              <c:f>Sheet1!$E$1</c:f>
              <c:strCache>
                <c:ptCount val="1"/>
                <c:pt idx="0">
                  <c:v>Mexico</c:v>
                </c:pt>
              </c:strCache>
            </c:strRef>
          </c:tx>
          <c:invertIfNegative val="0"/>
          <c:cat>
            <c:strRef>
              <c:f>Sheet1!$A$2:$A$7</c:f>
              <c:strCache>
                <c:ptCount val="6"/>
                <c:pt idx="0">
                  <c:v>FY 2012</c:v>
                </c:pt>
                <c:pt idx="1">
                  <c:v>FY 2013</c:v>
                </c:pt>
                <c:pt idx="2">
                  <c:v>FY 2014</c:v>
                </c:pt>
                <c:pt idx="3">
                  <c:v>FY 2015</c:v>
                </c:pt>
                <c:pt idx="4">
                  <c:v>FY 2016</c:v>
                </c:pt>
                <c:pt idx="5">
                  <c:v>FY 2017</c:v>
                </c:pt>
              </c:strCache>
            </c:strRef>
          </c:cat>
          <c:val>
            <c:numRef>
              <c:f>Sheet1!$E$2:$E$7</c:f>
              <c:numCache>
                <c:formatCode>#,##0</c:formatCode>
                <c:ptCount val="6"/>
                <c:pt idx="0">
                  <c:v>13974</c:v>
                </c:pt>
                <c:pt idx="1">
                  <c:v>17240</c:v>
                </c:pt>
                <c:pt idx="2">
                  <c:v>15634</c:v>
                </c:pt>
                <c:pt idx="3">
                  <c:v>11012</c:v>
                </c:pt>
                <c:pt idx="4">
                  <c:v>11926</c:v>
                </c:pt>
                <c:pt idx="5">
                  <c:v>8877</c:v>
                </c:pt>
              </c:numCache>
            </c:numRef>
          </c:val>
        </c:ser>
        <c:dLbls>
          <c:showLegendKey val="0"/>
          <c:showVal val="0"/>
          <c:showCatName val="0"/>
          <c:showSerName val="0"/>
          <c:showPercent val="0"/>
          <c:showBubbleSize val="0"/>
        </c:dLbls>
        <c:gapWidth val="55"/>
        <c:overlap val="100"/>
        <c:axId val="108478464"/>
        <c:axId val="108480000"/>
      </c:barChart>
      <c:catAx>
        <c:axId val="108478464"/>
        <c:scaling>
          <c:orientation val="minMax"/>
        </c:scaling>
        <c:delete val="0"/>
        <c:axPos val="b"/>
        <c:numFmt formatCode="General" sourceLinked="0"/>
        <c:majorTickMark val="none"/>
        <c:minorTickMark val="none"/>
        <c:tickLblPos val="nextTo"/>
        <c:crossAx val="108480000"/>
        <c:crosses val="autoZero"/>
        <c:auto val="1"/>
        <c:lblAlgn val="ctr"/>
        <c:lblOffset val="100"/>
        <c:noMultiLvlLbl val="0"/>
      </c:catAx>
      <c:valAx>
        <c:axId val="108480000"/>
        <c:scaling>
          <c:orientation val="minMax"/>
        </c:scaling>
        <c:delete val="0"/>
        <c:axPos val="l"/>
        <c:majorGridlines/>
        <c:numFmt formatCode="#,##0" sourceLinked="1"/>
        <c:majorTickMark val="none"/>
        <c:minorTickMark val="none"/>
        <c:tickLblPos val="nextTo"/>
        <c:crossAx val="108478464"/>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stacked"/>
        <c:varyColors val="0"/>
        <c:ser>
          <c:idx val="0"/>
          <c:order val="0"/>
          <c:tx>
            <c:strRef>
              <c:f>Sheet1!$B$1</c:f>
              <c:strCache>
                <c:ptCount val="1"/>
                <c:pt idx="0">
                  <c:v>Guatemala</c:v>
                </c:pt>
              </c:strCache>
            </c:strRef>
          </c:tx>
          <c:invertIfNegative val="0"/>
          <c:dPt>
            <c:idx val="0"/>
            <c:invertIfNegative val="0"/>
            <c:bubble3D val="0"/>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c:spPr>
          </c:dPt>
          <c:dPt>
            <c:idx val="1"/>
            <c:invertIfNegative val="0"/>
            <c:bubble3D val="0"/>
            <c:spPr>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c:spPr>
          </c:dPt>
          <c:cat>
            <c:strRef>
              <c:f>Sheet1!$A$2:$A$6</c:f>
              <c:strCache>
                <c:ptCount val="5"/>
                <c:pt idx="0">
                  <c:v>FY2013</c:v>
                </c:pt>
                <c:pt idx="1">
                  <c:v>FY2014</c:v>
                </c:pt>
                <c:pt idx="2">
                  <c:v>FY 2015</c:v>
                </c:pt>
                <c:pt idx="3">
                  <c:v>FY 2016</c:v>
                </c:pt>
                <c:pt idx="4">
                  <c:v>FY 2017</c:v>
                </c:pt>
              </c:strCache>
            </c:strRef>
          </c:cat>
          <c:val>
            <c:numRef>
              <c:f>Sheet1!$B$2:$B$6</c:f>
              <c:numCache>
                <c:formatCode>#,##0</c:formatCode>
                <c:ptCount val="5"/>
                <c:pt idx="0">
                  <c:v>14855</c:v>
                </c:pt>
                <c:pt idx="1">
                  <c:v>68445</c:v>
                </c:pt>
                <c:pt idx="2">
                  <c:v>12820</c:v>
                </c:pt>
                <c:pt idx="3">
                  <c:v>23067</c:v>
                </c:pt>
                <c:pt idx="4">
                  <c:v>24657</c:v>
                </c:pt>
              </c:numCache>
            </c:numRef>
          </c:val>
        </c:ser>
        <c:ser>
          <c:idx val="1"/>
          <c:order val="1"/>
          <c:tx>
            <c:strRef>
              <c:f>Sheet1!$C$1</c:f>
              <c:strCache>
                <c:ptCount val="1"/>
                <c:pt idx="0">
                  <c:v>El Salvador</c:v>
                </c:pt>
              </c:strCache>
            </c:strRef>
          </c:tx>
          <c:invertIfNegative val="0"/>
          <c:cat>
            <c:strRef>
              <c:f>Sheet1!$A$2:$A$6</c:f>
              <c:strCache>
                <c:ptCount val="5"/>
                <c:pt idx="0">
                  <c:v>FY2013</c:v>
                </c:pt>
                <c:pt idx="1">
                  <c:v>FY2014</c:v>
                </c:pt>
                <c:pt idx="2">
                  <c:v>FY 2015</c:v>
                </c:pt>
                <c:pt idx="3">
                  <c:v>FY 2016</c:v>
                </c:pt>
                <c:pt idx="4">
                  <c:v>FY 2017</c:v>
                </c:pt>
              </c:strCache>
            </c:strRef>
          </c:cat>
          <c:val>
            <c:numRef>
              <c:f>Sheet1!$C$2:$C$6</c:f>
              <c:numCache>
                <c:formatCode>General</c:formatCode>
                <c:ptCount val="5"/>
                <c:pt idx="2" formatCode="#,##0">
                  <c:v>10872</c:v>
                </c:pt>
                <c:pt idx="3" formatCode="#,##0">
                  <c:v>27114</c:v>
                </c:pt>
                <c:pt idx="4" formatCode="#,##0">
                  <c:v>24122</c:v>
                </c:pt>
              </c:numCache>
            </c:numRef>
          </c:val>
        </c:ser>
        <c:ser>
          <c:idx val="2"/>
          <c:order val="2"/>
          <c:tx>
            <c:strRef>
              <c:f>Sheet1!$D$1</c:f>
              <c:strCache>
                <c:ptCount val="1"/>
                <c:pt idx="0">
                  <c:v>Honduras</c:v>
                </c:pt>
              </c:strCache>
            </c:strRef>
          </c:tx>
          <c:invertIfNegative val="0"/>
          <c:cat>
            <c:strRef>
              <c:f>Sheet1!$A$2:$A$6</c:f>
              <c:strCache>
                <c:ptCount val="5"/>
                <c:pt idx="0">
                  <c:v>FY2013</c:v>
                </c:pt>
                <c:pt idx="1">
                  <c:v>FY2014</c:v>
                </c:pt>
                <c:pt idx="2">
                  <c:v>FY 2015</c:v>
                </c:pt>
                <c:pt idx="3">
                  <c:v>FY 2016</c:v>
                </c:pt>
                <c:pt idx="4">
                  <c:v>FY 2017</c:v>
                </c:pt>
              </c:strCache>
            </c:strRef>
          </c:cat>
          <c:val>
            <c:numRef>
              <c:f>Sheet1!$D$2:$D$6</c:f>
              <c:numCache>
                <c:formatCode>General</c:formatCode>
                <c:ptCount val="5"/>
                <c:pt idx="2" formatCode="#,##0">
                  <c:v>10671</c:v>
                </c:pt>
                <c:pt idx="3" formatCode="#,##0">
                  <c:v>20226</c:v>
                </c:pt>
                <c:pt idx="4" formatCode="#,##0">
                  <c:v>22366</c:v>
                </c:pt>
              </c:numCache>
            </c:numRef>
          </c:val>
        </c:ser>
        <c:ser>
          <c:idx val="3"/>
          <c:order val="3"/>
          <c:tx>
            <c:strRef>
              <c:f>Sheet1!$E$1</c:f>
              <c:strCache>
                <c:ptCount val="1"/>
                <c:pt idx="0">
                  <c:v>Mexico</c:v>
                </c:pt>
              </c:strCache>
            </c:strRef>
          </c:tx>
          <c:invertIfNegative val="0"/>
          <c:cat>
            <c:strRef>
              <c:f>Sheet1!$A$2:$A$6</c:f>
              <c:strCache>
                <c:ptCount val="5"/>
                <c:pt idx="0">
                  <c:v>FY2013</c:v>
                </c:pt>
                <c:pt idx="1">
                  <c:v>FY2014</c:v>
                </c:pt>
                <c:pt idx="2">
                  <c:v>FY 2015</c:v>
                </c:pt>
                <c:pt idx="3">
                  <c:v>FY 2016</c:v>
                </c:pt>
                <c:pt idx="4">
                  <c:v>FY 2017</c:v>
                </c:pt>
              </c:strCache>
            </c:strRef>
          </c:cat>
          <c:val>
            <c:numRef>
              <c:f>Sheet1!$E$2:$E$6</c:f>
              <c:numCache>
                <c:formatCode>General</c:formatCode>
                <c:ptCount val="5"/>
                <c:pt idx="2" formatCode="#,##0">
                  <c:v>4276</c:v>
                </c:pt>
                <c:pt idx="3" formatCode="#,##0">
                  <c:v>3481</c:v>
                </c:pt>
                <c:pt idx="4" formatCode="#,##0">
                  <c:v>2217</c:v>
                </c:pt>
              </c:numCache>
            </c:numRef>
          </c:val>
        </c:ser>
        <c:dLbls>
          <c:showLegendKey val="0"/>
          <c:showVal val="0"/>
          <c:showCatName val="0"/>
          <c:showSerName val="0"/>
          <c:showPercent val="0"/>
          <c:showBubbleSize val="0"/>
        </c:dLbls>
        <c:gapWidth val="55"/>
        <c:overlap val="100"/>
        <c:axId val="108834816"/>
        <c:axId val="108836352"/>
      </c:barChart>
      <c:catAx>
        <c:axId val="108834816"/>
        <c:scaling>
          <c:orientation val="minMax"/>
        </c:scaling>
        <c:delete val="0"/>
        <c:axPos val="b"/>
        <c:numFmt formatCode="General" sourceLinked="0"/>
        <c:majorTickMark val="none"/>
        <c:minorTickMark val="none"/>
        <c:tickLblPos val="nextTo"/>
        <c:crossAx val="108836352"/>
        <c:crosses val="autoZero"/>
        <c:auto val="1"/>
        <c:lblAlgn val="ctr"/>
        <c:lblOffset val="100"/>
        <c:noMultiLvlLbl val="0"/>
      </c:catAx>
      <c:valAx>
        <c:axId val="108836352"/>
        <c:scaling>
          <c:orientation val="minMax"/>
        </c:scaling>
        <c:delete val="0"/>
        <c:axPos val="l"/>
        <c:majorGridlines/>
        <c:numFmt formatCode="#,##0" sourceLinked="1"/>
        <c:majorTickMark val="none"/>
        <c:minorTickMark val="none"/>
        <c:tickLblPos val="nextTo"/>
        <c:crossAx val="108834816"/>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C0562F-860C-4F7E-A97B-0CF42D0647E1}" type="doc">
      <dgm:prSet loTypeId="urn:microsoft.com/office/officeart/2005/8/layout/chevron1" loCatId="process" qsTypeId="urn:microsoft.com/office/officeart/2005/8/quickstyle/simple1" qsCatId="simple" csTypeId="urn:microsoft.com/office/officeart/2005/8/colors/accent1_2" csCatId="accent1" phldr="1"/>
      <dgm:spPr/>
    </dgm:pt>
    <dgm:pt modelId="{58E21908-C1B4-421C-8F6D-C805A31E7BA1}">
      <dgm:prSet phldrT="[Text]" custT="1"/>
      <dgm:spPr>
        <a:ln>
          <a:solidFill>
            <a:srgbClr val="002060"/>
          </a:solidFill>
        </a:ln>
      </dgm:spPr>
      <dgm:t>
        <a:bodyPr/>
        <a:lstStyle/>
        <a:p>
          <a:r>
            <a:rPr lang="en-US" sz="1600" b="1" dirty="0" smtClean="0"/>
            <a:t>Pre-migration/</a:t>
          </a:r>
        </a:p>
        <a:p>
          <a:r>
            <a:rPr lang="en-US" sz="1600" b="1" dirty="0" smtClean="0"/>
            <a:t>Country of Origin</a:t>
          </a:r>
          <a:endParaRPr lang="en-US" sz="1600" b="1" dirty="0"/>
        </a:p>
      </dgm:t>
    </dgm:pt>
    <dgm:pt modelId="{66984907-D4C0-4125-A34C-10090C5254D4}" type="parTrans" cxnId="{A63E803D-3665-4786-AF3A-D20E577DE6B0}">
      <dgm:prSet/>
      <dgm:spPr/>
      <dgm:t>
        <a:bodyPr/>
        <a:lstStyle/>
        <a:p>
          <a:endParaRPr lang="en-US"/>
        </a:p>
      </dgm:t>
    </dgm:pt>
    <dgm:pt modelId="{5D37198F-E86E-4400-A04D-A46911A87841}" type="sibTrans" cxnId="{A63E803D-3665-4786-AF3A-D20E577DE6B0}">
      <dgm:prSet/>
      <dgm:spPr/>
      <dgm:t>
        <a:bodyPr/>
        <a:lstStyle/>
        <a:p>
          <a:endParaRPr lang="en-US"/>
        </a:p>
      </dgm:t>
    </dgm:pt>
    <dgm:pt modelId="{0C3F9A1B-BB31-4118-9228-DC33B4D31B94}">
      <dgm:prSet phldrT="[Text]" custT="1"/>
      <dgm:spPr>
        <a:ln>
          <a:solidFill>
            <a:srgbClr val="002060"/>
          </a:solidFill>
        </a:ln>
      </dgm:spPr>
      <dgm:t>
        <a:bodyPr/>
        <a:lstStyle/>
        <a:p>
          <a:r>
            <a:rPr lang="en-US" sz="1600" b="1" dirty="0" smtClean="0"/>
            <a:t>Migration/</a:t>
          </a:r>
        </a:p>
        <a:p>
          <a:r>
            <a:rPr lang="en-US" sz="1600" b="1" dirty="0" smtClean="0"/>
            <a:t>Journey</a:t>
          </a:r>
          <a:endParaRPr lang="en-US" sz="1600" b="1" dirty="0"/>
        </a:p>
      </dgm:t>
    </dgm:pt>
    <dgm:pt modelId="{3C876E72-18D2-4904-BB17-3DB17CF133E3}" type="parTrans" cxnId="{909777CD-254A-450A-975B-B0F15B8DB27A}">
      <dgm:prSet/>
      <dgm:spPr/>
      <dgm:t>
        <a:bodyPr/>
        <a:lstStyle/>
        <a:p>
          <a:endParaRPr lang="en-US"/>
        </a:p>
      </dgm:t>
    </dgm:pt>
    <dgm:pt modelId="{7FC4913B-8312-47EC-8749-22810490DB11}" type="sibTrans" cxnId="{909777CD-254A-450A-975B-B0F15B8DB27A}">
      <dgm:prSet/>
      <dgm:spPr/>
      <dgm:t>
        <a:bodyPr/>
        <a:lstStyle/>
        <a:p>
          <a:endParaRPr lang="en-US"/>
        </a:p>
      </dgm:t>
    </dgm:pt>
    <dgm:pt modelId="{F20406DC-3BD4-48E0-894C-A472EA055558}">
      <dgm:prSet phldrT="[Text]"/>
      <dgm:spPr>
        <a:ln>
          <a:solidFill>
            <a:srgbClr val="002060"/>
          </a:solidFill>
        </a:ln>
      </dgm:spPr>
      <dgm:t>
        <a:bodyPr/>
        <a:lstStyle/>
        <a:p>
          <a:r>
            <a:rPr lang="en-US" b="1" dirty="0" smtClean="0"/>
            <a:t>Apprehension/</a:t>
          </a:r>
        </a:p>
        <a:p>
          <a:r>
            <a:rPr lang="en-US" b="1" dirty="0" smtClean="0"/>
            <a:t>Detention</a:t>
          </a:r>
          <a:endParaRPr lang="en-US" b="1" dirty="0"/>
        </a:p>
      </dgm:t>
    </dgm:pt>
    <dgm:pt modelId="{9D830F64-4432-4596-9F2C-0B1E6F7F4FDD}" type="parTrans" cxnId="{2923F989-E6F1-4BDC-8D28-E825A5189A2A}">
      <dgm:prSet/>
      <dgm:spPr/>
      <dgm:t>
        <a:bodyPr/>
        <a:lstStyle/>
        <a:p>
          <a:endParaRPr lang="en-US"/>
        </a:p>
      </dgm:t>
    </dgm:pt>
    <dgm:pt modelId="{F98C5738-1039-4F1C-875E-DA53CC4E4F50}" type="sibTrans" cxnId="{2923F989-E6F1-4BDC-8D28-E825A5189A2A}">
      <dgm:prSet/>
      <dgm:spPr/>
      <dgm:t>
        <a:bodyPr/>
        <a:lstStyle/>
        <a:p>
          <a:endParaRPr lang="en-US"/>
        </a:p>
      </dgm:t>
    </dgm:pt>
    <dgm:pt modelId="{CABAD7CC-5281-4E97-B41C-C93F6F5C37DE}">
      <dgm:prSet phldrT="[Text]"/>
      <dgm:spPr>
        <a:ln>
          <a:solidFill>
            <a:srgbClr val="002060"/>
          </a:solidFill>
        </a:ln>
      </dgm:spPr>
      <dgm:t>
        <a:bodyPr/>
        <a:lstStyle/>
        <a:p>
          <a:r>
            <a:rPr lang="en-US" b="1" dirty="0" smtClean="0"/>
            <a:t>Release into community/ </a:t>
          </a:r>
        </a:p>
        <a:p>
          <a:r>
            <a:rPr lang="en-US" b="1" dirty="0" smtClean="0"/>
            <a:t>Reunification      </a:t>
          </a:r>
          <a:endParaRPr lang="en-US" b="1" dirty="0"/>
        </a:p>
      </dgm:t>
    </dgm:pt>
    <dgm:pt modelId="{23172C75-2511-49A7-A9B3-8655A19C749F}" type="parTrans" cxnId="{1BB41F50-37DF-4346-8FAE-93DEF0EF59A8}">
      <dgm:prSet/>
      <dgm:spPr/>
      <dgm:t>
        <a:bodyPr/>
        <a:lstStyle/>
        <a:p>
          <a:endParaRPr lang="en-US"/>
        </a:p>
      </dgm:t>
    </dgm:pt>
    <dgm:pt modelId="{43EFC92B-328A-438E-B9B3-D7D8C99F6B13}" type="sibTrans" cxnId="{1BB41F50-37DF-4346-8FAE-93DEF0EF59A8}">
      <dgm:prSet/>
      <dgm:spPr/>
      <dgm:t>
        <a:bodyPr/>
        <a:lstStyle/>
        <a:p>
          <a:endParaRPr lang="en-US"/>
        </a:p>
      </dgm:t>
    </dgm:pt>
    <dgm:pt modelId="{7A37FF8C-7DB7-4D5E-9449-006640F7FE95}" type="pres">
      <dgm:prSet presAssocID="{3BC0562F-860C-4F7E-A97B-0CF42D0647E1}" presName="Name0" presStyleCnt="0">
        <dgm:presLayoutVars>
          <dgm:dir/>
          <dgm:animLvl val="lvl"/>
          <dgm:resizeHandles val="exact"/>
        </dgm:presLayoutVars>
      </dgm:prSet>
      <dgm:spPr/>
    </dgm:pt>
    <dgm:pt modelId="{3409D867-23EE-47F3-911E-8F7E77662F59}" type="pres">
      <dgm:prSet presAssocID="{58E21908-C1B4-421C-8F6D-C805A31E7BA1}" presName="parTxOnly" presStyleLbl="node1" presStyleIdx="0" presStyleCnt="4" custScaleX="108484" custScaleY="99496" custLinFactY="-1834" custLinFactNeighborX="-9134" custLinFactNeighborY="-100000">
        <dgm:presLayoutVars>
          <dgm:chMax val="0"/>
          <dgm:chPref val="0"/>
          <dgm:bulletEnabled val="1"/>
        </dgm:presLayoutVars>
      </dgm:prSet>
      <dgm:spPr/>
      <dgm:t>
        <a:bodyPr/>
        <a:lstStyle/>
        <a:p>
          <a:endParaRPr lang="en-US"/>
        </a:p>
      </dgm:t>
    </dgm:pt>
    <dgm:pt modelId="{4867FC7B-4AA5-454C-8C38-ED9EA52A15D4}" type="pres">
      <dgm:prSet presAssocID="{5D37198F-E86E-4400-A04D-A46911A87841}" presName="parTxOnlySpace" presStyleCnt="0"/>
      <dgm:spPr/>
    </dgm:pt>
    <dgm:pt modelId="{DA303603-CBC1-44E7-BD19-9A7078CDE389}" type="pres">
      <dgm:prSet presAssocID="{0C3F9A1B-BB31-4118-9228-DC33B4D31B94}" presName="parTxOnly" presStyleLbl="node1" presStyleIdx="1" presStyleCnt="4" custLinFactY="-2941" custLinFactNeighborX="-44438" custLinFactNeighborY="-100000">
        <dgm:presLayoutVars>
          <dgm:chMax val="0"/>
          <dgm:chPref val="0"/>
          <dgm:bulletEnabled val="1"/>
        </dgm:presLayoutVars>
      </dgm:prSet>
      <dgm:spPr/>
      <dgm:t>
        <a:bodyPr/>
        <a:lstStyle/>
        <a:p>
          <a:endParaRPr lang="en-US"/>
        </a:p>
      </dgm:t>
    </dgm:pt>
    <dgm:pt modelId="{B08C741B-13D0-4775-9E47-9E3594BA2702}" type="pres">
      <dgm:prSet presAssocID="{7FC4913B-8312-47EC-8749-22810490DB11}" presName="parTxOnlySpace" presStyleCnt="0"/>
      <dgm:spPr/>
    </dgm:pt>
    <dgm:pt modelId="{B8F3A6F3-4544-4539-BB64-76FD0824F9EF}" type="pres">
      <dgm:prSet presAssocID="{F20406DC-3BD4-48E0-894C-A472EA055558}" presName="parTxOnly" presStyleLbl="node1" presStyleIdx="2" presStyleCnt="4" custLinFactY="-1834" custLinFactNeighborX="-75249" custLinFactNeighborY="-100000">
        <dgm:presLayoutVars>
          <dgm:chMax val="0"/>
          <dgm:chPref val="0"/>
          <dgm:bulletEnabled val="1"/>
        </dgm:presLayoutVars>
      </dgm:prSet>
      <dgm:spPr/>
      <dgm:t>
        <a:bodyPr/>
        <a:lstStyle/>
        <a:p>
          <a:endParaRPr lang="en-US"/>
        </a:p>
      </dgm:t>
    </dgm:pt>
    <dgm:pt modelId="{B9CABF8E-3226-4D87-AFFC-9FF05FE24DF9}" type="pres">
      <dgm:prSet presAssocID="{F98C5738-1039-4F1C-875E-DA53CC4E4F50}" presName="parTxOnlySpace" presStyleCnt="0"/>
      <dgm:spPr/>
    </dgm:pt>
    <dgm:pt modelId="{1C3AB528-AF84-4A19-B435-09B1DAB23B52}" type="pres">
      <dgm:prSet presAssocID="{CABAD7CC-5281-4E97-B41C-C93F6F5C37DE}" presName="parTxOnly" presStyleLbl="node1" presStyleIdx="3" presStyleCnt="4" custLinFactX="-763" custLinFactY="-1834" custLinFactNeighborX="-100000" custLinFactNeighborY="-100000">
        <dgm:presLayoutVars>
          <dgm:chMax val="0"/>
          <dgm:chPref val="0"/>
          <dgm:bulletEnabled val="1"/>
        </dgm:presLayoutVars>
      </dgm:prSet>
      <dgm:spPr/>
      <dgm:t>
        <a:bodyPr/>
        <a:lstStyle/>
        <a:p>
          <a:endParaRPr lang="en-US"/>
        </a:p>
      </dgm:t>
    </dgm:pt>
  </dgm:ptLst>
  <dgm:cxnLst>
    <dgm:cxn modelId="{B7C1F79A-9BB2-423B-A46E-A596419690A0}" type="presOf" srcId="{3BC0562F-860C-4F7E-A97B-0CF42D0647E1}" destId="{7A37FF8C-7DB7-4D5E-9449-006640F7FE95}" srcOrd="0" destOrd="0" presId="urn:microsoft.com/office/officeart/2005/8/layout/chevron1"/>
    <dgm:cxn modelId="{1BB41F50-37DF-4346-8FAE-93DEF0EF59A8}" srcId="{3BC0562F-860C-4F7E-A97B-0CF42D0647E1}" destId="{CABAD7CC-5281-4E97-B41C-C93F6F5C37DE}" srcOrd="3" destOrd="0" parTransId="{23172C75-2511-49A7-A9B3-8655A19C749F}" sibTransId="{43EFC92B-328A-438E-B9B3-D7D8C99F6B13}"/>
    <dgm:cxn modelId="{2923F989-E6F1-4BDC-8D28-E825A5189A2A}" srcId="{3BC0562F-860C-4F7E-A97B-0CF42D0647E1}" destId="{F20406DC-3BD4-48E0-894C-A472EA055558}" srcOrd="2" destOrd="0" parTransId="{9D830F64-4432-4596-9F2C-0B1E6F7F4FDD}" sibTransId="{F98C5738-1039-4F1C-875E-DA53CC4E4F50}"/>
    <dgm:cxn modelId="{69B3BB25-D3BC-44CF-8828-744756F47BA6}" type="presOf" srcId="{58E21908-C1B4-421C-8F6D-C805A31E7BA1}" destId="{3409D867-23EE-47F3-911E-8F7E77662F59}" srcOrd="0" destOrd="0" presId="urn:microsoft.com/office/officeart/2005/8/layout/chevron1"/>
    <dgm:cxn modelId="{A63E803D-3665-4786-AF3A-D20E577DE6B0}" srcId="{3BC0562F-860C-4F7E-A97B-0CF42D0647E1}" destId="{58E21908-C1B4-421C-8F6D-C805A31E7BA1}" srcOrd="0" destOrd="0" parTransId="{66984907-D4C0-4125-A34C-10090C5254D4}" sibTransId="{5D37198F-E86E-4400-A04D-A46911A87841}"/>
    <dgm:cxn modelId="{CC409087-AFAE-4D32-BD2F-8511B51BE863}" type="presOf" srcId="{CABAD7CC-5281-4E97-B41C-C93F6F5C37DE}" destId="{1C3AB528-AF84-4A19-B435-09B1DAB23B52}" srcOrd="0" destOrd="0" presId="urn:microsoft.com/office/officeart/2005/8/layout/chevron1"/>
    <dgm:cxn modelId="{909777CD-254A-450A-975B-B0F15B8DB27A}" srcId="{3BC0562F-860C-4F7E-A97B-0CF42D0647E1}" destId="{0C3F9A1B-BB31-4118-9228-DC33B4D31B94}" srcOrd="1" destOrd="0" parTransId="{3C876E72-18D2-4904-BB17-3DB17CF133E3}" sibTransId="{7FC4913B-8312-47EC-8749-22810490DB11}"/>
    <dgm:cxn modelId="{51A6B41A-5727-4230-AFAB-FF3B80990E4C}" type="presOf" srcId="{0C3F9A1B-BB31-4118-9228-DC33B4D31B94}" destId="{DA303603-CBC1-44E7-BD19-9A7078CDE389}" srcOrd="0" destOrd="0" presId="urn:microsoft.com/office/officeart/2005/8/layout/chevron1"/>
    <dgm:cxn modelId="{350B632F-0217-4EA9-988B-8D59BB660F7E}" type="presOf" srcId="{F20406DC-3BD4-48E0-894C-A472EA055558}" destId="{B8F3A6F3-4544-4539-BB64-76FD0824F9EF}" srcOrd="0" destOrd="0" presId="urn:microsoft.com/office/officeart/2005/8/layout/chevron1"/>
    <dgm:cxn modelId="{8AC7EFD5-65BF-461F-9A15-E590FC5DC3F8}" type="presParOf" srcId="{7A37FF8C-7DB7-4D5E-9449-006640F7FE95}" destId="{3409D867-23EE-47F3-911E-8F7E77662F59}" srcOrd="0" destOrd="0" presId="urn:microsoft.com/office/officeart/2005/8/layout/chevron1"/>
    <dgm:cxn modelId="{5E4E3E8D-475B-4AA0-8D9A-30D528DD11B6}" type="presParOf" srcId="{7A37FF8C-7DB7-4D5E-9449-006640F7FE95}" destId="{4867FC7B-4AA5-454C-8C38-ED9EA52A15D4}" srcOrd="1" destOrd="0" presId="urn:microsoft.com/office/officeart/2005/8/layout/chevron1"/>
    <dgm:cxn modelId="{D12E88A2-863E-4A5F-AF3B-E087412F61B7}" type="presParOf" srcId="{7A37FF8C-7DB7-4D5E-9449-006640F7FE95}" destId="{DA303603-CBC1-44E7-BD19-9A7078CDE389}" srcOrd="2" destOrd="0" presId="urn:microsoft.com/office/officeart/2005/8/layout/chevron1"/>
    <dgm:cxn modelId="{EBD14850-31E2-4D0B-A018-571723F77645}" type="presParOf" srcId="{7A37FF8C-7DB7-4D5E-9449-006640F7FE95}" destId="{B08C741B-13D0-4775-9E47-9E3594BA2702}" srcOrd="3" destOrd="0" presId="urn:microsoft.com/office/officeart/2005/8/layout/chevron1"/>
    <dgm:cxn modelId="{0EE58749-C666-45D4-A4DB-C68D75DAF54E}" type="presParOf" srcId="{7A37FF8C-7DB7-4D5E-9449-006640F7FE95}" destId="{B8F3A6F3-4544-4539-BB64-76FD0824F9EF}" srcOrd="4" destOrd="0" presId="urn:microsoft.com/office/officeart/2005/8/layout/chevron1"/>
    <dgm:cxn modelId="{AC95CE37-F97D-4887-B2FF-853392435C01}" type="presParOf" srcId="{7A37FF8C-7DB7-4D5E-9449-006640F7FE95}" destId="{B9CABF8E-3226-4D87-AFFC-9FF05FE24DF9}" srcOrd="5" destOrd="0" presId="urn:microsoft.com/office/officeart/2005/8/layout/chevron1"/>
    <dgm:cxn modelId="{94F49C22-8E92-41A6-A947-D636818D0DB7}" type="presParOf" srcId="{7A37FF8C-7DB7-4D5E-9449-006640F7FE95}" destId="{1C3AB528-AF84-4A19-B435-09B1DAB23B52}"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041A10-8EE7-4D3B-9532-4D2CB781B6FE}"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964AA952-F49B-4AC1-B0B4-4814B1CC2C63}">
      <dgm:prSet phldrT="[Text]" custT="1"/>
      <dgm:spPr/>
      <dgm:t>
        <a:bodyPr/>
        <a:lstStyle/>
        <a:p>
          <a:r>
            <a:rPr lang="en-US" sz="1800" b="1" dirty="0" smtClean="0"/>
            <a:t>87 affidavits submitted</a:t>
          </a:r>
          <a:endParaRPr lang="en-US" sz="1800" b="1" dirty="0"/>
        </a:p>
      </dgm:t>
    </dgm:pt>
    <dgm:pt modelId="{BBBC6769-D503-4F81-ACF3-01F3B54BEA0E}" type="parTrans" cxnId="{1B83E116-4006-47D3-9868-98C92DCA0519}">
      <dgm:prSet/>
      <dgm:spPr/>
      <dgm:t>
        <a:bodyPr/>
        <a:lstStyle/>
        <a:p>
          <a:endParaRPr lang="en-US"/>
        </a:p>
      </dgm:t>
    </dgm:pt>
    <dgm:pt modelId="{A540B258-318E-470E-8E89-BE3C14445B9B}" type="sibTrans" cxnId="{1B83E116-4006-47D3-9868-98C92DCA0519}">
      <dgm:prSet/>
      <dgm:spPr/>
      <dgm:t>
        <a:bodyPr/>
        <a:lstStyle/>
        <a:p>
          <a:endParaRPr lang="en-US"/>
        </a:p>
      </dgm:t>
    </dgm:pt>
    <dgm:pt modelId="{32653119-A547-48DF-9074-BE8A8AEF06F5}">
      <dgm:prSet custT="1"/>
      <dgm:spPr/>
      <dgm:t>
        <a:bodyPr/>
        <a:lstStyle/>
        <a:p>
          <a:r>
            <a:rPr lang="en-US" sz="1800" b="1" dirty="0" smtClean="0"/>
            <a:t>No case lost at trial</a:t>
          </a:r>
          <a:endParaRPr lang="en-US" sz="1800" b="1" dirty="0"/>
        </a:p>
      </dgm:t>
    </dgm:pt>
    <dgm:pt modelId="{72635655-1F91-491F-B7CF-FB0FC1989AE2}" type="parTrans" cxnId="{50FE9130-C974-4F7A-9F98-1E98A3D0B552}">
      <dgm:prSet/>
      <dgm:spPr/>
      <dgm:t>
        <a:bodyPr/>
        <a:lstStyle/>
        <a:p>
          <a:endParaRPr lang="en-US"/>
        </a:p>
      </dgm:t>
    </dgm:pt>
    <dgm:pt modelId="{15FC9AD5-4CF3-4798-98DE-39B72E005FB3}" type="sibTrans" cxnId="{50FE9130-C974-4F7A-9F98-1E98A3D0B552}">
      <dgm:prSet/>
      <dgm:spPr/>
      <dgm:t>
        <a:bodyPr/>
        <a:lstStyle/>
        <a:p>
          <a:endParaRPr lang="en-US"/>
        </a:p>
      </dgm:t>
    </dgm:pt>
    <dgm:pt modelId="{FC98459C-DEBF-4DE8-A46A-68B17D1F3DF1}">
      <dgm:prSet custT="1"/>
      <dgm:spPr/>
      <dgm:t>
        <a:bodyPr/>
        <a:lstStyle/>
        <a:p>
          <a:r>
            <a:rPr lang="en-US" sz="1800" b="1" dirty="0" smtClean="0"/>
            <a:t>42 (48%) </a:t>
          </a:r>
          <a:br>
            <a:rPr lang="en-US" sz="1800" b="1" dirty="0" smtClean="0"/>
          </a:br>
          <a:r>
            <a:rPr lang="en-US" sz="1800" b="1" dirty="0" smtClean="0"/>
            <a:t>pending</a:t>
          </a:r>
          <a:endParaRPr lang="en-US" sz="1800" b="1" dirty="0"/>
        </a:p>
      </dgm:t>
    </dgm:pt>
    <dgm:pt modelId="{47134D6F-C881-4242-8649-9C7766E1ACD6}" type="parTrans" cxnId="{071EE683-A931-4D15-B190-6B4020D9A4A8}">
      <dgm:prSet/>
      <dgm:spPr/>
      <dgm:t>
        <a:bodyPr/>
        <a:lstStyle/>
        <a:p>
          <a:endParaRPr lang="en-US"/>
        </a:p>
      </dgm:t>
    </dgm:pt>
    <dgm:pt modelId="{2BD4E70A-70C8-4A08-A891-ADB2240EDC11}" type="sibTrans" cxnId="{071EE683-A931-4D15-B190-6B4020D9A4A8}">
      <dgm:prSet/>
      <dgm:spPr/>
      <dgm:t>
        <a:bodyPr/>
        <a:lstStyle/>
        <a:p>
          <a:endParaRPr lang="en-US"/>
        </a:p>
      </dgm:t>
    </dgm:pt>
    <dgm:pt modelId="{4A066E29-C12B-4D5B-9F91-371360EA02D2}">
      <dgm:prSet phldrT="[Text]" custT="1"/>
      <dgm:spPr/>
      <dgm:t>
        <a:bodyPr/>
        <a:lstStyle/>
        <a:p>
          <a:r>
            <a:rPr lang="en-US" sz="1800" b="1" dirty="0" smtClean="0"/>
            <a:t>45 (52%)  won legal relief</a:t>
          </a:r>
          <a:endParaRPr lang="en-US" sz="1800" b="1" dirty="0"/>
        </a:p>
      </dgm:t>
    </dgm:pt>
    <dgm:pt modelId="{F2CBE884-796D-4522-85BC-9577195B641B}" type="sibTrans" cxnId="{56430763-6660-463E-BC81-8FC43F251A67}">
      <dgm:prSet/>
      <dgm:spPr/>
      <dgm:t>
        <a:bodyPr/>
        <a:lstStyle/>
        <a:p>
          <a:endParaRPr lang="en-US"/>
        </a:p>
      </dgm:t>
    </dgm:pt>
    <dgm:pt modelId="{202420CB-C360-4D77-A954-C6B29849A3ED}" type="parTrans" cxnId="{56430763-6660-463E-BC81-8FC43F251A67}">
      <dgm:prSet/>
      <dgm:spPr/>
      <dgm:t>
        <a:bodyPr/>
        <a:lstStyle/>
        <a:p>
          <a:endParaRPr lang="en-US"/>
        </a:p>
      </dgm:t>
    </dgm:pt>
    <dgm:pt modelId="{F601D29E-27BE-49A6-B037-35689F14E2A6}" type="pres">
      <dgm:prSet presAssocID="{DF041A10-8EE7-4D3B-9532-4D2CB781B6FE}" presName="Name0" presStyleCnt="0">
        <dgm:presLayoutVars>
          <dgm:dir/>
          <dgm:resizeHandles val="exact"/>
        </dgm:presLayoutVars>
      </dgm:prSet>
      <dgm:spPr/>
      <dgm:t>
        <a:bodyPr/>
        <a:lstStyle/>
        <a:p>
          <a:endParaRPr lang="en-US"/>
        </a:p>
      </dgm:t>
    </dgm:pt>
    <dgm:pt modelId="{D62A5B59-1618-4E6C-A1EC-758D2228D37C}" type="pres">
      <dgm:prSet presAssocID="{964AA952-F49B-4AC1-B0B4-4814B1CC2C63}" presName="node" presStyleLbl="node1" presStyleIdx="0" presStyleCnt="4">
        <dgm:presLayoutVars>
          <dgm:bulletEnabled val="1"/>
        </dgm:presLayoutVars>
      </dgm:prSet>
      <dgm:spPr/>
      <dgm:t>
        <a:bodyPr/>
        <a:lstStyle/>
        <a:p>
          <a:endParaRPr lang="en-US"/>
        </a:p>
      </dgm:t>
    </dgm:pt>
    <dgm:pt modelId="{D949D27C-EAE0-49F8-BAD6-BEA942B0F5C0}" type="pres">
      <dgm:prSet presAssocID="{A540B258-318E-470E-8E89-BE3C14445B9B}" presName="sibTrans" presStyleLbl="sibTrans2D1" presStyleIdx="0" presStyleCnt="3"/>
      <dgm:spPr/>
      <dgm:t>
        <a:bodyPr/>
        <a:lstStyle/>
        <a:p>
          <a:endParaRPr lang="en-US"/>
        </a:p>
      </dgm:t>
    </dgm:pt>
    <dgm:pt modelId="{89C0AC88-399D-464B-9BE7-3D2DF1D5EDC6}" type="pres">
      <dgm:prSet presAssocID="{A540B258-318E-470E-8E89-BE3C14445B9B}" presName="connectorText" presStyleLbl="sibTrans2D1" presStyleIdx="0" presStyleCnt="3"/>
      <dgm:spPr/>
      <dgm:t>
        <a:bodyPr/>
        <a:lstStyle/>
        <a:p>
          <a:endParaRPr lang="en-US"/>
        </a:p>
      </dgm:t>
    </dgm:pt>
    <dgm:pt modelId="{FA5DB8EE-833D-44AC-9284-EDFE4DA7AA89}" type="pres">
      <dgm:prSet presAssocID="{4A066E29-C12B-4D5B-9F91-371360EA02D2}" presName="node" presStyleLbl="node1" presStyleIdx="1" presStyleCnt="4" custLinFactNeighborX="-8167">
        <dgm:presLayoutVars>
          <dgm:bulletEnabled val="1"/>
        </dgm:presLayoutVars>
      </dgm:prSet>
      <dgm:spPr/>
      <dgm:t>
        <a:bodyPr/>
        <a:lstStyle/>
        <a:p>
          <a:endParaRPr lang="en-US"/>
        </a:p>
      </dgm:t>
    </dgm:pt>
    <dgm:pt modelId="{CE8C2D82-2984-44DE-A8CD-E452215A45BA}" type="pres">
      <dgm:prSet presAssocID="{F2CBE884-796D-4522-85BC-9577195B641B}" presName="sibTrans" presStyleLbl="sibTrans2D1" presStyleIdx="1" presStyleCnt="3"/>
      <dgm:spPr/>
      <dgm:t>
        <a:bodyPr/>
        <a:lstStyle/>
        <a:p>
          <a:endParaRPr lang="en-US"/>
        </a:p>
      </dgm:t>
    </dgm:pt>
    <dgm:pt modelId="{E5AE4187-A0AE-45F0-8CFA-DB92AF2FCDCC}" type="pres">
      <dgm:prSet presAssocID="{F2CBE884-796D-4522-85BC-9577195B641B}" presName="connectorText" presStyleLbl="sibTrans2D1" presStyleIdx="1" presStyleCnt="3"/>
      <dgm:spPr/>
      <dgm:t>
        <a:bodyPr/>
        <a:lstStyle/>
        <a:p>
          <a:endParaRPr lang="en-US"/>
        </a:p>
      </dgm:t>
    </dgm:pt>
    <dgm:pt modelId="{F53C3C36-23CC-4041-A3F6-3F9566A1C4B7}" type="pres">
      <dgm:prSet presAssocID="{FC98459C-DEBF-4DE8-A46A-68B17D1F3DF1}" presName="node" presStyleLbl="node1" presStyleIdx="2" presStyleCnt="4" custScaleX="108889" custScaleY="94757">
        <dgm:presLayoutVars>
          <dgm:bulletEnabled val="1"/>
        </dgm:presLayoutVars>
      </dgm:prSet>
      <dgm:spPr/>
      <dgm:t>
        <a:bodyPr/>
        <a:lstStyle/>
        <a:p>
          <a:endParaRPr lang="en-US"/>
        </a:p>
      </dgm:t>
    </dgm:pt>
    <dgm:pt modelId="{C1232906-4190-4094-AAD6-ED8B5CBC0703}" type="pres">
      <dgm:prSet presAssocID="{2BD4E70A-70C8-4A08-A891-ADB2240EDC11}" presName="sibTrans" presStyleLbl="sibTrans2D1" presStyleIdx="2" presStyleCnt="3"/>
      <dgm:spPr/>
      <dgm:t>
        <a:bodyPr/>
        <a:lstStyle/>
        <a:p>
          <a:endParaRPr lang="en-US"/>
        </a:p>
      </dgm:t>
    </dgm:pt>
    <dgm:pt modelId="{D374F884-5690-4ED8-9900-614424D709FA}" type="pres">
      <dgm:prSet presAssocID="{2BD4E70A-70C8-4A08-A891-ADB2240EDC11}" presName="connectorText" presStyleLbl="sibTrans2D1" presStyleIdx="2" presStyleCnt="3"/>
      <dgm:spPr/>
      <dgm:t>
        <a:bodyPr/>
        <a:lstStyle/>
        <a:p>
          <a:endParaRPr lang="en-US"/>
        </a:p>
      </dgm:t>
    </dgm:pt>
    <dgm:pt modelId="{1F69E11D-2AB4-4038-81D4-15E4CF46314E}" type="pres">
      <dgm:prSet presAssocID="{32653119-A547-48DF-9074-BE8A8AEF06F5}" presName="node" presStyleLbl="node1" presStyleIdx="3" presStyleCnt="4">
        <dgm:presLayoutVars>
          <dgm:bulletEnabled val="1"/>
        </dgm:presLayoutVars>
      </dgm:prSet>
      <dgm:spPr/>
      <dgm:t>
        <a:bodyPr/>
        <a:lstStyle/>
        <a:p>
          <a:endParaRPr lang="en-US"/>
        </a:p>
      </dgm:t>
    </dgm:pt>
  </dgm:ptLst>
  <dgm:cxnLst>
    <dgm:cxn modelId="{1F70FE13-F39C-F14E-8740-0BB1CF9BB264}" type="presOf" srcId="{F2CBE884-796D-4522-85BC-9577195B641B}" destId="{E5AE4187-A0AE-45F0-8CFA-DB92AF2FCDCC}" srcOrd="1" destOrd="0" presId="urn:microsoft.com/office/officeart/2005/8/layout/process1"/>
    <dgm:cxn modelId="{1B83E116-4006-47D3-9868-98C92DCA0519}" srcId="{DF041A10-8EE7-4D3B-9532-4D2CB781B6FE}" destId="{964AA952-F49B-4AC1-B0B4-4814B1CC2C63}" srcOrd="0" destOrd="0" parTransId="{BBBC6769-D503-4F81-ACF3-01F3B54BEA0E}" sibTransId="{A540B258-318E-470E-8E89-BE3C14445B9B}"/>
    <dgm:cxn modelId="{8C035DD0-FD7C-394A-A279-9F31E1690961}" type="presOf" srcId="{4A066E29-C12B-4D5B-9F91-371360EA02D2}" destId="{FA5DB8EE-833D-44AC-9284-EDFE4DA7AA89}" srcOrd="0" destOrd="0" presId="urn:microsoft.com/office/officeart/2005/8/layout/process1"/>
    <dgm:cxn modelId="{50FE9130-C974-4F7A-9F98-1E98A3D0B552}" srcId="{DF041A10-8EE7-4D3B-9532-4D2CB781B6FE}" destId="{32653119-A547-48DF-9074-BE8A8AEF06F5}" srcOrd="3" destOrd="0" parTransId="{72635655-1F91-491F-B7CF-FB0FC1989AE2}" sibTransId="{15FC9AD5-4CF3-4798-98DE-39B72E005FB3}"/>
    <dgm:cxn modelId="{56430763-6660-463E-BC81-8FC43F251A67}" srcId="{DF041A10-8EE7-4D3B-9532-4D2CB781B6FE}" destId="{4A066E29-C12B-4D5B-9F91-371360EA02D2}" srcOrd="1" destOrd="0" parTransId="{202420CB-C360-4D77-A954-C6B29849A3ED}" sibTransId="{F2CBE884-796D-4522-85BC-9577195B641B}"/>
    <dgm:cxn modelId="{F6A61FEB-FA50-0B46-85F5-1D46F628CE86}" type="presOf" srcId="{A540B258-318E-470E-8E89-BE3C14445B9B}" destId="{89C0AC88-399D-464B-9BE7-3D2DF1D5EDC6}" srcOrd="1" destOrd="0" presId="urn:microsoft.com/office/officeart/2005/8/layout/process1"/>
    <dgm:cxn modelId="{DB49886E-ED3A-6246-8884-1AF44F12862C}" type="presOf" srcId="{F2CBE884-796D-4522-85BC-9577195B641B}" destId="{CE8C2D82-2984-44DE-A8CD-E452215A45BA}" srcOrd="0" destOrd="0" presId="urn:microsoft.com/office/officeart/2005/8/layout/process1"/>
    <dgm:cxn modelId="{2E5389EB-8EA4-3948-8F37-0C9B28FB63BB}" type="presOf" srcId="{FC98459C-DEBF-4DE8-A46A-68B17D1F3DF1}" destId="{F53C3C36-23CC-4041-A3F6-3F9566A1C4B7}" srcOrd="0" destOrd="0" presId="urn:microsoft.com/office/officeart/2005/8/layout/process1"/>
    <dgm:cxn modelId="{33BCFA41-E555-1342-8353-8E0DF51D36BF}" type="presOf" srcId="{32653119-A547-48DF-9074-BE8A8AEF06F5}" destId="{1F69E11D-2AB4-4038-81D4-15E4CF46314E}" srcOrd="0" destOrd="0" presId="urn:microsoft.com/office/officeart/2005/8/layout/process1"/>
    <dgm:cxn modelId="{DF59B101-6390-9648-A03D-1DE7D9008CF1}" type="presOf" srcId="{964AA952-F49B-4AC1-B0B4-4814B1CC2C63}" destId="{D62A5B59-1618-4E6C-A1EC-758D2228D37C}" srcOrd="0" destOrd="0" presId="urn:microsoft.com/office/officeart/2005/8/layout/process1"/>
    <dgm:cxn modelId="{C04FA533-3562-C54A-A2EA-295831E1C43E}" type="presOf" srcId="{2BD4E70A-70C8-4A08-A891-ADB2240EDC11}" destId="{C1232906-4190-4094-AAD6-ED8B5CBC0703}" srcOrd="0" destOrd="0" presId="urn:microsoft.com/office/officeart/2005/8/layout/process1"/>
    <dgm:cxn modelId="{70A1ED86-88C1-3B42-855E-430D5F7E1708}" type="presOf" srcId="{A540B258-318E-470E-8E89-BE3C14445B9B}" destId="{D949D27C-EAE0-49F8-BAD6-BEA942B0F5C0}" srcOrd="0" destOrd="0" presId="urn:microsoft.com/office/officeart/2005/8/layout/process1"/>
    <dgm:cxn modelId="{2D554271-7253-9342-A4A9-8F3E601D3382}" type="presOf" srcId="{DF041A10-8EE7-4D3B-9532-4D2CB781B6FE}" destId="{F601D29E-27BE-49A6-B037-35689F14E2A6}" srcOrd="0" destOrd="0" presId="urn:microsoft.com/office/officeart/2005/8/layout/process1"/>
    <dgm:cxn modelId="{767F2364-7D44-994C-83A2-2BB38D016DD0}" type="presOf" srcId="{2BD4E70A-70C8-4A08-A891-ADB2240EDC11}" destId="{D374F884-5690-4ED8-9900-614424D709FA}" srcOrd="1" destOrd="0" presId="urn:microsoft.com/office/officeart/2005/8/layout/process1"/>
    <dgm:cxn modelId="{071EE683-A931-4D15-B190-6B4020D9A4A8}" srcId="{DF041A10-8EE7-4D3B-9532-4D2CB781B6FE}" destId="{FC98459C-DEBF-4DE8-A46A-68B17D1F3DF1}" srcOrd="2" destOrd="0" parTransId="{47134D6F-C881-4242-8649-9C7766E1ACD6}" sibTransId="{2BD4E70A-70C8-4A08-A891-ADB2240EDC11}"/>
    <dgm:cxn modelId="{1250A190-F106-D94B-AD3A-1DD27A4BBD58}" type="presParOf" srcId="{F601D29E-27BE-49A6-B037-35689F14E2A6}" destId="{D62A5B59-1618-4E6C-A1EC-758D2228D37C}" srcOrd="0" destOrd="0" presId="urn:microsoft.com/office/officeart/2005/8/layout/process1"/>
    <dgm:cxn modelId="{A25621DB-9722-C14F-A57E-70ECC66BE6C0}" type="presParOf" srcId="{F601D29E-27BE-49A6-B037-35689F14E2A6}" destId="{D949D27C-EAE0-49F8-BAD6-BEA942B0F5C0}" srcOrd="1" destOrd="0" presId="urn:microsoft.com/office/officeart/2005/8/layout/process1"/>
    <dgm:cxn modelId="{C6137BC2-226B-7942-930D-1263760EDC0D}" type="presParOf" srcId="{D949D27C-EAE0-49F8-BAD6-BEA942B0F5C0}" destId="{89C0AC88-399D-464B-9BE7-3D2DF1D5EDC6}" srcOrd="0" destOrd="0" presId="urn:microsoft.com/office/officeart/2005/8/layout/process1"/>
    <dgm:cxn modelId="{1E96CDA1-A047-0443-9DFD-342B0103D31B}" type="presParOf" srcId="{F601D29E-27BE-49A6-B037-35689F14E2A6}" destId="{FA5DB8EE-833D-44AC-9284-EDFE4DA7AA89}" srcOrd="2" destOrd="0" presId="urn:microsoft.com/office/officeart/2005/8/layout/process1"/>
    <dgm:cxn modelId="{EA1E0399-50A7-D941-8BB2-C66B78A97693}" type="presParOf" srcId="{F601D29E-27BE-49A6-B037-35689F14E2A6}" destId="{CE8C2D82-2984-44DE-A8CD-E452215A45BA}" srcOrd="3" destOrd="0" presId="urn:microsoft.com/office/officeart/2005/8/layout/process1"/>
    <dgm:cxn modelId="{4CA020F3-6F41-C045-8B84-7C1FF36D1B65}" type="presParOf" srcId="{CE8C2D82-2984-44DE-A8CD-E452215A45BA}" destId="{E5AE4187-A0AE-45F0-8CFA-DB92AF2FCDCC}" srcOrd="0" destOrd="0" presId="urn:microsoft.com/office/officeart/2005/8/layout/process1"/>
    <dgm:cxn modelId="{5F19B713-6BC9-7D4F-86A2-039F4F2FA80C}" type="presParOf" srcId="{F601D29E-27BE-49A6-B037-35689F14E2A6}" destId="{F53C3C36-23CC-4041-A3F6-3F9566A1C4B7}" srcOrd="4" destOrd="0" presId="urn:microsoft.com/office/officeart/2005/8/layout/process1"/>
    <dgm:cxn modelId="{80C26061-8B1F-294F-AFDD-6DB51E60D19E}" type="presParOf" srcId="{F601D29E-27BE-49A6-B037-35689F14E2A6}" destId="{C1232906-4190-4094-AAD6-ED8B5CBC0703}" srcOrd="5" destOrd="0" presId="urn:microsoft.com/office/officeart/2005/8/layout/process1"/>
    <dgm:cxn modelId="{31AD0D55-E627-6244-8743-DFFEF9C1144B}" type="presParOf" srcId="{C1232906-4190-4094-AAD6-ED8B5CBC0703}" destId="{D374F884-5690-4ED8-9900-614424D709FA}" srcOrd="0" destOrd="0" presId="urn:microsoft.com/office/officeart/2005/8/layout/process1"/>
    <dgm:cxn modelId="{DC8DC071-F21C-0544-8CEA-8A5A6BF3B10C}" type="presParOf" srcId="{F601D29E-27BE-49A6-B037-35689F14E2A6}" destId="{1F69E11D-2AB4-4038-81D4-15E4CF46314E}" srcOrd="6"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A5B59-1618-4E6C-A1EC-758D2228D37C}">
      <dsp:nvSpPr>
        <dsp:cNvPr id="0" name=""/>
        <dsp:cNvSpPr/>
      </dsp:nvSpPr>
      <dsp:spPr>
        <a:xfrm>
          <a:off x="2410" y="1125785"/>
          <a:ext cx="1555105" cy="9330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87 affidavits submitted</a:t>
          </a:r>
          <a:endParaRPr lang="en-US" sz="1800" b="1" kern="1200" dirty="0"/>
        </a:p>
      </dsp:txBody>
      <dsp:txXfrm>
        <a:off x="29738" y="1153113"/>
        <a:ext cx="1500449" cy="878407"/>
      </dsp:txXfrm>
    </dsp:sp>
    <dsp:sp modelId="{D949D27C-EAE0-49F8-BAD6-BEA942B0F5C0}">
      <dsp:nvSpPr>
        <dsp:cNvPr id="0" name=""/>
        <dsp:cNvSpPr/>
      </dsp:nvSpPr>
      <dsp:spPr>
        <a:xfrm>
          <a:off x="1700325" y="1399484"/>
          <a:ext cx="302757" cy="3856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1700325" y="1476617"/>
        <a:ext cx="211930" cy="231400"/>
      </dsp:txXfrm>
    </dsp:sp>
    <dsp:sp modelId="{FA5DB8EE-833D-44AC-9284-EDFE4DA7AA89}">
      <dsp:nvSpPr>
        <dsp:cNvPr id="0" name=""/>
        <dsp:cNvSpPr/>
      </dsp:nvSpPr>
      <dsp:spPr>
        <a:xfrm>
          <a:off x="2128755" y="1125785"/>
          <a:ext cx="1555105" cy="9330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45 (52%)  won legal relief</a:t>
          </a:r>
          <a:endParaRPr lang="en-US" sz="1800" b="1" kern="1200" dirty="0"/>
        </a:p>
      </dsp:txBody>
      <dsp:txXfrm>
        <a:off x="2156083" y="1153113"/>
        <a:ext cx="1500449" cy="878407"/>
      </dsp:txXfrm>
    </dsp:sp>
    <dsp:sp modelId="{CE8C2D82-2984-44DE-A8CD-E452215A45BA}">
      <dsp:nvSpPr>
        <dsp:cNvPr id="0" name=""/>
        <dsp:cNvSpPr/>
      </dsp:nvSpPr>
      <dsp:spPr>
        <a:xfrm>
          <a:off x="3852071" y="1399484"/>
          <a:ext cx="356607" cy="3856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3852071" y="1476617"/>
        <a:ext cx="249625" cy="231400"/>
      </dsp:txXfrm>
    </dsp:sp>
    <dsp:sp modelId="{F53C3C36-23CC-4041-A3F6-3F9566A1C4B7}">
      <dsp:nvSpPr>
        <dsp:cNvPr id="0" name=""/>
        <dsp:cNvSpPr/>
      </dsp:nvSpPr>
      <dsp:spPr>
        <a:xfrm>
          <a:off x="4356704" y="1150246"/>
          <a:ext cx="1693338" cy="8841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42 (48%) </a:t>
          </a:r>
          <a:br>
            <a:rPr lang="en-US" sz="1800" b="1" kern="1200" dirty="0" smtClean="0"/>
          </a:br>
          <a:r>
            <a:rPr lang="en-US" sz="1800" b="1" kern="1200" dirty="0" smtClean="0"/>
            <a:t>pending</a:t>
          </a:r>
          <a:endParaRPr lang="en-US" sz="1800" b="1" kern="1200" dirty="0"/>
        </a:p>
      </dsp:txBody>
      <dsp:txXfrm>
        <a:off x="4382600" y="1176142"/>
        <a:ext cx="1641546" cy="832350"/>
      </dsp:txXfrm>
    </dsp:sp>
    <dsp:sp modelId="{C1232906-4190-4094-AAD6-ED8B5CBC0703}">
      <dsp:nvSpPr>
        <dsp:cNvPr id="0" name=""/>
        <dsp:cNvSpPr/>
      </dsp:nvSpPr>
      <dsp:spPr>
        <a:xfrm>
          <a:off x="6205553" y="1399484"/>
          <a:ext cx="329682" cy="3856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6205553" y="1476617"/>
        <a:ext cx="230777" cy="231400"/>
      </dsp:txXfrm>
    </dsp:sp>
    <dsp:sp modelId="{1F69E11D-2AB4-4038-81D4-15E4CF46314E}">
      <dsp:nvSpPr>
        <dsp:cNvPr id="0" name=""/>
        <dsp:cNvSpPr/>
      </dsp:nvSpPr>
      <dsp:spPr>
        <a:xfrm>
          <a:off x="6672084" y="1125785"/>
          <a:ext cx="1555105" cy="9330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No case lost at trial</a:t>
          </a:r>
          <a:endParaRPr lang="en-US" sz="1800" b="1" kern="1200" dirty="0"/>
        </a:p>
      </dsp:txBody>
      <dsp:txXfrm>
        <a:off x="6699412" y="1153113"/>
        <a:ext cx="1500449" cy="87840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s>
</file>

<file path=ppt/drawings/drawing1.xml><?xml version="1.0" encoding="utf-8"?>
<c:userShapes xmlns:c="http://schemas.openxmlformats.org/drawingml/2006/chart">
  <cdr:relSizeAnchor xmlns:cdr="http://schemas.openxmlformats.org/drawingml/2006/chartDrawing">
    <cdr:from>
      <cdr:x>0.13889</cdr:x>
      <cdr:y>0.52192</cdr:y>
    </cdr:from>
    <cdr:to>
      <cdr:x>0.23148</cdr:x>
      <cdr:y>0.58927</cdr:y>
    </cdr:to>
    <cdr:sp macro="" textlink="">
      <cdr:nvSpPr>
        <cdr:cNvPr id="2" name="TextBox 1"/>
        <cdr:cNvSpPr txBox="1"/>
      </cdr:nvSpPr>
      <cdr:spPr>
        <a:xfrm xmlns:a="http://schemas.openxmlformats.org/drawingml/2006/main">
          <a:off x="1143000" y="2362200"/>
          <a:ext cx="7620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0.13889</cdr:x>
      <cdr:y>0.57243</cdr:y>
    </cdr:from>
    <cdr:to>
      <cdr:x>0.23148</cdr:x>
      <cdr:y>0.63978</cdr:y>
    </cdr:to>
    <cdr:sp macro="" textlink="">
      <cdr:nvSpPr>
        <cdr:cNvPr id="3" name="TextBox 1"/>
        <cdr:cNvSpPr txBox="1"/>
      </cdr:nvSpPr>
      <cdr:spPr>
        <a:xfrm xmlns:a="http://schemas.openxmlformats.org/drawingml/2006/main">
          <a:off x="1143000" y="2590800"/>
          <a:ext cx="762000" cy="304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dr:relSizeAnchor xmlns:cdr="http://schemas.openxmlformats.org/drawingml/2006/chartDrawing">
    <cdr:from>
      <cdr:x>0.42593</cdr:x>
      <cdr:y>0.08418</cdr:y>
    </cdr:from>
    <cdr:to>
      <cdr:x>0.51852</cdr:x>
      <cdr:y>0.15153</cdr:y>
    </cdr:to>
    <cdr:sp macro="" textlink="">
      <cdr:nvSpPr>
        <cdr:cNvPr id="4" name="TextBox 1"/>
        <cdr:cNvSpPr txBox="1"/>
      </cdr:nvSpPr>
      <cdr:spPr>
        <a:xfrm xmlns:a="http://schemas.openxmlformats.org/drawingml/2006/main">
          <a:off x="3505200" y="381000"/>
          <a:ext cx="762000" cy="304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dr:relSizeAnchor xmlns:cdr="http://schemas.openxmlformats.org/drawingml/2006/chartDrawing">
    <cdr:from>
      <cdr:x>0.55556</cdr:x>
      <cdr:y>0.3704</cdr:y>
    </cdr:from>
    <cdr:to>
      <cdr:x>0.64815</cdr:x>
      <cdr:y>0.43774</cdr:y>
    </cdr:to>
    <cdr:sp macro="" textlink="">
      <cdr:nvSpPr>
        <cdr:cNvPr id="5" name="TextBox 1"/>
        <cdr:cNvSpPr txBox="1"/>
      </cdr:nvSpPr>
      <cdr:spPr>
        <a:xfrm xmlns:a="http://schemas.openxmlformats.org/drawingml/2006/main">
          <a:off x="4572000" y="1676400"/>
          <a:ext cx="762000" cy="304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dr:relSizeAnchor xmlns:cdr="http://schemas.openxmlformats.org/drawingml/2006/chartDrawing">
    <cdr:from>
      <cdr:x>0.69444</cdr:x>
      <cdr:y>0.20203</cdr:y>
    </cdr:from>
    <cdr:to>
      <cdr:x>0.78704</cdr:x>
      <cdr:y>0.26938</cdr:y>
    </cdr:to>
    <cdr:sp macro="" textlink="">
      <cdr:nvSpPr>
        <cdr:cNvPr id="6" name="TextBox 1"/>
        <cdr:cNvSpPr txBox="1"/>
      </cdr:nvSpPr>
      <cdr:spPr>
        <a:xfrm xmlns:a="http://schemas.openxmlformats.org/drawingml/2006/main">
          <a:off x="5715000" y="914400"/>
          <a:ext cx="762000" cy="304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dr:relSizeAnchor xmlns:cdr="http://schemas.openxmlformats.org/drawingml/2006/chartDrawing">
    <cdr:from>
      <cdr:x>0.12887</cdr:x>
      <cdr:y>0.57909</cdr:y>
    </cdr:from>
    <cdr:to>
      <cdr:x>0.21931</cdr:x>
      <cdr:y>0.63312</cdr:y>
    </cdr:to>
    <cdr:sp macro="" textlink="">
      <cdr:nvSpPr>
        <cdr:cNvPr id="8" name="TextBox 7"/>
        <cdr:cNvSpPr txBox="1"/>
      </cdr:nvSpPr>
      <cdr:spPr>
        <a:xfrm xmlns:a="http://schemas.openxmlformats.org/drawingml/2006/main">
          <a:off x="1060542" y="2620940"/>
          <a:ext cx="744285" cy="2445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smtClean="0">
              <a:solidFill>
                <a:schemeClr val="tx2"/>
              </a:solidFill>
            </a:rPr>
            <a:t>24,403</a:t>
          </a:r>
          <a:endParaRPr lang="en-US" sz="1400" b="1" dirty="0">
            <a:solidFill>
              <a:schemeClr val="tx2"/>
            </a:solidFill>
          </a:endParaRPr>
        </a:p>
      </cdr:txBody>
    </cdr:sp>
  </cdr:relSizeAnchor>
  <cdr:relSizeAnchor xmlns:cdr="http://schemas.openxmlformats.org/drawingml/2006/chartDrawing">
    <cdr:from>
      <cdr:x>0.23883</cdr:x>
      <cdr:y>0.42189</cdr:y>
    </cdr:from>
    <cdr:to>
      <cdr:x>0.32927</cdr:x>
      <cdr:y>0.47592</cdr:y>
    </cdr:to>
    <cdr:sp macro="" textlink="">
      <cdr:nvSpPr>
        <cdr:cNvPr id="9" name="TextBox 1"/>
        <cdr:cNvSpPr txBox="1"/>
      </cdr:nvSpPr>
      <cdr:spPr>
        <a:xfrm xmlns:a="http://schemas.openxmlformats.org/drawingml/2006/main">
          <a:off x="1965445" y="1909459"/>
          <a:ext cx="744285" cy="24453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smtClean="0">
              <a:solidFill>
                <a:schemeClr val="tx2"/>
              </a:solidFill>
            </a:rPr>
            <a:t>38,759</a:t>
          </a:r>
          <a:endParaRPr lang="en-US" sz="1400" b="1" dirty="0">
            <a:solidFill>
              <a:schemeClr val="tx2"/>
            </a:solidFill>
          </a:endParaRPr>
        </a:p>
      </cdr:txBody>
    </cdr:sp>
  </cdr:relSizeAnchor>
  <cdr:relSizeAnchor xmlns:cdr="http://schemas.openxmlformats.org/drawingml/2006/chartDrawing">
    <cdr:from>
      <cdr:x>0.35669</cdr:x>
      <cdr:y>0.12648</cdr:y>
    </cdr:from>
    <cdr:to>
      <cdr:x>0.44713</cdr:x>
      <cdr:y>0.18051</cdr:y>
    </cdr:to>
    <cdr:sp macro="" textlink="">
      <cdr:nvSpPr>
        <cdr:cNvPr id="10" name="TextBox 1"/>
        <cdr:cNvSpPr txBox="1"/>
      </cdr:nvSpPr>
      <cdr:spPr>
        <a:xfrm xmlns:a="http://schemas.openxmlformats.org/drawingml/2006/main">
          <a:off x="2935447" y="572429"/>
          <a:ext cx="744285" cy="24453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smtClean="0">
              <a:solidFill>
                <a:schemeClr val="tx2"/>
              </a:solidFill>
            </a:rPr>
            <a:t>68,541</a:t>
          </a:r>
          <a:endParaRPr lang="en-US" sz="1400" b="1" dirty="0">
            <a:solidFill>
              <a:schemeClr val="tx2"/>
            </a:solidFill>
          </a:endParaRPr>
        </a:p>
      </cdr:txBody>
    </cdr:sp>
  </cdr:relSizeAnchor>
  <cdr:relSizeAnchor xmlns:cdr="http://schemas.openxmlformats.org/drawingml/2006/chartDrawing">
    <cdr:from>
      <cdr:x>0.47746</cdr:x>
      <cdr:y>0.41542</cdr:y>
    </cdr:from>
    <cdr:to>
      <cdr:x>0.5679</cdr:x>
      <cdr:y>0.46946</cdr:y>
    </cdr:to>
    <cdr:sp macro="" textlink="">
      <cdr:nvSpPr>
        <cdr:cNvPr id="11" name="TextBox 1"/>
        <cdr:cNvSpPr txBox="1"/>
      </cdr:nvSpPr>
      <cdr:spPr>
        <a:xfrm xmlns:a="http://schemas.openxmlformats.org/drawingml/2006/main">
          <a:off x="3929328" y="1880176"/>
          <a:ext cx="744285" cy="2445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smtClean="0">
              <a:solidFill>
                <a:schemeClr val="tx2"/>
              </a:solidFill>
            </a:rPr>
            <a:t>39,970</a:t>
          </a:r>
          <a:endParaRPr lang="en-US" sz="1400" b="1" dirty="0">
            <a:solidFill>
              <a:schemeClr val="tx2"/>
            </a:solidFill>
          </a:endParaRPr>
        </a:p>
      </cdr:txBody>
    </cdr:sp>
  </cdr:relSizeAnchor>
  <cdr:relSizeAnchor xmlns:cdr="http://schemas.openxmlformats.org/drawingml/2006/chartDrawing">
    <cdr:from>
      <cdr:x>0.58934</cdr:x>
      <cdr:y>0.21146</cdr:y>
    </cdr:from>
    <cdr:to>
      <cdr:x>0.67978</cdr:x>
      <cdr:y>0.26549</cdr:y>
    </cdr:to>
    <cdr:sp macro="" textlink="">
      <cdr:nvSpPr>
        <cdr:cNvPr id="12" name="TextBox 1"/>
        <cdr:cNvSpPr txBox="1"/>
      </cdr:nvSpPr>
      <cdr:spPr>
        <a:xfrm xmlns:a="http://schemas.openxmlformats.org/drawingml/2006/main">
          <a:off x="4850031" y="957045"/>
          <a:ext cx="744285" cy="24453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smtClean="0">
              <a:solidFill>
                <a:schemeClr val="tx2"/>
              </a:solidFill>
            </a:rPr>
            <a:t>59,692</a:t>
          </a:r>
          <a:endParaRPr lang="en-US" sz="1400" b="1" dirty="0">
            <a:solidFill>
              <a:schemeClr val="tx2"/>
            </a:solidFill>
          </a:endParaRPr>
        </a:p>
      </cdr:txBody>
    </cdr:sp>
  </cdr:relSizeAnchor>
  <cdr:relSizeAnchor xmlns:cdr="http://schemas.openxmlformats.org/drawingml/2006/chartDrawing">
    <cdr:from>
      <cdr:x>0.70763</cdr:x>
      <cdr:y>0.39716</cdr:y>
    </cdr:from>
    <cdr:to>
      <cdr:x>0.79807</cdr:x>
      <cdr:y>0.45119</cdr:y>
    </cdr:to>
    <cdr:sp macro="" textlink="">
      <cdr:nvSpPr>
        <cdr:cNvPr id="13" name="TextBox 1"/>
        <cdr:cNvSpPr txBox="1"/>
      </cdr:nvSpPr>
      <cdr:spPr>
        <a:xfrm xmlns:a="http://schemas.openxmlformats.org/drawingml/2006/main">
          <a:off x="5823543" y="1797554"/>
          <a:ext cx="744285" cy="24453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smtClean="0">
              <a:solidFill>
                <a:schemeClr val="tx2"/>
              </a:solidFill>
            </a:rPr>
            <a:t>41,435</a:t>
          </a:r>
          <a:endParaRPr lang="en-US" sz="1400" b="1" dirty="0">
            <a:solidFill>
              <a:schemeClr val="tx2"/>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0.26029</cdr:x>
      <cdr:y>0.7146</cdr:y>
    </cdr:from>
    <cdr:to>
      <cdr:x>0.35185</cdr:x>
      <cdr:y>0.81188</cdr:y>
    </cdr:to>
    <cdr:sp macro="" textlink="">
      <cdr:nvSpPr>
        <cdr:cNvPr id="3" name="TextBox 2"/>
        <cdr:cNvSpPr txBox="1"/>
      </cdr:nvSpPr>
      <cdr:spPr>
        <a:xfrm xmlns:a="http://schemas.openxmlformats.org/drawingml/2006/main">
          <a:off x="2142067" y="3234267"/>
          <a:ext cx="753533" cy="4402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626C38C6-3F08-40A9-8453-81E1FFD25F77}" type="datetimeFigureOut">
              <a:rPr lang="en-US" smtClean="0"/>
              <a:pPr/>
              <a:t>6/6/2018</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EAE4098B-4F2B-462D-9731-870EBF93AA5E}" type="slidenum">
              <a:rPr lang="en-US" smtClean="0"/>
              <a:pPr/>
              <a:t>‹#›</a:t>
            </a:fld>
            <a:endParaRPr lang="en-US"/>
          </a:p>
        </p:txBody>
      </p:sp>
    </p:spTree>
    <p:extLst>
      <p:ext uri="{BB962C8B-B14F-4D97-AF65-F5344CB8AC3E}">
        <p14:creationId xmlns:p14="http://schemas.microsoft.com/office/powerpoint/2010/main" val="39485296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CA6280BE-EA29-ED43-BDFA-574FEF4064CB}" type="datetimeFigureOut">
              <a:rPr lang="en-US" smtClean="0"/>
              <a:pPr/>
              <a:t>6/6/2018</a:t>
            </a:fld>
            <a:endParaRPr lang="en-US"/>
          </a:p>
        </p:txBody>
      </p:sp>
      <p:sp>
        <p:nvSpPr>
          <p:cNvPr id="4" name="Slide Image Placeholder 3"/>
          <p:cNvSpPr>
            <a:spLocks noGrp="1" noRot="1" noChangeAspect="1"/>
          </p:cNvSpPr>
          <p:nvPr>
            <p:ph type="sldImg" idx="2"/>
          </p:nvPr>
        </p:nvSpPr>
        <p:spPr>
          <a:xfrm>
            <a:off x="1104900" y="696913"/>
            <a:ext cx="4648200" cy="34877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2578746D-E105-8349-9F86-CC4CAEEC32C2}" type="slidenum">
              <a:rPr lang="en-US" smtClean="0"/>
              <a:pPr/>
              <a:t>‹#›</a:t>
            </a:fld>
            <a:endParaRPr lang="en-US"/>
          </a:p>
        </p:txBody>
      </p:sp>
    </p:spTree>
    <p:extLst>
      <p:ext uri="{BB962C8B-B14F-4D97-AF65-F5344CB8AC3E}">
        <p14:creationId xmlns:p14="http://schemas.microsoft.com/office/powerpoint/2010/main" val="410002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wola.org/commentary/the_alarming_rise_of_migrant_deaths_on_us_soil_and_what_to_do_about_it"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nytimes.com/2013/05/21/us/immigrant-death-rate-rises-on-illegal-crossings.html?_r=0"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mericanimmigrationcouncil.org/research/addressing-common-questions-immigration"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www.cbp.gov/linkhandler/cgov/border_security/border_patrol/usbp_statistics/usbp_fy12_stats/program_budget.ctt/program_budget.pdf" TargetMode="External"/><Relationship Id="rId5" Type="http://schemas.openxmlformats.org/officeDocument/2006/relationships/hyperlink" Target="https://www.dhs.gov/sites/default/files/publications/FY%202017%20Congressional%20Budget%20Justification%20-%20Volume%202_1.pdf" TargetMode="External"/><Relationship Id="rId4" Type="http://schemas.openxmlformats.org/officeDocument/2006/relationships/hyperlink" Target="http://www.gao.gov/assets/680/677475.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want</a:t>
            </a:r>
            <a:r>
              <a:rPr lang="en-US" sz="1200" kern="1200" baseline="0" dirty="0" smtClean="0">
                <a:solidFill>
                  <a:schemeClr val="tx1"/>
                </a:solidFill>
                <a:effectLst/>
                <a:latin typeface="+mn-lt"/>
                <a:ea typeface="+mn-ea"/>
                <a:cs typeface="+mn-cs"/>
              </a:rPr>
              <a:t> to thank Sharon </a:t>
            </a:r>
            <a:r>
              <a:rPr lang="en-US" sz="1200" kern="1200" baseline="0" dirty="0" err="1" smtClean="0">
                <a:solidFill>
                  <a:schemeClr val="tx1"/>
                </a:solidFill>
                <a:effectLst/>
                <a:latin typeface="+mn-lt"/>
                <a:ea typeface="+mn-ea"/>
                <a:cs typeface="+mn-cs"/>
              </a:rPr>
              <a:t>Chesna</a:t>
            </a:r>
            <a:r>
              <a:rPr lang="en-US" sz="1200" kern="1200" baseline="0" dirty="0" smtClean="0">
                <a:solidFill>
                  <a:schemeClr val="tx1"/>
                </a:solidFill>
                <a:effectLst/>
                <a:latin typeface="+mn-lt"/>
                <a:ea typeface="+mn-ea"/>
                <a:cs typeface="+mn-cs"/>
              </a:rPr>
              <a:t> and Dr. Heather </a:t>
            </a:r>
            <a:r>
              <a:rPr lang="en-US" sz="1200" kern="1200" baseline="0" dirty="0" err="1" smtClean="0">
                <a:solidFill>
                  <a:schemeClr val="tx1"/>
                </a:solidFill>
                <a:effectLst/>
                <a:latin typeface="+mn-lt"/>
                <a:ea typeface="+mn-ea"/>
                <a:cs typeface="+mn-cs"/>
              </a:rPr>
              <a:t>Brumberg</a:t>
            </a:r>
            <a:r>
              <a:rPr lang="en-US" sz="1200" kern="1200" baseline="0" dirty="0" smtClean="0">
                <a:solidFill>
                  <a:schemeClr val="tx1"/>
                </a:solidFill>
                <a:effectLst/>
                <a:latin typeface="+mn-lt"/>
                <a:ea typeface="+mn-ea"/>
                <a:cs typeface="+mn-cs"/>
              </a:rPr>
              <a:t> and all of you for </a:t>
            </a:r>
            <a:r>
              <a:rPr lang="en-US" sz="1200" kern="1200" dirty="0" smtClean="0">
                <a:solidFill>
                  <a:schemeClr val="tx1"/>
                </a:solidFill>
                <a:effectLst/>
                <a:latin typeface="+mn-lt"/>
                <a:ea typeface="+mn-ea"/>
                <a:cs typeface="+mn-cs"/>
              </a:rPr>
              <a:t>inviting me today. </a:t>
            </a:r>
          </a:p>
          <a:p>
            <a:r>
              <a:rPr lang="en-US" sz="1200" kern="1200" dirty="0" smtClean="0">
                <a:solidFill>
                  <a:schemeClr val="tx1"/>
                </a:solidFill>
                <a:effectLst/>
                <a:latin typeface="+mn-lt"/>
                <a:ea typeface="+mn-ea"/>
                <a:cs typeface="+mn-cs"/>
              </a:rPr>
              <a:t>I am so honored to have been asked to speak today and so impressed by the interest that NSYPA is showing in caring for newly arrived immigrant children and families.</a:t>
            </a:r>
            <a:endParaRPr lang="en-US" dirty="0"/>
          </a:p>
        </p:txBody>
      </p:sp>
      <p:sp>
        <p:nvSpPr>
          <p:cNvPr id="4" name="Slide Number Placeholder 3"/>
          <p:cNvSpPr>
            <a:spLocks noGrp="1"/>
          </p:cNvSpPr>
          <p:nvPr>
            <p:ph type="sldNum" sz="quarter" idx="10"/>
          </p:nvPr>
        </p:nvSpPr>
        <p:spPr/>
        <p:txBody>
          <a:bodyPr/>
          <a:lstStyle/>
          <a:p>
            <a:fld id="{2578746D-E105-8349-9F86-CC4CAEEC32C2}" type="slidenum">
              <a:rPr lang="en-US" smtClean="0"/>
              <a:pPr/>
              <a:t>1</a:t>
            </a:fld>
            <a:endParaRPr lang="en-US"/>
          </a:p>
        </p:txBody>
      </p:sp>
    </p:spTree>
    <p:extLst>
      <p:ext uri="{BB962C8B-B14F-4D97-AF65-F5344CB8AC3E}">
        <p14:creationId xmlns:p14="http://schemas.microsoft.com/office/powerpoint/2010/main" val="2955037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74370" lvl="1" indent="-274320">
              <a:lnSpc>
                <a:spcPct val="90000"/>
              </a:lnSpc>
              <a:buFont typeface="Arial" panose="020B0604020202020204" pitchFamily="34" charset="0"/>
              <a:buChar char="•"/>
            </a:pPr>
            <a:r>
              <a:rPr lang="en-US" dirty="0" smtClean="0">
                <a:solidFill>
                  <a:schemeClr val="tx2">
                    <a:lumMod val="75000"/>
                  </a:schemeClr>
                </a:solidFill>
              </a:rPr>
              <a:t>We have</a:t>
            </a:r>
            <a:r>
              <a:rPr lang="en-US" baseline="0" dirty="0" smtClean="0">
                <a:solidFill>
                  <a:schemeClr val="tx2">
                    <a:lumMod val="75000"/>
                  </a:schemeClr>
                </a:solidFill>
              </a:rPr>
              <a:t> all heard the stories of parental deportation – like the </a:t>
            </a:r>
            <a:r>
              <a:rPr lang="en-US" baseline="0" dirty="0" err="1" smtClean="0">
                <a:solidFill>
                  <a:schemeClr val="tx2">
                    <a:lumMod val="75000"/>
                  </a:schemeClr>
                </a:solidFill>
              </a:rPr>
              <a:t>pakistani</a:t>
            </a:r>
            <a:r>
              <a:rPr lang="en-US" baseline="0" dirty="0" smtClean="0">
                <a:solidFill>
                  <a:schemeClr val="tx2">
                    <a:lumMod val="75000"/>
                  </a:schemeClr>
                </a:solidFill>
              </a:rPr>
              <a:t> chemical engineer who was stopped by ICE, taken out of the car and arrested in front of his children. </a:t>
            </a:r>
          </a:p>
          <a:p>
            <a:pPr marL="674370" lvl="1" indent="-274320">
              <a:lnSpc>
                <a:spcPct val="90000"/>
              </a:lnSpc>
              <a:buFont typeface="Arial" panose="020B0604020202020204" pitchFamily="34" charset="0"/>
              <a:buChar char="•"/>
            </a:pPr>
            <a:r>
              <a:rPr lang="en-US" baseline="0" dirty="0" smtClean="0">
                <a:solidFill>
                  <a:schemeClr val="tx2">
                    <a:lumMod val="75000"/>
                  </a:schemeClr>
                </a:solidFill>
              </a:rPr>
              <a:t>It is no wonder there are reports from all over the country of children who are afraid to leave home fearing their parents wont be there when they return</a:t>
            </a:r>
          </a:p>
          <a:p>
            <a:pPr marL="400050" lvl="1" indent="0">
              <a:lnSpc>
                <a:spcPct val="90000"/>
              </a:lnSpc>
              <a:buFont typeface="Arial" panose="020B0604020202020204" pitchFamily="34" charset="0"/>
              <a:buNone/>
            </a:pPr>
            <a:endParaRPr lang="en-US" dirty="0" smtClean="0">
              <a:solidFill>
                <a:schemeClr val="tx2">
                  <a:lumMod val="75000"/>
                </a:schemeClr>
              </a:solidFill>
            </a:endParaRPr>
          </a:p>
          <a:p>
            <a:endParaRPr lang="en-US" dirty="0"/>
          </a:p>
        </p:txBody>
      </p:sp>
      <p:sp>
        <p:nvSpPr>
          <p:cNvPr id="4" name="Slide Number Placeholder 3"/>
          <p:cNvSpPr>
            <a:spLocks noGrp="1"/>
          </p:cNvSpPr>
          <p:nvPr>
            <p:ph type="sldNum" sz="quarter" idx="10"/>
          </p:nvPr>
        </p:nvSpPr>
        <p:spPr/>
        <p:txBody>
          <a:bodyPr/>
          <a:lstStyle/>
          <a:p>
            <a:fld id="{2578746D-E105-8349-9F86-CC4CAEEC32C2}" type="slidenum">
              <a:rPr lang="en-US" smtClean="0"/>
              <a:pPr/>
              <a:t>11</a:t>
            </a:fld>
            <a:endParaRPr lang="en-US"/>
          </a:p>
        </p:txBody>
      </p:sp>
    </p:spTree>
    <p:extLst>
      <p:ext uri="{BB962C8B-B14F-4D97-AF65-F5344CB8AC3E}">
        <p14:creationId xmlns:p14="http://schemas.microsoft.com/office/powerpoint/2010/main" val="4195035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itchFamily="34" charset="0"/>
              <a:buChar char="•"/>
            </a:pPr>
            <a:r>
              <a:rPr lang="en-US" sz="2400" dirty="0" smtClean="0">
                <a:solidFill>
                  <a:schemeClr val="tx2">
                    <a:lumMod val="75000"/>
                  </a:schemeClr>
                </a:solidFill>
              </a:rPr>
              <a:t>On</a:t>
            </a:r>
            <a:r>
              <a:rPr lang="en-US" sz="2400" baseline="0" dirty="0" smtClean="0">
                <a:solidFill>
                  <a:schemeClr val="tx2">
                    <a:lumMod val="75000"/>
                  </a:schemeClr>
                </a:solidFill>
              </a:rPr>
              <a:t> Sept 2017 </a:t>
            </a:r>
            <a:r>
              <a:rPr lang="en-US" sz="2400" dirty="0" smtClean="0">
                <a:solidFill>
                  <a:schemeClr val="tx2">
                    <a:lumMod val="75000"/>
                  </a:schemeClr>
                </a:solidFill>
              </a:rPr>
              <a:t>,</a:t>
            </a:r>
            <a:r>
              <a:rPr lang="en-US" sz="2400" baseline="0" dirty="0" smtClean="0">
                <a:solidFill>
                  <a:schemeClr val="tx2">
                    <a:lumMod val="75000"/>
                  </a:schemeClr>
                </a:solidFill>
              </a:rPr>
              <a:t> president Trump haphazardly put end to DACA leaving </a:t>
            </a:r>
            <a:r>
              <a:rPr lang="en-US" sz="2400" dirty="0" smtClean="0">
                <a:solidFill>
                  <a:schemeClr val="tx2">
                    <a:lumMod val="75000"/>
                  </a:schemeClr>
                </a:solidFill>
              </a:rPr>
              <a:t>800,000 adolescents &amp; young adults in legal limbo</a:t>
            </a:r>
          </a:p>
          <a:p>
            <a:pPr marL="342900" indent="-342900">
              <a:buFont typeface="Arial" pitchFamily="34" charset="0"/>
              <a:buChar char="•"/>
            </a:pPr>
            <a:r>
              <a:rPr lang="en-US" sz="2400" dirty="0" smtClean="0">
                <a:solidFill>
                  <a:schemeClr val="tx2">
                    <a:lumMod val="75000"/>
                  </a:schemeClr>
                </a:solidFill>
              </a:rPr>
              <a:t> Making</a:t>
            </a:r>
            <a:r>
              <a:rPr lang="en-US" sz="2400" baseline="0" dirty="0" smtClean="0">
                <a:solidFill>
                  <a:schemeClr val="tx2">
                    <a:lumMod val="75000"/>
                  </a:schemeClr>
                </a:solidFill>
              </a:rPr>
              <a:t> DREAMERS  humans pawns in failed attempts to make comprehensive immigration reform.</a:t>
            </a:r>
          </a:p>
          <a:p>
            <a:pPr marL="274320" indent="-274320"/>
            <a:endParaRPr lang="en-US" sz="2600" dirty="0" smtClean="0">
              <a:solidFill>
                <a:schemeClr val="tx2">
                  <a:lumMod val="75000"/>
                </a:schemeClr>
              </a:solidFill>
            </a:endParaRPr>
          </a:p>
          <a:p>
            <a:pPr marL="274320" indent="-274320">
              <a:lnSpc>
                <a:spcPct val="90000"/>
              </a:lnSpc>
            </a:pPr>
            <a:r>
              <a:rPr lang="en-US" sz="1200" kern="1200" baseline="0" dirty="0" smtClean="0">
                <a:solidFill>
                  <a:schemeClr val="tx1"/>
                </a:solidFill>
                <a:effectLst/>
                <a:latin typeface="+mn-lt"/>
                <a:ea typeface="+mn-ea"/>
                <a:cs typeface="+mn-cs"/>
              </a:rPr>
              <a:t>“</a:t>
            </a:r>
            <a:r>
              <a:rPr lang="en-US" sz="1200" b="1" kern="1200" baseline="0" dirty="0" smtClean="0">
                <a:solidFill>
                  <a:schemeClr val="tx1"/>
                </a:solidFill>
                <a:effectLst/>
                <a:latin typeface="+mn-lt"/>
                <a:ea typeface="+mn-ea"/>
                <a:cs typeface="+mn-cs"/>
              </a:rPr>
              <a:t>DACA</a:t>
            </a:r>
            <a:r>
              <a:rPr lang="en-US" sz="1200" kern="1200" baseline="0" dirty="0" smtClean="0">
                <a:solidFill>
                  <a:schemeClr val="tx1"/>
                </a:solidFill>
                <a:effectLst/>
                <a:latin typeface="+mn-lt"/>
                <a:ea typeface="+mn-ea"/>
                <a:cs typeface="+mn-cs"/>
              </a:rPr>
              <a:t> And the fight being waged right now on behalf of DREAMERS – And how these </a:t>
            </a:r>
            <a:r>
              <a:rPr lang="en-US" sz="1200" b="1" dirty="0" smtClean="0"/>
              <a:t>DACA has protected nearly 800,000 children and young adults, with another 228,000 children under 15 years who would have aged into eligibility.</a:t>
            </a:r>
            <a:endParaRPr lang="en-US" sz="1200" kern="1200" dirty="0" smtClean="0">
              <a:solidFill>
                <a:schemeClr val="tx1"/>
              </a:solidFill>
              <a:effectLst/>
              <a:latin typeface="+mn-lt"/>
              <a:ea typeface="+mn-ea"/>
              <a:cs typeface="+mn-cs"/>
            </a:endParaRPr>
          </a:p>
          <a:p>
            <a:endParaRPr lang="en-US" b="1" baseline="0" dirty="0" smtClean="0"/>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78746D-E105-8349-9F86-CC4CAEEC32C2}" type="slidenum">
              <a:rPr lang="en-US" smtClean="0"/>
              <a:pPr/>
              <a:t>12</a:t>
            </a:fld>
            <a:endParaRPr lang="en-US"/>
          </a:p>
        </p:txBody>
      </p:sp>
    </p:spTree>
    <p:extLst>
      <p:ext uri="{BB962C8B-B14F-4D97-AF65-F5344CB8AC3E}">
        <p14:creationId xmlns:p14="http://schemas.microsoft.com/office/powerpoint/2010/main" val="2460901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on the horizon is Proposed Change to Public Charge – those who have depended on any support of the government may find their path to legal residency denied</a:t>
            </a:r>
          </a:p>
          <a:p>
            <a:r>
              <a:rPr lang="en-US" baseline="0" dirty="0" smtClean="0"/>
              <a:t>This might have a major chilling effect on accessing healthcare and SNAP – food stamps. </a:t>
            </a:r>
          </a:p>
          <a:p>
            <a:r>
              <a:rPr lang="en-US" baseline="0" dirty="0" smtClean="0"/>
              <a:t>This can greatly affect how immigrant women seek prenatal care as they would be fearful of the repercussions for having public health insurance</a:t>
            </a:r>
            <a:endParaRPr lang="en-US" dirty="0"/>
          </a:p>
        </p:txBody>
      </p:sp>
      <p:sp>
        <p:nvSpPr>
          <p:cNvPr id="4" name="Slide Number Placeholder 3"/>
          <p:cNvSpPr>
            <a:spLocks noGrp="1"/>
          </p:cNvSpPr>
          <p:nvPr>
            <p:ph type="sldNum" sz="quarter" idx="10"/>
          </p:nvPr>
        </p:nvSpPr>
        <p:spPr/>
        <p:txBody>
          <a:bodyPr/>
          <a:lstStyle/>
          <a:p>
            <a:fld id="{2578746D-E105-8349-9F86-CC4CAEEC32C2}" type="slidenum">
              <a:rPr lang="en-US" smtClean="0"/>
              <a:pPr/>
              <a:t>13</a:t>
            </a:fld>
            <a:endParaRPr lang="en-US"/>
          </a:p>
        </p:txBody>
      </p:sp>
    </p:spTree>
    <p:extLst>
      <p:ext uri="{BB962C8B-B14F-4D97-AF65-F5344CB8AC3E}">
        <p14:creationId xmlns:p14="http://schemas.microsoft.com/office/powerpoint/2010/main" val="1466566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growing body of evidence in the literature that speaks to the deleterious effects of anti-immigration policy on health outcomes</a:t>
            </a:r>
          </a:p>
          <a:p>
            <a:endParaRPr lang="en-US" dirty="0" smtClean="0"/>
          </a:p>
          <a:p>
            <a:r>
              <a:rPr lang="en-US" dirty="0" smtClean="0"/>
              <a:t>Georgia House Bill 87 : gave local police officers </a:t>
            </a:r>
            <a:r>
              <a:rPr lang="en-US" baseline="0" dirty="0" smtClean="0"/>
              <a:t>the authority to enforce immigration laws. </a:t>
            </a:r>
          </a:p>
          <a:p>
            <a:r>
              <a:rPr lang="en-US" sz="2200" dirty="0" smtClean="0"/>
              <a:t>After Georgia House Bill 87, Hispanics in Georgia had:</a:t>
            </a:r>
          </a:p>
          <a:p>
            <a:pPr lvl="1"/>
            <a:r>
              <a:rPr lang="en-US" sz="1800" dirty="0" smtClean="0"/>
              <a:t>Lower ED visit rates (18.3% vs. 17.1%, p&lt;.01)</a:t>
            </a:r>
          </a:p>
          <a:p>
            <a:pPr lvl="1"/>
            <a:r>
              <a:rPr lang="en-US" sz="1800" dirty="0" smtClean="0"/>
              <a:t>Lower rates of public insurance (84.2% vs. 81.4%, p &lt;.01)</a:t>
            </a:r>
          </a:p>
          <a:p>
            <a:pPr lvl="1"/>
            <a:r>
              <a:rPr lang="en-US" sz="1800" dirty="0" smtClean="0"/>
              <a:t>Higher rates of high acuity issues (14.3% vs. 16.3%, p&lt;.01)</a:t>
            </a:r>
          </a:p>
          <a:p>
            <a:pPr lvl="1"/>
            <a:r>
              <a:rPr lang="en-US" sz="1800" dirty="0" smtClean="0"/>
              <a:t>Higher hospital admission rates (8.7% vs. 10.2%, p&lt;.01)</a:t>
            </a:r>
          </a:p>
          <a:p>
            <a:endParaRPr lang="en-US" baseline="0" dirty="0" smtClean="0"/>
          </a:p>
          <a:p>
            <a:r>
              <a:rPr lang="en-US" dirty="0" smtClean="0"/>
              <a:t>*</a:t>
            </a:r>
            <a:r>
              <a:rPr lang="en-US" dirty="0" err="1" smtClean="0"/>
              <a:t>Beniflah</a:t>
            </a:r>
            <a:r>
              <a:rPr lang="en-US" dirty="0" smtClean="0"/>
              <a:t> JD, Little WK, Simon HK et al. Effects of immigration enforcement legislation on Hispanic pediatric patient visits to the pediatric emergency department. </a:t>
            </a:r>
            <a:r>
              <a:rPr lang="en-US" dirty="0" err="1" smtClean="0"/>
              <a:t>Clin</a:t>
            </a:r>
            <a:r>
              <a:rPr lang="en-US" dirty="0" smtClean="0"/>
              <a:t> </a:t>
            </a:r>
            <a:r>
              <a:rPr lang="en-US" dirty="0" err="1" smtClean="0"/>
              <a:t>Pediatr</a:t>
            </a:r>
            <a:r>
              <a:rPr lang="en-US" dirty="0" smtClean="0"/>
              <a:t> (</a:t>
            </a:r>
            <a:r>
              <a:rPr lang="en-US" dirty="0" err="1" smtClean="0"/>
              <a:t>Phila</a:t>
            </a:r>
            <a:r>
              <a:rPr lang="en-US" dirty="0" smtClean="0"/>
              <a:t>) 2013;52(12):1122–126.</a:t>
            </a:r>
          </a:p>
          <a:p>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t>Hispanic/Latina women were more likely to have late entry to prenatal care (28.2% vs. 29.8%)  as well as inadequate prenatal care (29.1% vs. 30.6%) compared to before section 287(g)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**Rhodes SD, Mann L, </a:t>
            </a:r>
            <a:r>
              <a:rPr lang="en-US" sz="1200" dirty="0" err="1" smtClean="0"/>
              <a:t>Siman</a:t>
            </a:r>
            <a:r>
              <a:rPr lang="en-US" sz="1200" dirty="0" smtClean="0"/>
              <a:t> FM et al. The impact of local immigration enforcement policies on the health of immigrant Hispanics/Latinos in the United States. Am J Public Health 2015;105:329–37.</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2060"/>
                </a:solidFill>
              </a:rPr>
              <a:t>*K. Page, M.D., and S. Polk, M.D., M.H.S.</a:t>
            </a:r>
            <a:br>
              <a:rPr lang="en-US" sz="1200" dirty="0" smtClean="0">
                <a:solidFill>
                  <a:srgbClr val="002060"/>
                </a:solidFill>
              </a:rPr>
            </a:br>
            <a:r>
              <a:rPr lang="en-US" sz="1200" dirty="0" smtClean="0">
                <a:solidFill>
                  <a:srgbClr val="002060"/>
                </a:solidFill>
              </a:rPr>
              <a:t>new </a:t>
            </a:r>
            <a:r>
              <a:rPr lang="en-US" sz="1200" dirty="0" err="1" smtClean="0">
                <a:solidFill>
                  <a:srgbClr val="002060"/>
                </a:solidFill>
              </a:rPr>
              <a:t>england</a:t>
            </a:r>
            <a:r>
              <a:rPr lang="en-US" sz="1200" dirty="0" smtClean="0">
                <a:solidFill>
                  <a:srgbClr val="002060"/>
                </a:solidFill>
              </a:rPr>
              <a:t> j med 376;12 nejm.org March 23, 2017</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D3C467DA-9660-41F1-82A5-B5BF554CF3E0}" type="slidenum">
              <a:rPr lang="en-US" smtClean="0"/>
              <a:t>14</a:t>
            </a:fld>
            <a:endParaRPr lang="en-US"/>
          </a:p>
        </p:txBody>
      </p:sp>
    </p:spTree>
    <p:extLst>
      <p:ext uri="{BB962C8B-B14F-4D97-AF65-F5344CB8AC3E}">
        <p14:creationId xmlns:p14="http://schemas.microsoft.com/office/powerpoint/2010/main" val="3247416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a:t>
            </a:r>
            <a:r>
              <a:rPr lang="en-US" smtClean="0"/>
              <a:t>me pivot</a:t>
            </a:r>
            <a:endParaRPr lang="en-US"/>
          </a:p>
        </p:txBody>
      </p:sp>
      <p:sp>
        <p:nvSpPr>
          <p:cNvPr id="4" name="Slide Number Placeholder 3"/>
          <p:cNvSpPr>
            <a:spLocks noGrp="1"/>
          </p:cNvSpPr>
          <p:nvPr>
            <p:ph type="sldNum" sz="quarter" idx="10"/>
          </p:nvPr>
        </p:nvSpPr>
        <p:spPr/>
        <p:txBody>
          <a:bodyPr/>
          <a:lstStyle/>
          <a:p>
            <a:fld id="{2578746D-E105-8349-9F86-CC4CAEEC32C2}" type="slidenum">
              <a:rPr lang="en-US" smtClean="0"/>
              <a:pPr/>
              <a:t>15</a:t>
            </a:fld>
            <a:endParaRPr lang="en-US"/>
          </a:p>
        </p:txBody>
      </p:sp>
    </p:spTree>
    <p:extLst>
      <p:ext uri="{BB962C8B-B14F-4D97-AF65-F5344CB8AC3E}">
        <p14:creationId xmlns:p14="http://schemas.microsoft.com/office/powerpoint/2010/main" val="3014342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Julie </a:t>
            </a:r>
          </a:p>
          <a:p>
            <a:endParaRPr lang="en-US" dirty="0" smtClean="0"/>
          </a:p>
          <a:p>
            <a:r>
              <a:rPr lang="en-US" dirty="0" smtClean="0"/>
              <a:t>SO</a:t>
            </a:r>
            <a:r>
              <a:rPr lang="en-US" baseline="0" dirty="0" smtClean="0"/>
              <a:t> WHO ARE WE TALKING ABOUT</a:t>
            </a:r>
          </a:p>
          <a:p>
            <a:r>
              <a:rPr lang="en-US" baseline="0" dirty="0" smtClean="0"/>
              <a:t>BASED ON HOMELAND SECURITY ACT 2002</a:t>
            </a:r>
          </a:p>
          <a:p>
            <a:r>
              <a:rPr lang="en-US" baseline="0" dirty="0" smtClean="0"/>
              <a:t>Bill in Congress to change definition</a:t>
            </a:r>
          </a:p>
          <a:p>
            <a:r>
              <a:rPr lang="en-US" baseline="0" dirty="0" smtClean="0"/>
              <a:t>Complex b/c they might be in the community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Under the Homeland Security Act of 2002, Congress transferred the care and custody of these children to HHS from the former Immigration and Naturalization Service (INS) to move towards a child welfare-based-model of care for children and away from the adult detention model. In the Trafficking Victims Protection Reauthorization Act of 2008, which expanded and redefined HHS’s statutory responsibilities, Congress directed that each child must “be promptly placed in the least restrictive setting that is in the best interest of the child.” </a:t>
            </a:r>
            <a:r>
              <a:rPr lang="en-US" sz="1200" b="0" i="1" u="none" strike="noStrike" kern="1200" baseline="0" dirty="0" smtClean="0">
                <a:solidFill>
                  <a:schemeClr val="tx1"/>
                </a:solidFill>
                <a:latin typeface="+mn-lt"/>
                <a:ea typeface="+mn-ea"/>
                <a:cs typeface="+mn-cs"/>
              </a:rPr>
              <a:t>See </a:t>
            </a:r>
            <a:r>
              <a:rPr lang="en-US" sz="1200" b="0" i="0" u="none" strike="noStrike" kern="1200" baseline="0" dirty="0" smtClean="0">
                <a:solidFill>
                  <a:schemeClr val="tx1"/>
                </a:solidFill>
                <a:latin typeface="+mn-lt"/>
                <a:ea typeface="+mn-ea"/>
                <a:cs typeface="+mn-cs"/>
              </a:rPr>
              <a:t>8 U.S.C. § 1232(b)(2). </a:t>
            </a:r>
            <a:endParaRPr lang="en-US" dirty="0"/>
          </a:p>
        </p:txBody>
      </p:sp>
      <p:sp>
        <p:nvSpPr>
          <p:cNvPr id="4" name="Slide Number Placeholder 3"/>
          <p:cNvSpPr>
            <a:spLocks noGrp="1"/>
          </p:cNvSpPr>
          <p:nvPr>
            <p:ph type="sldNum" sz="quarter" idx="10"/>
          </p:nvPr>
        </p:nvSpPr>
        <p:spPr/>
        <p:txBody>
          <a:bodyPr/>
          <a:lstStyle/>
          <a:p>
            <a:fld id="{2578746D-E105-8349-9F86-CC4CAEEC32C2}" type="slidenum">
              <a:rPr lang="en-US" smtClean="0"/>
              <a:pPr/>
              <a:t>16</a:t>
            </a:fld>
            <a:endParaRPr lang="en-US"/>
          </a:p>
        </p:txBody>
      </p:sp>
    </p:spTree>
    <p:extLst>
      <p:ext uri="{BB962C8B-B14F-4D97-AF65-F5344CB8AC3E}">
        <p14:creationId xmlns:p14="http://schemas.microsoft.com/office/powerpoint/2010/main" val="2799399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Julie </a:t>
            </a:r>
          </a:p>
          <a:p>
            <a:endParaRPr lang="en-US" dirty="0" smtClean="0"/>
          </a:p>
          <a:p>
            <a:r>
              <a:rPr lang="en-US" dirty="0" smtClean="0"/>
              <a:t>You</a:t>
            </a:r>
            <a:r>
              <a:rPr lang="en-US" baseline="0" dirty="0" smtClean="0"/>
              <a:t> probably all remember when the media was flooded with stories about the surge of UIC and families crossing the southwest border coming into the US in 2014</a:t>
            </a:r>
          </a:p>
          <a:p>
            <a:r>
              <a:rPr lang="en-US" baseline="0" dirty="0" smtClean="0"/>
              <a:t>In the Spring of 2014, then president Obama announced a humanitarian crisis at our border</a:t>
            </a:r>
          </a:p>
          <a:p>
            <a:r>
              <a:rPr lang="en-US" baseline="0" dirty="0" smtClean="0"/>
              <a:t>Children and families predominantly from the Northern Triangle of Central America: Honduras, El Salvador, Guatemala; with a decreasing percentage coming from Mexic</a:t>
            </a:r>
            <a:endParaRPr lang="en-US" dirty="0"/>
          </a:p>
        </p:txBody>
      </p:sp>
      <p:sp>
        <p:nvSpPr>
          <p:cNvPr id="4" name="Slide Number Placeholder 3"/>
          <p:cNvSpPr>
            <a:spLocks noGrp="1"/>
          </p:cNvSpPr>
          <p:nvPr>
            <p:ph type="sldNum" sz="quarter" idx="10"/>
          </p:nvPr>
        </p:nvSpPr>
        <p:spPr/>
        <p:txBody>
          <a:bodyPr/>
          <a:lstStyle/>
          <a:p>
            <a:fld id="{2578746D-E105-8349-9F86-CC4CAEEC32C2}" type="slidenum">
              <a:rPr lang="en-US" smtClean="0"/>
              <a:pPr/>
              <a:t>17</a:t>
            </a:fld>
            <a:endParaRPr lang="en-US"/>
          </a:p>
        </p:txBody>
      </p:sp>
    </p:spTree>
    <p:extLst>
      <p:ext uri="{BB962C8B-B14F-4D97-AF65-F5344CB8AC3E}">
        <p14:creationId xmlns:p14="http://schemas.microsoft.com/office/powerpoint/2010/main" val="1173943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Julie </a:t>
            </a:r>
          </a:p>
          <a:p>
            <a:endParaRPr lang="en-US" dirty="0" smtClean="0"/>
          </a:p>
          <a:p>
            <a:r>
              <a:rPr lang="en-US" dirty="0" smtClean="0"/>
              <a:t>Likewise,</a:t>
            </a:r>
            <a:r>
              <a:rPr lang="en-US" baseline="0" dirty="0" smtClean="0"/>
              <a:t> there has been a concomitant surge of families – mostly women and children </a:t>
            </a:r>
          </a:p>
          <a:p>
            <a:r>
              <a:rPr lang="en-US" baseline="0" dirty="0" smtClean="0"/>
              <a:t>No country breakdown available prior to 2015.</a:t>
            </a:r>
          </a:p>
          <a:p>
            <a:r>
              <a:rPr lang="en-US" baseline="0" dirty="0" smtClean="0"/>
              <a:t>I </a:t>
            </a:r>
            <a:r>
              <a:rPr lang="pl-PL" baseline="0" dirty="0" smtClean="0"/>
              <a:t>wi</a:t>
            </a:r>
            <a:r>
              <a:rPr lang="en-US" baseline="0" dirty="0" smtClean="0"/>
              <a:t>ll point out that I will not discuss this population much today but principles are the same and the situation often times more dire</a:t>
            </a:r>
            <a:endParaRPr lang="en-US" dirty="0" smtClean="0"/>
          </a:p>
          <a:p>
            <a:r>
              <a:rPr lang="en-US" dirty="0" smtClean="0"/>
              <a:t>Meanwhile, the demographics of illegal migration on our southern border has changed significantly over the last 15 years – far fewer Mexicans and single adults are attempting to cross the border without authorization, but more families and unaccompanied children are fleeing poverty and violence in Central America. </a:t>
            </a:r>
            <a:endParaRPr lang="en-US" dirty="0"/>
          </a:p>
        </p:txBody>
      </p:sp>
      <p:sp>
        <p:nvSpPr>
          <p:cNvPr id="4" name="Slide Number Placeholder 3"/>
          <p:cNvSpPr>
            <a:spLocks noGrp="1"/>
          </p:cNvSpPr>
          <p:nvPr>
            <p:ph type="sldNum" sz="quarter" idx="10"/>
          </p:nvPr>
        </p:nvSpPr>
        <p:spPr/>
        <p:txBody>
          <a:bodyPr/>
          <a:lstStyle/>
          <a:p>
            <a:fld id="{2578746D-E105-8349-9F86-CC4CAEEC32C2}" type="slidenum">
              <a:rPr lang="en-US" smtClean="0"/>
              <a:pPr/>
              <a:t>19</a:t>
            </a:fld>
            <a:endParaRPr lang="en-US"/>
          </a:p>
        </p:txBody>
      </p:sp>
    </p:spTree>
    <p:extLst>
      <p:ext uri="{BB962C8B-B14F-4D97-AF65-F5344CB8AC3E}">
        <p14:creationId xmlns:p14="http://schemas.microsoft.com/office/powerpoint/2010/main" val="2058189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p:spPr>
      </p:sp>
      <p:sp>
        <p:nvSpPr>
          <p:cNvPr id="3" name="Notes Placeholder 2"/>
          <p:cNvSpPr>
            <a:spLocks noGrp="1"/>
          </p:cNvSpPr>
          <p:nvPr>
            <p:ph type="body" idx="1"/>
          </p:nvPr>
        </p:nvSpPr>
        <p:spPr/>
        <p:txBody>
          <a:bodyPr/>
          <a:lstStyle/>
          <a:p>
            <a:r>
              <a:rPr lang="en-US" dirty="0" smtClean="0"/>
              <a:t>Alan</a:t>
            </a:r>
          </a:p>
          <a:p>
            <a:endParaRPr lang="en-US" dirty="0" smtClean="0"/>
          </a:p>
          <a:p>
            <a:r>
              <a:rPr lang="en-US" dirty="0" smtClean="0"/>
              <a:t>It is</a:t>
            </a:r>
            <a:r>
              <a:rPr lang="en-US" baseline="0" dirty="0" smtClean="0"/>
              <a:t> important to understand that the Northern Triangle countries are among the </a:t>
            </a:r>
            <a:r>
              <a:rPr lang="en-US" b="1" baseline="0" dirty="0" smtClean="0"/>
              <a:t>poorest in the hemisphere</a:t>
            </a:r>
          </a:p>
          <a:p>
            <a:r>
              <a:rPr lang="en-US" baseline="0" dirty="0" smtClean="0"/>
              <a:t>Average salary is $13/day (El Salvador), $13.3/day (Honduras), $12.43/day (Guatemala) -  tremendous economic disparities. Source: http://news.gallup.com/poll/166211/worldwide-median-household-income-000.aspx </a:t>
            </a:r>
          </a:p>
          <a:p>
            <a:r>
              <a:rPr lang="en-US" b="1" baseline="0" dirty="0" smtClean="0"/>
              <a:t>Social exclusion</a:t>
            </a:r>
            <a:r>
              <a:rPr lang="en-US" baseline="0" dirty="0" smtClean="0"/>
              <a:t>: lack of health care, education, employment opps and critically protection</a:t>
            </a:r>
          </a:p>
          <a:p>
            <a:r>
              <a:rPr lang="en-US" baseline="0" dirty="0" smtClean="0"/>
              <a:t>Furthermore, the </a:t>
            </a:r>
            <a:r>
              <a:rPr lang="en-US" b="1" baseline="0" dirty="0" smtClean="0"/>
              <a:t>political instability and lack of infrastructure </a:t>
            </a:r>
            <a:r>
              <a:rPr lang="en-US" baseline="0" dirty="0" smtClean="0"/>
              <a:t>allows for </a:t>
            </a:r>
            <a:r>
              <a:rPr lang="en-US" b="1" baseline="0" dirty="0" smtClean="0"/>
              <a:t>alternative power-structures to fill the vacuum</a:t>
            </a:r>
            <a:r>
              <a:rPr lang="en-US" baseline="0" dirty="0" smtClean="0"/>
              <a:t>, namely criminal cartels and gangs</a:t>
            </a:r>
          </a:p>
          <a:p>
            <a:r>
              <a:rPr lang="en-US" baseline="0" dirty="0" smtClean="0"/>
              <a:t>These in turn, </a:t>
            </a:r>
            <a:r>
              <a:rPr lang="en-US" b="1" baseline="0" dirty="0" smtClean="0"/>
              <a:t>target the most vulnerable: </a:t>
            </a:r>
            <a:r>
              <a:rPr lang="en-US" baseline="0" dirty="0" smtClean="0"/>
              <a:t>Youth, ethnic minorities, girls and women </a:t>
            </a:r>
            <a:endParaRPr lang="en-US" dirty="0" smtClean="0"/>
          </a:p>
          <a:p>
            <a:r>
              <a:rPr lang="en-US" dirty="0" smtClean="0"/>
              <a:t>Devastating effect</a:t>
            </a:r>
            <a:r>
              <a:rPr lang="en-US" baseline="0" dirty="0" smtClean="0"/>
              <a:t> on children and communities – as this picture shows</a:t>
            </a:r>
          </a:p>
        </p:txBody>
      </p:sp>
      <p:sp>
        <p:nvSpPr>
          <p:cNvPr id="4" name="Slide Number Placeholder 3"/>
          <p:cNvSpPr>
            <a:spLocks noGrp="1"/>
          </p:cNvSpPr>
          <p:nvPr>
            <p:ph type="sldNum" sz="quarter" idx="10"/>
          </p:nvPr>
        </p:nvSpPr>
        <p:spPr/>
        <p:txBody>
          <a:bodyPr/>
          <a:lstStyle/>
          <a:p>
            <a:fld id="{2578746D-E105-8349-9F86-CC4CAEEC32C2}" type="slidenum">
              <a:rPr lang="en-US" smtClean="0"/>
              <a:pPr/>
              <a:t>21</a:t>
            </a:fld>
            <a:endParaRPr lang="en-US"/>
          </a:p>
        </p:txBody>
      </p:sp>
    </p:spTree>
    <p:extLst>
      <p:ext uri="{BB962C8B-B14F-4D97-AF65-F5344CB8AC3E}">
        <p14:creationId xmlns:p14="http://schemas.microsoft.com/office/powerpoint/2010/main" val="1664299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Alan</a:t>
            </a:r>
          </a:p>
          <a:p>
            <a:endParaRPr lang="en-US" dirty="0" smtClean="0"/>
          </a:p>
          <a:p>
            <a:r>
              <a:rPr lang="en-US" dirty="0" smtClean="0"/>
              <a:t>https://www.americanprogress.org/issues/immigration/news/2016/02/24/131645/they-are-refugees-an-increasing-number-of-people-are-fleeing-violence-in-the-northern-triangle/</a:t>
            </a:r>
          </a:p>
          <a:p>
            <a:r>
              <a:rPr lang="en-US" sz="1200" kern="1200" dirty="0" smtClean="0">
                <a:solidFill>
                  <a:schemeClr val="tx1"/>
                </a:solidFill>
                <a:effectLst/>
                <a:latin typeface="+mn-lt"/>
                <a:ea typeface="+mn-ea"/>
                <a:cs typeface="+mn-cs"/>
              </a:rPr>
              <a:t>“In Guatemala, Honduras and El Salvador we have suffered an epidemic of violence for years. It has been established that if a country suffers from a disease that affects ten out of every 100,000 inhabitants, this country is experiencing an epidemic. By that standard, Central America is gravely sick.”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Oscar Martinez</a:t>
            </a:r>
          </a:p>
          <a:p>
            <a:r>
              <a:rPr lang="en-US" sz="1200" kern="1200" dirty="0" smtClean="0">
                <a:solidFill>
                  <a:schemeClr val="tx1"/>
                </a:solidFill>
                <a:effectLst/>
                <a:latin typeface="+mn-lt"/>
                <a:ea typeface="+mn-ea"/>
                <a:cs typeface="+mn-cs"/>
              </a:rPr>
              <a:t>History of violence</a:t>
            </a:r>
          </a:p>
          <a:p>
            <a:r>
              <a:rPr lang="en-US" sz="1200" kern="1200" dirty="0" smtClean="0">
                <a:solidFill>
                  <a:schemeClr val="tx1"/>
                </a:solidFill>
                <a:effectLst/>
                <a:latin typeface="+mn-lt"/>
                <a:ea typeface="+mn-ea"/>
                <a:cs typeface="+mn-cs"/>
              </a:rPr>
              <a:t>2011 Honduras 90/100,000</a:t>
            </a:r>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76BEDBB-2115-49FB-9E9E-A53AF7E4DFAD}" type="slidenum">
              <a:rPr lang="en-US" smtClean="0"/>
              <a:t>22</a:t>
            </a:fld>
            <a:endParaRPr lang="en-US"/>
          </a:p>
        </p:txBody>
      </p:sp>
    </p:spTree>
    <p:extLst>
      <p:ext uri="{BB962C8B-B14F-4D97-AF65-F5344CB8AC3E}">
        <p14:creationId xmlns:p14="http://schemas.microsoft.com/office/powerpoint/2010/main" val="1523280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disclosures</a:t>
            </a:r>
            <a:endParaRPr lang="en-US" dirty="0"/>
          </a:p>
        </p:txBody>
      </p:sp>
      <p:sp>
        <p:nvSpPr>
          <p:cNvPr id="4" name="Slide Number Placeholder 3"/>
          <p:cNvSpPr>
            <a:spLocks noGrp="1"/>
          </p:cNvSpPr>
          <p:nvPr>
            <p:ph type="sldNum" sz="quarter" idx="10"/>
          </p:nvPr>
        </p:nvSpPr>
        <p:spPr/>
        <p:txBody>
          <a:bodyPr/>
          <a:lstStyle/>
          <a:p>
            <a:fld id="{2578746D-E105-8349-9F86-CC4CAEEC32C2}" type="slidenum">
              <a:rPr lang="en-US" smtClean="0"/>
              <a:pPr/>
              <a:t>2</a:t>
            </a:fld>
            <a:endParaRPr lang="en-US"/>
          </a:p>
        </p:txBody>
      </p:sp>
    </p:spTree>
    <p:extLst>
      <p:ext uri="{BB962C8B-B14F-4D97-AF65-F5344CB8AC3E}">
        <p14:creationId xmlns:p14="http://schemas.microsoft.com/office/powerpoint/2010/main" val="960262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to make hearth </a:t>
            </a:r>
            <a:r>
              <a:rPr lang="en-US" dirty="0" err="1" smtClean="0"/>
              <a:t>brieaking</a:t>
            </a:r>
            <a:r>
              <a:rPr lang="en-US" dirty="0" smtClean="0"/>
              <a:t> decision to send their </a:t>
            </a:r>
            <a:r>
              <a:rPr lang="en-US" dirty="0" err="1" smtClean="0"/>
              <a:t>lkids</a:t>
            </a:r>
            <a:r>
              <a:rPr lang="en-US" dirty="0" smtClean="0"/>
              <a:t> alone, go with them</a:t>
            </a:r>
            <a:r>
              <a:rPr lang="en-US" baseline="0" dirty="0" smtClean="0"/>
              <a:t> (usually parent’s life is at danger), afraid to tell their families</a:t>
            </a:r>
            <a:endParaRPr lang="en-US" dirty="0"/>
          </a:p>
        </p:txBody>
      </p:sp>
      <p:sp>
        <p:nvSpPr>
          <p:cNvPr id="4" name="Slide Number Placeholder 3"/>
          <p:cNvSpPr>
            <a:spLocks noGrp="1"/>
          </p:cNvSpPr>
          <p:nvPr>
            <p:ph type="sldNum" sz="quarter" idx="10"/>
          </p:nvPr>
        </p:nvSpPr>
        <p:spPr/>
        <p:txBody>
          <a:bodyPr/>
          <a:lstStyle/>
          <a:p>
            <a:fld id="{2578746D-E105-8349-9F86-CC4CAEEC32C2}" type="slidenum">
              <a:rPr lang="en-US" smtClean="0"/>
              <a:pPr/>
              <a:t>23</a:t>
            </a:fld>
            <a:endParaRPr lang="en-US"/>
          </a:p>
        </p:txBody>
      </p:sp>
    </p:spTree>
    <p:extLst>
      <p:ext uri="{BB962C8B-B14F-4D97-AF65-F5344CB8AC3E}">
        <p14:creationId xmlns:p14="http://schemas.microsoft.com/office/powerpoint/2010/main" val="2875903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p:spPr>
      </p:sp>
      <p:sp>
        <p:nvSpPr>
          <p:cNvPr id="3" name="Notes Placeholder 2"/>
          <p:cNvSpPr>
            <a:spLocks noGrp="1"/>
          </p:cNvSpPr>
          <p:nvPr>
            <p:ph type="body" idx="1"/>
          </p:nvPr>
        </p:nvSpPr>
        <p:spPr/>
        <p:txBody>
          <a:bodyPr/>
          <a:lstStyle/>
          <a:p>
            <a:pPr algn="l"/>
            <a:r>
              <a:rPr lang="en-US" sz="1200" u="sng" dirty="0" smtClean="0">
                <a:solidFill>
                  <a:srgbClr val="002060"/>
                </a:solidFill>
              </a:rPr>
              <a:t>Key Questions</a:t>
            </a:r>
          </a:p>
          <a:p>
            <a:pPr marL="285750" indent="-285750">
              <a:buFont typeface="Arial" panose="020B0604020202020204" pitchFamily="34" charset="0"/>
              <a:buChar char="•"/>
            </a:pPr>
            <a:r>
              <a:rPr lang="en-US" sz="1200" dirty="0" smtClean="0">
                <a:solidFill>
                  <a:srgbClr val="002060"/>
                </a:solidFill>
              </a:rPr>
              <a:t>Did you travel alone or with a guide?</a:t>
            </a:r>
          </a:p>
          <a:p>
            <a:pPr marL="285750" indent="-285750">
              <a:buFont typeface="Arial" panose="020B0604020202020204" pitchFamily="34" charset="0"/>
              <a:buChar char="•"/>
            </a:pPr>
            <a:r>
              <a:rPr lang="en-US" sz="1200" dirty="0" smtClean="0">
                <a:solidFill>
                  <a:srgbClr val="002060"/>
                </a:solidFill>
              </a:rPr>
              <a:t>What forms of transportation taken?</a:t>
            </a:r>
          </a:p>
          <a:p>
            <a:pPr marL="285750" indent="-285750">
              <a:buFont typeface="Arial" panose="020B0604020202020204" pitchFamily="34" charset="0"/>
              <a:buChar char="•"/>
            </a:pPr>
            <a:r>
              <a:rPr lang="en-US" sz="1200" dirty="0" smtClean="0">
                <a:solidFill>
                  <a:srgbClr val="002060"/>
                </a:solidFill>
              </a:rPr>
              <a:t>What was the cost of the trip?</a:t>
            </a:r>
          </a:p>
          <a:p>
            <a:pPr marL="285750" indent="-285750">
              <a:buFont typeface="Arial" panose="020B0604020202020204" pitchFamily="34" charset="0"/>
              <a:buChar char="•"/>
            </a:pPr>
            <a:r>
              <a:rPr lang="en-US" sz="1200" dirty="0" smtClean="0">
                <a:solidFill>
                  <a:srgbClr val="002060"/>
                </a:solidFill>
              </a:rPr>
              <a:t>Did you get sick or injured?</a:t>
            </a:r>
          </a:p>
          <a:p>
            <a:pPr marL="285750" indent="-285750">
              <a:buFont typeface="Arial" panose="020B0604020202020204" pitchFamily="34" charset="0"/>
              <a:buChar char="•"/>
            </a:pPr>
            <a:r>
              <a:rPr lang="en-US" sz="1200" dirty="0" smtClean="0">
                <a:solidFill>
                  <a:srgbClr val="002060"/>
                </a:solidFill>
              </a:rPr>
              <a:t>Were you the victim of a crime?</a:t>
            </a:r>
          </a:p>
          <a:p>
            <a:endParaRPr lang="en-US" b="1" dirty="0" smtClean="0"/>
          </a:p>
          <a:p>
            <a:endParaRPr lang="en-US" b="1" dirty="0" smtClean="0"/>
          </a:p>
          <a:p>
            <a:endParaRPr lang="en-US" b="1" dirty="0" smtClean="0"/>
          </a:p>
          <a:p>
            <a:r>
              <a:rPr lang="en-US" b="1" dirty="0" smtClean="0"/>
              <a:t>Alan</a:t>
            </a:r>
          </a:p>
          <a:p>
            <a:r>
              <a:rPr lang="en-US" b="1" dirty="0" smtClean="0"/>
              <a:t>This is to remind us</a:t>
            </a:r>
            <a:r>
              <a:rPr lang="en-US" b="1" baseline="0" dirty="0" smtClean="0"/>
              <a:t> of the 2000 mile journey that children make risking life and limb; how bad are things at home that children and their families are willing to take those risks for a better life…and it is easy for us to think of other historical examples where parents have sent their children away seeking safe haven</a:t>
            </a:r>
            <a:endParaRPr lang="en-US" b="1" dirty="0" smtClean="0"/>
          </a:p>
          <a:p>
            <a:r>
              <a:rPr lang="en-US" b="1" dirty="0" smtClean="0"/>
              <a:t>AS OUR</a:t>
            </a:r>
            <a:r>
              <a:rPr lang="en-US" b="1" baseline="0" dirty="0" smtClean="0"/>
              <a:t> PSYCHOLOGIST, DR MUNIZ has drilled into our heads; THE STORY OF UIC IS ONE OF COMPOUNDED TRAUMA</a:t>
            </a:r>
            <a:endParaRPr lang="en-US" b="1" dirty="0" smtClean="0"/>
          </a:p>
          <a:p>
            <a:r>
              <a:rPr lang="en-US" b="1" dirty="0" smtClean="0"/>
              <a:t>P</a:t>
            </a:r>
            <a:r>
              <a:rPr lang="en-US" dirty="0" smtClean="0"/>
              <a:t>art of what we have to think about in caring</a:t>
            </a:r>
            <a:r>
              <a:rPr lang="en-US" baseline="0" dirty="0" smtClean="0"/>
              <a:t> for these children is what happens along the way</a:t>
            </a:r>
          </a:p>
          <a:p>
            <a:r>
              <a:rPr lang="en-US" sz="2000" b="1" dirty="0" smtClean="0">
                <a:solidFill>
                  <a:schemeClr val="tx2"/>
                </a:solidFill>
              </a:rPr>
              <a:t>Route and Transportation</a:t>
            </a:r>
          </a:p>
          <a:p>
            <a:r>
              <a:rPr lang="en-US" sz="2000" b="1" dirty="0" smtClean="0">
                <a:solidFill>
                  <a:schemeClr val="tx2"/>
                </a:solidFill>
              </a:rPr>
              <a:t>The cost</a:t>
            </a:r>
          </a:p>
          <a:p>
            <a:r>
              <a:rPr lang="en-US" sz="2000" b="1" dirty="0" smtClean="0">
                <a:solidFill>
                  <a:schemeClr val="tx2"/>
                </a:solidFill>
              </a:rPr>
              <a:t>The Experience</a:t>
            </a:r>
          </a:p>
          <a:p>
            <a:pPr lvl="1">
              <a:buFont typeface="Courier New" panose="02070309020205020404" pitchFamily="49" charset="0"/>
              <a:buChar char="o"/>
            </a:pPr>
            <a:r>
              <a:rPr lang="en-US" sz="2000" b="1" dirty="0" smtClean="0">
                <a:solidFill>
                  <a:schemeClr val="tx2"/>
                </a:solidFill>
              </a:rPr>
              <a:t>Exploitation </a:t>
            </a:r>
          </a:p>
          <a:p>
            <a:pPr lvl="1">
              <a:buFont typeface="Courier New" panose="02070309020205020404" pitchFamily="49" charset="0"/>
              <a:buChar char="o"/>
            </a:pPr>
            <a:r>
              <a:rPr lang="en-US" sz="2000" b="1" dirty="0" smtClean="0">
                <a:solidFill>
                  <a:schemeClr val="tx2"/>
                </a:solidFill>
              </a:rPr>
              <a:t>Extortion</a:t>
            </a:r>
          </a:p>
          <a:p>
            <a:pPr lvl="1">
              <a:buFont typeface="Courier New" panose="02070309020205020404" pitchFamily="49" charset="0"/>
              <a:buChar char="o"/>
            </a:pPr>
            <a:r>
              <a:rPr lang="en-US" sz="2000" b="1" dirty="0" smtClean="0">
                <a:solidFill>
                  <a:schemeClr val="tx2"/>
                </a:solidFill>
              </a:rPr>
              <a:t>Violence</a:t>
            </a:r>
          </a:p>
          <a:p>
            <a:pPr lvl="1">
              <a:buFont typeface="Courier New" panose="02070309020205020404" pitchFamily="49" charset="0"/>
              <a:buChar char="o"/>
            </a:pPr>
            <a:r>
              <a:rPr lang="en-US" sz="2000" b="1" dirty="0" smtClean="0">
                <a:solidFill>
                  <a:schemeClr val="tx2"/>
                </a:solidFill>
              </a:rPr>
              <a:t>Hunger</a:t>
            </a:r>
          </a:p>
          <a:p>
            <a:pPr lvl="1">
              <a:buFont typeface="Courier New" panose="02070309020205020404" pitchFamily="49" charset="0"/>
              <a:buChar char="o"/>
            </a:pPr>
            <a:r>
              <a:rPr lang="en-US" sz="2000" b="1" dirty="0" smtClean="0">
                <a:solidFill>
                  <a:schemeClr val="tx2"/>
                </a:solidFill>
              </a:rPr>
              <a:t>Exposure</a:t>
            </a:r>
          </a:p>
          <a:p>
            <a:endParaRPr lang="en-US" baseline="0" dirty="0" smtClean="0"/>
          </a:p>
          <a:p>
            <a:r>
              <a:rPr lang="en-US" baseline="0" dirty="0" smtClean="0"/>
              <a:t>OSCAR MARTINEZ BOOK THE BEAST - </a:t>
            </a:r>
            <a:endParaRPr lang="en-US" dirty="0"/>
          </a:p>
        </p:txBody>
      </p:sp>
      <p:sp>
        <p:nvSpPr>
          <p:cNvPr id="4" name="Slide Number Placeholder 3"/>
          <p:cNvSpPr>
            <a:spLocks noGrp="1"/>
          </p:cNvSpPr>
          <p:nvPr>
            <p:ph type="sldNum" sz="quarter" idx="10"/>
          </p:nvPr>
        </p:nvSpPr>
        <p:spPr/>
        <p:txBody>
          <a:bodyPr/>
          <a:lstStyle/>
          <a:p>
            <a:fld id="{2578746D-E105-8349-9F86-CC4CAEEC32C2}" type="slidenum">
              <a:rPr lang="en-US" smtClean="0"/>
              <a:pPr/>
              <a:t>24</a:t>
            </a:fld>
            <a:endParaRPr lang="en-US"/>
          </a:p>
        </p:txBody>
      </p:sp>
    </p:spTree>
    <p:extLst>
      <p:ext uri="{BB962C8B-B14F-4D97-AF65-F5344CB8AC3E}">
        <p14:creationId xmlns:p14="http://schemas.microsoft.com/office/powerpoint/2010/main" val="349431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algn="ctr"/>
            <a:r>
              <a:rPr lang="en-US" sz="2000" u="sng" dirty="0" smtClean="0">
                <a:solidFill>
                  <a:srgbClr val="002060"/>
                </a:solidFill>
              </a:rPr>
              <a:t>Key Questions</a:t>
            </a:r>
          </a:p>
          <a:p>
            <a:endParaRPr lang="en-US" sz="500" dirty="0" smtClean="0">
              <a:solidFill>
                <a:srgbClr val="002060"/>
              </a:solidFill>
            </a:endParaRPr>
          </a:p>
          <a:p>
            <a:pPr marL="285750" indent="-285750">
              <a:buFont typeface="Arial" panose="020B0604020202020204" pitchFamily="34" charset="0"/>
              <a:buChar char="•"/>
            </a:pPr>
            <a:r>
              <a:rPr lang="en-US" sz="2000" dirty="0" smtClean="0">
                <a:solidFill>
                  <a:srgbClr val="002060"/>
                </a:solidFill>
              </a:rPr>
              <a:t>Where you kept in a “safe” house?</a:t>
            </a:r>
          </a:p>
          <a:p>
            <a:pPr marL="285750" indent="-285750">
              <a:buFont typeface="Arial" panose="020B0604020202020204" pitchFamily="34" charset="0"/>
              <a:buChar char="•"/>
            </a:pPr>
            <a:r>
              <a:rPr lang="en-US" sz="2000" dirty="0" smtClean="0">
                <a:solidFill>
                  <a:srgbClr val="002060"/>
                </a:solidFill>
              </a:rPr>
              <a:t>Were you kidnapped? Did family pay for your freedom?</a:t>
            </a:r>
          </a:p>
          <a:p>
            <a:pPr marL="285750" indent="-285750">
              <a:buFont typeface="Arial" panose="020B0604020202020204" pitchFamily="34" charset="0"/>
              <a:buChar char="•"/>
            </a:pPr>
            <a:r>
              <a:rPr lang="en-US" sz="2000" dirty="0" smtClean="0">
                <a:solidFill>
                  <a:srgbClr val="002060"/>
                </a:solidFill>
              </a:rPr>
              <a:t>How did you cross into the US?</a:t>
            </a:r>
          </a:p>
          <a:p>
            <a:pPr marL="285750" indent="-285750">
              <a:buFont typeface="Arial" panose="020B0604020202020204" pitchFamily="34" charset="0"/>
              <a:buChar char="•"/>
            </a:pPr>
            <a:r>
              <a:rPr lang="en-US" sz="2000" dirty="0" smtClean="0">
                <a:solidFill>
                  <a:srgbClr val="002060"/>
                </a:solidFill>
              </a:rPr>
              <a:t>Were you injured?</a:t>
            </a:r>
          </a:p>
          <a:p>
            <a:pPr marL="285750" indent="-285750">
              <a:buFont typeface="Arial" panose="020B0604020202020204" pitchFamily="34" charset="0"/>
              <a:buChar char="•"/>
            </a:pPr>
            <a:r>
              <a:rPr lang="en-US" sz="2000" dirty="0" smtClean="0">
                <a:solidFill>
                  <a:srgbClr val="002060"/>
                </a:solidFill>
              </a:rPr>
              <a:t>With whom did you enter the US?</a:t>
            </a:r>
          </a:p>
          <a:p>
            <a:pPr marL="285750" indent="-285750">
              <a:buFont typeface="Arial" panose="020B0604020202020204" pitchFamily="34" charset="0"/>
              <a:buChar char="•"/>
            </a:pPr>
            <a:r>
              <a:rPr lang="en-US" sz="2000" dirty="0" smtClean="0">
                <a:solidFill>
                  <a:srgbClr val="002060"/>
                </a:solidFill>
              </a:rPr>
              <a:t>When were you apprehended?</a:t>
            </a:r>
          </a:p>
          <a:p>
            <a:endParaRPr lang="en-US" sz="2000" b="1" dirty="0" smtClean="0">
              <a:solidFill>
                <a:schemeClr val="tx2"/>
              </a:solidFill>
            </a:endParaRPr>
          </a:p>
          <a:p>
            <a:endParaRPr lang="en-US" sz="2000" b="1" dirty="0" smtClean="0">
              <a:solidFill>
                <a:schemeClr val="tx2"/>
              </a:solidFill>
            </a:endParaRPr>
          </a:p>
          <a:p>
            <a:endParaRPr lang="en-US" sz="2000" b="1" dirty="0" smtClean="0">
              <a:solidFill>
                <a:schemeClr val="tx2"/>
              </a:solidFill>
            </a:endParaRPr>
          </a:p>
          <a:p>
            <a:r>
              <a:rPr lang="en-US" sz="2000" b="1" dirty="0" err="1" smtClean="0">
                <a:solidFill>
                  <a:schemeClr val="tx2"/>
                </a:solidFill>
              </a:rPr>
              <a:t>alan</a:t>
            </a:r>
            <a:endParaRPr lang="en-US" sz="2000" b="1" dirty="0" smtClean="0">
              <a:solidFill>
                <a:schemeClr val="tx2"/>
              </a:solidFill>
            </a:endParaRPr>
          </a:p>
          <a:p>
            <a:r>
              <a:rPr lang="en-US" sz="2000" b="1" dirty="0" smtClean="0">
                <a:solidFill>
                  <a:schemeClr val="tx2"/>
                </a:solidFill>
              </a:rPr>
              <a:t>~ 500 deaths per year recorded</a:t>
            </a:r>
            <a:r>
              <a:rPr lang="en-US" sz="2000" b="1" baseline="0" dirty="0" smtClean="0">
                <a:solidFill>
                  <a:schemeClr val="tx2"/>
                </a:solidFill>
              </a:rPr>
              <a:t> by dehydration and /or drowning</a:t>
            </a:r>
            <a:endParaRPr lang="en-US" sz="2000" b="1" dirty="0" smtClean="0">
              <a:solidFill>
                <a:schemeClr val="tx2"/>
              </a:solidFill>
            </a:endParaRPr>
          </a:p>
          <a:p>
            <a:r>
              <a:rPr lang="en-US" sz="2000" b="1" dirty="0" smtClean="0">
                <a:solidFill>
                  <a:schemeClr val="tx2"/>
                </a:solidFill>
              </a:rPr>
              <a:t>Crossing the border</a:t>
            </a:r>
          </a:p>
          <a:p>
            <a:pPr lvl="1">
              <a:buFont typeface="Courier New" panose="02070309020205020404" pitchFamily="49" charset="0"/>
              <a:buChar char="o"/>
            </a:pPr>
            <a:r>
              <a:rPr lang="en-US" sz="2000" b="1" dirty="0" smtClean="0">
                <a:solidFill>
                  <a:schemeClr val="tx2"/>
                </a:solidFill>
              </a:rPr>
              <a:t>Smuggler “Coyote”</a:t>
            </a:r>
          </a:p>
          <a:p>
            <a:pPr lvl="1">
              <a:buFont typeface="Courier New" panose="02070309020205020404" pitchFamily="49" charset="0"/>
              <a:buChar char="o"/>
            </a:pPr>
            <a:r>
              <a:rPr lang="en-US" sz="2000" b="1" dirty="0" smtClean="0">
                <a:solidFill>
                  <a:schemeClr val="tx2"/>
                </a:solidFill>
              </a:rPr>
              <a:t>Self-crossing</a:t>
            </a:r>
          </a:p>
          <a:p>
            <a:pPr lvl="1">
              <a:buFont typeface="Courier New" panose="02070309020205020404" pitchFamily="49" charset="0"/>
              <a:buChar char="o"/>
            </a:pPr>
            <a:r>
              <a:rPr lang="en-US" sz="2000" b="1" dirty="0" smtClean="0">
                <a:solidFill>
                  <a:schemeClr val="tx2"/>
                </a:solidFill>
              </a:rPr>
              <a:t>Kidnapping</a:t>
            </a:r>
          </a:p>
          <a:p>
            <a:pPr lvl="1">
              <a:buFont typeface="Courier New" panose="02070309020205020404" pitchFamily="49" charset="0"/>
              <a:buChar char="o"/>
            </a:pPr>
            <a:r>
              <a:rPr lang="en-US" sz="2000" b="1" dirty="0" smtClean="0">
                <a:solidFill>
                  <a:schemeClr val="tx2"/>
                </a:solidFill>
              </a:rPr>
              <a:t>Wandering  the desert</a:t>
            </a:r>
          </a:p>
          <a:p>
            <a:endParaRPr lang="en-US" dirty="0" smtClean="0"/>
          </a:p>
          <a:p>
            <a:r>
              <a:rPr lang="en-US" dirty="0" smtClean="0"/>
              <a:t>THEY CROSS THE BORDER AND IF LUCKY DON</a:t>
            </a:r>
            <a:r>
              <a:rPr lang="fr-FR" dirty="0" smtClean="0"/>
              <a:t>’</a:t>
            </a:r>
            <a:r>
              <a:rPr lang="en-US" dirty="0" smtClean="0"/>
              <a:t>T DIE</a:t>
            </a:r>
          </a:p>
          <a:p>
            <a:r>
              <a:rPr lang="en-US" dirty="0" smtClean="0"/>
              <a:t>MORE</a:t>
            </a:r>
            <a:r>
              <a:rPr lang="en-US" baseline="0" dirty="0" smtClean="0"/>
              <a:t> OFTEN THAN NOT THEY ARE IMMEDIATELY APPREHENDED </a:t>
            </a:r>
            <a:r>
              <a:rPr lang="en-US" sz="1200" kern="1200" dirty="0" smtClean="0">
                <a:solidFill>
                  <a:schemeClr val="tx2"/>
                </a:solidFill>
                <a:latin typeface="+mn-lt"/>
                <a:ea typeface="+mn-ea"/>
                <a:cs typeface="+mn-cs"/>
              </a:rPr>
              <a:t>U.S. Customs &amp; Border Protection</a:t>
            </a:r>
          </a:p>
          <a:p>
            <a:r>
              <a:rPr lang="en-US" sz="1200" kern="1200" dirty="0" smtClean="0">
                <a:solidFill>
                  <a:schemeClr val="tx1"/>
                </a:solidFill>
                <a:effectLst/>
                <a:latin typeface="+mn-lt"/>
                <a:ea typeface="+mn-ea"/>
                <a:cs typeface="+mn-cs"/>
              </a:rPr>
              <a:t>“There were 463 deaths in the past fiscal year, which ended Sept. 30 — the equivalent of about five migrants dying every four days, according to </a:t>
            </a:r>
            <a:r>
              <a:rPr lang="en-US" sz="1200" u="sng" kern="1200" dirty="0" smtClean="0">
                <a:solidFill>
                  <a:schemeClr val="tx1"/>
                </a:solidFill>
                <a:effectLst/>
                <a:latin typeface="+mn-lt"/>
                <a:ea typeface="+mn-ea"/>
                <a:cs typeface="+mn-cs"/>
                <a:hlinkClick r:id="rId3"/>
              </a:rPr>
              <a:t>an analysis</a:t>
            </a:r>
            <a:r>
              <a:rPr lang="en-US" sz="1200" kern="1200" dirty="0" smtClean="0">
                <a:solidFill>
                  <a:schemeClr val="tx1"/>
                </a:solidFill>
                <a:effectLst/>
                <a:latin typeface="+mn-lt"/>
                <a:ea typeface="+mn-ea"/>
                <a:cs typeface="+mn-cs"/>
              </a:rPr>
              <a:t> by the Washington Office on Latin America, a human rights group. “ this is from May 2013 so I’m sure it’s only increased – couldn’t find another number but I’ll look later today</a:t>
            </a:r>
          </a:p>
          <a:p>
            <a:r>
              <a:rPr lang="en-US" sz="1200" kern="1200" dirty="0" smtClean="0">
                <a:solidFill>
                  <a:schemeClr val="tx1"/>
                </a:solidFill>
                <a:effectLst/>
                <a:latin typeface="+mn-lt"/>
                <a:ea typeface="+mn-ea"/>
                <a:cs typeface="+mn-cs"/>
              </a:rPr>
              <a:t>(</a:t>
            </a:r>
            <a:r>
              <a:rPr lang="en-US" sz="1200" u="sng" kern="1200" dirty="0" smtClean="0">
                <a:solidFill>
                  <a:schemeClr val="tx1"/>
                </a:solidFill>
                <a:effectLst/>
                <a:latin typeface="+mn-lt"/>
                <a:ea typeface="+mn-ea"/>
                <a:cs typeface="+mn-cs"/>
                <a:hlinkClick r:id="rId4"/>
              </a:rPr>
              <a:t>http://www.nytimes.com/2013/05/21/us/immigrant-death-rate-rises-on-illegal-crossings.html?_r=0</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2578746D-E105-8349-9F86-CC4CAEEC32C2}" type="slidenum">
              <a:rPr lang="en-US" smtClean="0"/>
              <a:pPr/>
              <a:t>25</a:t>
            </a:fld>
            <a:endParaRPr lang="en-US"/>
          </a:p>
        </p:txBody>
      </p:sp>
    </p:spTree>
    <p:extLst>
      <p:ext uri="{BB962C8B-B14F-4D97-AF65-F5344CB8AC3E}">
        <p14:creationId xmlns:p14="http://schemas.microsoft.com/office/powerpoint/2010/main" val="154152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solidFill>
                  <a:srgbClr val="002060"/>
                </a:solidFill>
              </a:rPr>
              <a:t>Key Questions</a:t>
            </a:r>
          </a:p>
          <a:p>
            <a:pPr marL="285750" indent="-285750">
              <a:buFont typeface="Arial" panose="020B0604020202020204" pitchFamily="34" charset="0"/>
              <a:buChar char="•"/>
            </a:pPr>
            <a:r>
              <a:rPr lang="en-US" dirty="0" smtClean="0">
                <a:solidFill>
                  <a:srgbClr val="002060"/>
                </a:solidFill>
              </a:rPr>
              <a:t>Upon apprehension where were you taken?</a:t>
            </a:r>
          </a:p>
          <a:p>
            <a:pPr marL="285750" indent="-285750">
              <a:buFont typeface="Arial" panose="020B0604020202020204" pitchFamily="34" charset="0"/>
              <a:buChar char="•"/>
            </a:pPr>
            <a:r>
              <a:rPr lang="en-US" dirty="0" smtClean="0">
                <a:solidFill>
                  <a:srgbClr val="002060"/>
                </a:solidFill>
              </a:rPr>
              <a:t>Were you separated from family?</a:t>
            </a:r>
          </a:p>
          <a:p>
            <a:pPr marL="285750" indent="-285750">
              <a:buFont typeface="Arial" panose="020B0604020202020204" pitchFamily="34" charset="0"/>
              <a:buChar char="•"/>
            </a:pPr>
            <a:r>
              <a:rPr lang="en-US" dirty="0" smtClean="0">
                <a:solidFill>
                  <a:srgbClr val="002060"/>
                </a:solidFill>
              </a:rPr>
              <a:t>How long were you kept in </a:t>
            </a:r>
            <a:r>
              <a:rPr lang="en-US" i="1" dirty="0" smtClean="0">
                <a:solidFill>
                  <a:srgbClr val="002060"/>
                </a:solidFill>
              </a:rPr>
              <a:t>la </a:t>
            </a:r>
            <a:r>
              <a:rPr lang="en-US" i="1" dirty="0" err="1" smtClean="0">
                <a:solidFill>
                  <a:srgbClr val="002060"/>
                </a:solidFill>
              </a:rPr>
              <a:t>hielera</a:t>
            </a:r>
            <a:r>
              <a:rPr lang="en-US" dirty="0" smtClean="0">
                <a:solidFill>
                  <a:srgbClr val="002060"/>
                </a:solidFill>
              </a:rPr>
              <a:t>?</a:t>
            </a:r>
          </a:p>
          <a:p>
            <a:pPr marL="285750" indent="-285750">
              <a:buFont typeface="Arial" panose="020B0604020202020204" pitchFamily="34" charset="0"/>
              <a:buChar char="•"/>
            </a:pPr>
            <a:r>
              <a:rPr lang="en-US" dirty="0" smtClean="0">
                <a:solidFill>
                  <a:srgbClr val="002060"/>
                </a:solidFill>
              </a:rPr>
              <a:t>Describe conditions in detention?</a:t>
            </a:r>
          </a:p>
          <a:p>
            <a:pPr marL="285750" indent="-285750">
              <a:buFont typeface="Arial" panose="020B0604020202020204" pitchFamily="34" charset="0"/>
              <a:buChar char="•"/>
            </a:pPr>
            <a:r>
              <a:rPr lang="en-US" dirty="0" smtClean="0">
                <a:solidFill>
                  <a:srgbClr val="002060"/>
                </a:solidFill>
              </a:rPr>
              <a:t>Were you sick, injured or receive medical care?</a:t>
            </a:r>
            <a:endParaRPr lang="en-US" dirty="0" smtClean="0"/>
          </a:p>
          <a:p>
            <a:endParaRPr lang="en-US" dirty="0" smtClean="0"/>
          </a:p>
          <a:p>
            <a:r>
              <a:rPr lang="en-US" dirty="0" smtClean="0"/>
              <a:t>Alan</a:t>
            </a:r>
          </a:p>
          <a:p>
            <a:r>
              <a:rPr lang="en-US" dirty="0" smtClean="0"/>
              <a:t>Apprehension</a:t>
            </a:r>
            <a:r>
              <a:rPr lang="en-US" baseline="0" dirty="0" smtClean="0"/>
              <a:t> – many are just turning themselves in; this is especially the case of women and children</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FIRST PLACEMENT AFTER</a:t>
            </a:r>
            <a:r>
              <a:rPr lang="en-US" b="1" baseline="0" dirty="0" smtClean="0"/>
              <a:t> APPREHENSION IN ICE DETENTION </a:t>
            </a:r>
            <a:r>
              <a:rPr lang="en-US" b="1" dirty="0" smtClean="0"/>
              <a:t>after apprehension coincidentally</a:t>
            </a:r>
            <a:r>
              <a:rPr lang="en-US" b="1" baseline="0" dirty="0" smtClean="0"/>
              <a:t> nicknamed la </a:t>
            </a:r>
            <a:r>
              <a:rPr lang="en-US" b="1" baseline="0" dirty="0" err="1" smtClean="0"/>
              <a:t>hielera</a:t>
            </a:r>
            <a:r>
              <a:rPr lang="en-US" b="1" baseline="0" dirty="0" smtClean="0"/>
              <a:t> or ice-box</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Many advocacy group have been focusing on the conditions here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Many children report lack of food, medical attention and FREEZING COLD temps, no windows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Usual stay has been 2-4 days before transfer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SUMMER A CONTIGENCY FROM AAP LEADERSHIP INCLUDING PRESIDENT AND COMMUNITY PEDIATRICS WILL VISIT THESE CENTERS</a:t>
            </a:r>
            <a:endParaRPr lang="en-US" dirty="0" smtClean="0"/>
          </a:p>
          <a:p>
            <a:endParaRPr lang="en-US" dirty="0"/>
          </a:p>
        </p:txBody>
      </p:sp>
      <p:sp>
        <p:nvSpPr>
          <p:cNvPr id="4" name="Slide Number Placeholder 3"/>
          <p:cNvSpPr>
            <a:spLocks noGrp="1"/>
          </p:cNvSpPr>
          <p:nvPr>
            <p:ph type="sldNum" sz="quarter" idx="10"/>
          </p:nvPr>
        </p:nvSpPr>
        <p:spPr/>
        <p:txBody>
          <a:bodyPr/>
          <a:lstStyle/>
          <a:p>
            <a:fld id="{2578746D-E105-8349-9F86-CC4CAEEC32C2}" type="slidenum">
              <a:rPr lang="en-US" smtClean="0"/>
              <a:pPr/>
              <a:t>26</a:t>
            </a:fld>
            <a:endParaRPr lang="en-US"/>
          </a:p>
        </p:txBody>
      </p:sp>
    </p:spTree>
    <p:extLst>
      <p:ext uri="{BB962C8B-B14F-4D97-AF65-F5344CB8AC3E}">
        <p14:creationId xmlns:p14="http://schemas.microsoft.com/office/powerpoint/2010/main" val="575286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2400" u="sng" dirty="0" smtClean="0">
                <a:solidFill>
                  <a:schemeClr val="tx2">
                    <a:lumMod val="75000"/>
                  </a:schemeClr>
                </a:solidFill>
              </a:rPr>
              <a:t>Key Questions</a:t>
            </a:r>
            <a:r>
              <a:rPr lang="en-US" sz="2400" dirty="0" smtClean="0">
                <a:solidFill>
                  <a:schemeClr val="tx2">
                    <a:lumMod val="75000"/>
                  </a:schemeClr>
                </a:solidFill>
              </a:rPr>
              <a:t>:</a:t>
            </a:r>
          </a:p>
          <a:p>
            <a:pPr lvl="1">
              <a:buFont typeface="Arial" panose="020B0604020202020204" pitchFamily="34" charset="0"/>
              <a:buChar char="•"/>
            </a:pPr>
            <a:r>
              <a:rPr lang="en-US" dirty="0" smtClean="0">
                <a:solidFill>
                  <a:schemeClr val="tx2">
                    <a:lumMod val="75000"/>
                  </a:schemeClr>
                </a:solidFill>
              </a:rPr>
              <a:t>How long did you stay in shelter?</a:t>
            </a:r>
          </a:p>
          <a:p>
            <a:pPr lvl="1">
              <a:buFont typeface="Arial" panose="020B0604020202020204" pitchFamily="34" charset="0"/>
              <a:buChar char="•"/>
            </a:pPr>
            <a:r>
              <a:rPr lang="en-US" dirty="0" smtClean="0">
                <a:solidFill>
                  <a:schemeClr val="tx2">
                    <a:lumMod val="75000"/>
                  </a:schemeClr>
                </a:solidFill>
              </a:rPr>
              <a:t>Did you move to multiple shelters</a:t>
            </a:r>
          </a:p>
          <a:p>
            <a:pPr lvl="1">
              <a:buFont typeface="Arial" panose="020B0604020202020204" pitchFamily="34" charset="0"/>
              <a:buChar char="•"/>
            </a:pPr>
            <a:r>
              <a:rPr lang="en-US" dirty="0" smtClean="0">
                <a:solidFill>
                  <a:schemeClr val="tx2">
                    <a:lumMod val="75000"/>
                  </a:schemeClr>
                </a:solidFill>
              </a:rPr>
              <a:t>Were you sick or injured?</a:t>
            </a:r>
          </a:p>
          <a:p>
            <a:pPr lvl="1">
              <a:buFont typeface="Arial" panose="020B0604020202020204" pitchFamily="34" charset="0"/>
              <a:buChar char="•"/>
            </a:pPr>
            <a:r>
              <a:rPr lang="en-US" dirty="0" smtClean="0">
                <a:solidFill>
                  <a:schemeClr val="tx2">
                    <a:lumMod val="75000"/>
                  </a:schemeClr>
                </a:solidFill>
              </a:rPr>
              <a:t>Do you have your medical records?</a:t>
            </a:r>
          </a:p>
          <a:p>
            <a:endParaRPr lang="en-US" dirty="0" smtClean="0"/>
          </a:p>
          <a:p>
            <a:endParaRPr lang="en-US" dirty="0" smtClean="0"/>
          </a:p>
          <a:p>
            <a:r>
              <a:rPr lang="en-US" dirty="0" smtClean="0"/>
              <a:t>UIC</a:t>
            </a:r>
          </a:p>
          <a:p>
            <a:r>
              <a:rPr lang="en-US" dirty="0" smtClean="0"/>
              <a:t>Family Units:</a:t>
            </a:r>
          </a:p>
          <a:p>
            <a:r>
              <a:rPr lang="en-US" sz="2400" dirty="0" smtClean="0">
                <a:solidFill>
                  <a:schemeClr val="tx2">
                    <a:lumMod val="75000"/>
                  </a:schemeClr>
                </a:solidFill>
              </a:rPr>
              <a:t>Immigration and Customs Enforcement  Family Detention Centers (3)</a:t>
            </a:r>
          </a:p>
          <a:p>
            <a:pPr marL="457200" marR="0" lvl="1" indent="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dirty="0" smtClean="0">
                <a:solidFill>
                  <a:schemeClr val="tx2">
                    <a:lumMod val="75000"/>
                  </a:schemeClr>
                </a:solidFill>
              </a:rPr>
              <a:t>3, 326 Beds</a:t>
            </a:r>
            <a:r>
              <a:rPr lang="en-US" sz="1200" dirty="0" smtClean="0">
                <a:solidFill>
                  <a:schemeClr val="tx2"/>
                </a:solidFill>
              </a:rPr>
              <a:t>**US Immigration and Customs Enforcement</a:t>
            </a:r>
          </a:p>
          <a:p>
            <a:pPr lvl="1">
              <a:buFont typeface="Courier New" panose="02070309020205020404" pitchFamily="49" charset="0"/>
              <a:buChar char="o"/>
            </a:pPr>
            <a:endParaRPr lang="en-US" dirty="0" smtClean="0">
              <a:solidFill>
                <a:schemeClr val="tx2">
                  <a:lumMod val="75000"/>
                </a:schemeClr>
              </a:solidFill>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78746D-E105-8349-9F86-CC4CAEEC32C2}" type="slidenum">
              <a:rPr lang="en-US" smtClean="0"/>
              <a:pPr/>
              <a:t>27</a:t>
            </a:fld>
            <a:endParaRPr lang="en-US"/>
          </a:p>
        </p:txBody>
      </p:sp>
    </p:spTree>
    <p:extLst>
      <p:ext uri="{BB962C8B-B14F-4D97-AF65-F5344CB8AC3E}">
        <p14:creationId xmlns:p14="http://schemas.microsoft.com/office/powerpoint/2010/main" val="1005193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smtClean="0">
                <a:solidFill>
                  <a:srgbClr val="002060"/>
                </a:solidFill>
              </a:rPr>
              <a:t>Key Questions</a:t>
            </a:r>
          </a:p>
          <a:p>
            <a:pPr marL="342900" indent="-342900">
              <a:buFont typeface="Arial" panose="020B0604020202020204" pitchFamily="34" charset="0"/>
              <a:buChar char="•"/>
            </a:pPr>
            <a:r>
              <a:rPr lang="en-US" dirty="0" smtClean="0">
                <a:solidFill>
                  <a:srgbClr val="002060"/>
                </a:solidFill>
              </a:rPr>
              <a:t>Who</a:t>
            </a:r>
            <a:r>
              <a:rPr lang="en-US" sz="1200" dirty="0" smtClean="0">
                <a:solidFill>
                  <a:srgbClr val="002060"/>
                </a:solidFill>
              </a:rPr>
              <a:t> were you released to?</a:t>
            </a:r>
          </a:p>
          <a:p>
            <a:endParaRPr lang="en-US" sz="800" dirty="0" smtClean="0">
              <a:solidFill>
                <a:srgbClr val="002060"/>
              </a:solidFill>
            </a:endParaRPr>
          </a:p>
          <a:p>
            <a:pPr marL="342900" indent="-342900">
              <a:buFont typeface="Arial" panose="020B0604020202020204" pitchFamily="34" charset="0"/>
              <a:buChar char="•"/>
            </a:pPr>
            <a:r>
              <a:rPr lang="en-US" sz="1200" dirty="0" smtClean="0">
                <a:solidFill>
                  <a:srgbClr val="002060"/>
                </a:solidFill>
              </a:rPr>
              <a:t>When was the last time you saw your sponsor?</a:t>
            </a:r>
          </a:p>
          <a:p>
            <a:endParaRPr lang="en-US" sz="800" dirty="0" smtClean="0">
              <a:solidFill>
                <a:srgbClr val="002060"/>
              </a:solidFill>
            </a:endParaRPr>
          </a:p>
          <a:p>
            <a:pPr marL="342900" indent="-342900">
              <a:buFont typeface="Arial" panose="020B0604020202020204" pitchFamily="34" charset="0"/>
              <a:buChar char="•"/>
            </a:pPr>
            <a:r>
              <a:rPr lang="en-US" sz="1200" dirty="0" smtClean="0">
                <a:solidFill>
                  <a:srgbClr val="002060"/>
                </a:solidFill>
              </a:rPr>
              <a:t>Who lives in household?</a:t>
            </a:r>
          </a:p>
          <a:p>
            <a:endParaRPr lang="en-US" sz="800" dirty="0" smtClean="0">
              <a:solidFill>
                <a:srgbClr val="002060"/>
              </a:solidFill>
            </a:endParaRPr>
          </a:p>
          <a:p>
            <a:pPr marL="342900" indent="-342900">
              <a:buFont typeface="Arial" panose="020B0604020202020204" pitchFamily="34" charset="0"/>
              <a:buChar char="•"/>
            </a:pPr>
            <a:r>
              <a:rPr lang="en-US" sz="1200" dirty="0" smtClean="0">
                <a:solidFill>
                  <a:srgbClr val="002060"/>
                </a:solidFill>
              </a:rPr>
              <a:t>How is your relationship with your “new” family?</a:t>
            </a:r>
          </a:p>
          <a:p>
            <a:endParaRPr lang="en-US" sz="800" dirty="0" smtClean="0">
              <a:solidFill>
                <a:srgbClr val="002060"/>
              </a:solidFill>
            </a:endParaRPr>
          </a:p>
          <a:p>
            <a:pPr marL="342900" indent="-342900">
              <a:buFont typeface="Arial" panose="020B0604020202020204" pitchFamily="34" charset="0"/>
              <a:buChar char="•"/>
            </a:pPr>
            <a:r>
              <a:rPr lang="en-US" sz="1200" dirty="0" smtClean="0">
                <a:solidFill>
                  <a:srgbClr val="002060"/>
                </a:solidFill>
              </a:rPr>
              <a:t>Do you feel safe?</a:t>
            </a:r>
          </a:p>
          <a:p>
            <a:endParaRPr lang="en-US" sz="800" dirty="0" smtClean="0">
              <a:solidFill>
                <a:srgbClr val="002060"/>
              </a:solidFill>
            </a:endParaRPr>
          </a:p>
          <a:p>
            <a:pPr marL="342900" indent="-342900">
              <a:buFont typeface="Arial" panose="020B0604020202020204" pitchFamily="34" charset="0"/>
              <a:buChar char="•"/>
            </a:pPr>
            <a:r>
              <a:rPr lang="en-US" sz="1200" dirty="0" smtClean="0">
                <a:solidFill>
                  <a:srgbClr val="002060"/>
                </a:solidFill>
              </a:rPr>
              <a:t>Are you still living with your original sponsor?</a:t>
            </a:r>
          </a:p>
          <a:p>
            <a:endParaRPr lang="en-US" dirty="0" smtClean="0"/>
          </a:p>
          <a:p>
            <a:endParaRPr lang="en-US" dirty="0" smtClean="0"/>
          </a:p>
          <a:p>
            <a:r>
              <a:rPr lang="en-US" dirty="0" err="1" smtClean="0"/>
              <a:t>cris</a:t>
            </a:r>
            <a:endParaRPr lang="en-US" dirty="0" smtClean="0"/>
          </a:p>
          <a:p>
            <a:r>
              <a:rPr lang="en-US" dirty="0" smtClean="0"/>
              <a:t>Although</a:t>
            </a:r>
            <a:r>
              <a:rPr lang="en-US" baseline="0" dirty="0" smtClean="0"/>
              <a:t> this has been seen as a border issue, every one of the continental US has received UIC,</a:t>
            </a:r>
          </a:p>
          <a:p>
            <a:pPr rtl="0" eaLnBrk="1" fontAlgn="ctr" latinLnBrk="0" hangingPunct="1"/>
            <a:r>
              <a:rPr lang="en-US" sz="1200" b="1" i="0" u="none" strike="noStrike" kern="120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1" i="0" u="none" strike="noStrike" kern="1200" dirty="0" smtClean="0">
                <a:solidFill>
                  <a:schemeClr val="tx1"/>
                </a:solidFill>
                <a:effectLst/>
                <a:latin typeface="+mn-lt"/>
                <a:ea typeface="+mn-ea"/>
                <a:cs typeface="+mn-cs"/>
              </a:rPr>
              <a:t>Sponsor Population</a:t>
            </a: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48%</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Parent</a:t>
            </a:r>
          </a:p>
          <a:p>
            <a:pPr rtl="0" eaLnBrk="1" fontAlgn="auto" latinLnBrk="0" hangingPunct="1"/>
            <a:r>
              <a:rPr lang="en-US" sz="1200" b="0" i="0" u="none" strike="noStrike" kern="1200" dirty="0" smtClean="0">
                <a:solidFill>
                  <a:schemeClr val="tx1"/>
                </a:solidFill>
                <a:effectLst/>
                <a:latin typeface="+mn-lt"/>
                <a:ea typeface="+mn-ea"/>
                <a:cs typeface="+mn-cs"/>
              </a:rPr>
              <a:t>24%</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Other adult</a:t>
            </a:r>
            <a:r>
              <a:rPr lang="en-US" sz="1200" b="0" i="0" u="none" strike="noStrike" kern="1200" baseline="0" dirty="0" smtClean="0">
                <a:solidFill>
                  <a:schemeClr val="tx1"/>
                </a:solidFill>
                <a:effectLst/>
                <a:latin typeface="+mn-lt"/>
                <a:ea typeface="+mn-ea"/>
                <a:cs typeface="+mn-cs"/>
              </a:rPr>
              <a:t> relative</a:t>
            </a: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15%</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Adult</a:t>
            </a:r>
            <a:r>
              <a:rPr lang="en-US" sz="1200" b="0" i="0" u="none" strike="noStrike" kern="1200" baseline="0" dirty="0" smtClean="0">
                <a:solidFill>
                  <a:schemeClr val="tx1"/>
                </a:solidFill>
                <a:effectLst/>
                <a:latin typeface="+mn-lt"/>
                <a:ea typeface="+mn-ea"/>
                <a:cs typeface="+mn-cs"/>
              </a:rPr>
              <a:t> Sibling</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US" sz="1200" b="0" i="0" u="none" strike="noStrike" kern="1200" dirty="0" smtClean="0">
                <a:solidFill>
                  <a:schemeClr val="tx1"/>
                </a:solidFill>
                <a:effectLst/>
                <a:latin typeface="+mn-lt"/>
                <a:ea typeface="+mn-ea"/>
                <a:cs typeface="+mn-cs"/>
              </a:rPr>
              <a:t>13%</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Non-relative</a:t>
            </a:r>
          </a:p>
          <a:p>
            <a:pPr marL="0" lvl="1" algn="ctr"/>
            <a:r>
              <a:rPr lang="en-US" u="sng" dirty="0" smtClean="0">
                <a:solidFill>
                  <a:srgbClr val="002060"/>
                </a:solidFill>
              </a:rPr>
              <a:t>In the Children’s Words</a:t>
            </a:r>
          </a:p>
          <a:p>
            <a:endParaRPr lang="en-US" sz="1200" dirty="0" smtClean="0">
              <a:solidFill>
                <a:srgbClr val="002060"/>
              </a:solidFill>
            </a:endParaRPr>
          </a:p>
          <a:p>
            <a:r>
              <a:rPr lang="en-US" dirty="0" smtClean="0">
                <a:solidFill>
                  <a:srgbClr val="002060"/>
                </a:solidFill>
              </a:rPr>
              <a:t>“I was so nervous when I met my </a:t>
            </a:r>
          </a:p>
          <a:p>
            <a:r>
              <a:rPr lang="en-US" dirty="0" smtClean="0">
                <a:solidFill>
                  <a:srgbClr val="002060"/>
                </a:solidFill>
              </a:rPr>
              <a:t>	mother, the last time we were </a:t>
            </a:r>
          </a:p>
          <a:p>
            <a:r>
              <a:rPr lang="en-US" dirty="0" smtClean="0">
                <a:solidFill>
                  <a:srgbClr val="002060"/>
                </a:solidFill>
              </a:rPr>
              <a:t>	together I was 2 years old.”</a:t>
            </a:r>
          </a:p>
          <a:p>
            <a:endParaRPr lang="en-US" dirty="0" smtClean="0">
              <a:solidFill>
                <a:srgbClr val="002060"/>
              </a:solidFill>
            </a:endParaRPr>
          </a:p>
          <a:p>
            <a:r>
              <a:rPr lang="en-US" dirty="0" smtClean="0">
                <a:solidFill>
                  <a:srgbClr val="002060"/>
                </a:solidFill>
              </a:rPr>
              <a:t>“I was surprised how small the </a:t>
            </a:r>
          </a:p>
          <a:p>
            <a:r>
              <a:rPr lang="en-US" dirty="0" smtClean="0">
                <a:solidFill>
                  <a:srgbClr val="002060"/>
                </a:solidFill>
              </a:rPr>
              <a:t>	apartment was my brother was </a:t>
            </a:r>
          </a:p>
          <a:p>
            <a:r>
              <a:rPr lang="en-US" dirty="0" smtClean="0">
                <a:solidFill>
                  <a:srgbClr val="002060"/>
                </a:solidFill>
              </a:rPr>
              <a:t>	living in.”</a:t>
            </a:r>
          </a:p>
          <a:p>
            <a:endParaRPr lang="en-US" dirty="0" smtClean="0">
              <a:solidFill>
                <a:srgbClr val="002060"/>
              </a:solidFill>
            </a:endParaRPr>
          </a:p>
          <a:p>
            <a:r>
              <a:rPr lang="en-US" dirty="0" smtClean="0">
                <a:solidFill>
                  <a:srgbClr val="002060"/>
                </a:solidFill>
              </a:rPr>
              <a:t>“I couldn’t believe I had to go back </a:t>
            </a:r>
          </a:p>
          <a:p>
            <a:r>
              <a:rPr lang="en-US" dirty="0" smtClean="0">
                <a:solidFill>
                  <a:srgbClr val="002060"/>
                </a:solidFill>
              </a:rPr>
              <a:t>	to 9</a:t>
            </a:r>
            <a:r>
              <a:rPr lang="en-US" baseline="30000" dirty="0" smtClean="0">
                <a:solidFill>
                  <a:srgbClr val="002060"/>
                </a:solidFill>
              </a:rPr>
              <a:t>th</a:t>
            </a:r>
            <a:r>
              <a:rPr lang="en-US" dirty="0" smtClean="0">
                <a:solidFill>
                  <a:srgbClr val="002060"/>
                </a:solidFill>
              </a:rPr>
              <a:t> grade.”</a:t>
            </a:r>
          </a:p>
          <a:p>
            <a:endParaRPr lang="en-US" dirty="0"/>
          </a:p>
        </p:txBody>
      </p:sp>
      <p:sp>
        <p:nvSpPr>
          <p:cNvPr id="4" name="Slide Number Placeholder 3"/>
          <p:cNvSpPr>
            <a:spLocks noGrp="1"/>
          </p:cNvSpPr>
          <p:nvPr>
            <p:ph type="sldNum" sz="quarter" idx="10"/>
          </p:nvPr>
        </p:nvSpPr>
        <p:spPr/>
        <p:txBody>
          <a:bodyPr/>
          <a:lstStyle/>
          <a:p>
            <a:fld id="{2578746D-E105-8349-9F86-CC4CAEEC32C2}" type="slidenum">
              <a:rPr lang="en-US" smtClean="0"/>
              <a:pPr/>
              <a:t>28</a:t>
            </a:fld>
            <a:endParaRPr lang="en-US"/>
          </a:p>
        </p:txBody>
      </p:sp>
    </p:spTree>
    <p:extLst>
      <p:ext uri="{BB962C8B-B14F-4D97-AF65-F5344CB8AC3E}">
        <p14:creationId xmlns:p14="http://schemas.microsoft.com/office/powerpoint/2010/main" val="1045663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Alan</a:t>
            </a:r>
          </a:p>
          <a:p>
            <a:r>
              <a:rPr lang="en-US" b="0" dirty="0" smtClean="0"/>
              <a:t>SO</a:t>
            </a:r>
            <a:r>
              <a:rPr lang="en-US" b="0" baseline="0" dirty="0" smtClean="0"/>
              <a:t> NOW THEY ARE IN OUR COMMUNITIES AND THIS IS WHERE WE STEP IN</a:t>
            </a:r>
          </a:p>
          <a:p>
            <a:endParaRPr lang="en-US" b="0" baseline="0" dirty="0" smtClean="0"/>
          </a:p>
          <a:p>
            <a:r>
              <a:rPr lang="en-US" b="0" baseline="0" dirty="0" smtClean="0"/>
              <a:t>I WILL NOW GO THROUGH WHAT MY COLLEAGUES, ADVOCATES AND MYSELF FEEL ARE KEY CONCEPTS TO THINK ABOUT IN CARING FOR THESE CHILDREN</a:t>
            </a:r>
          </a:p>
          <a:p>
            <a:r>
              <a:rPr lang="en-US" sz="2000" b="1" dirty="0" smtClean="0">
                <a:solidFill>
                  <a:srgbClr val="002060"/>
                </a:solidFill>
              </a:rPr>
              <a:t>Why?</a:t>
            </a:r>
            <a:r>
              <a:rPr lang="en-US" sz="2000" dirty="0" smtClean="0">
                <a:solidFill>
                  <a:srgbClr val="002060"/>
                </a:solidFill>
              </a:rPr>
              <a:t> Unique medical, psychosocial and legal needs</a:t>
            </a:r>
          </a:p>
          <a:p>
            <a:endParaRPr lang="en-US" sz="500" dirty="0" smtClean="0">
              <a:solidFill>
                <a:srgbClr val="002060"/>
              </a:solidFill>
            </a:endParaRPr>
          </a:p>
          <a:p>
            <a:r>
              <a:rPr lang="en-US" sz="2000" b="1" dirty="0" smtClean="0">
                <a:solidFill>
                  <a:srgbClr val="002060"/>
                </a:solidFill>
              </a:rPr>
              <a:t>Where? </a:t>
            </a:r>
            <a:r>
              <a:rPr lang="en-US" sz="2000" dirty="0" smtClean="0">
                <a:solidFill>
                  <a:srgbClr val="002060"/>
                </a:solidFill>
              </a:rPr>
              <a:t>Schools, legal offices, CBO, homeless shelters/ drop-in centers, soccer fields, houses of worship, healthcare settings</a:t>
            </a:r>
          </a:p>
          <a:p>
            <a:endParaRPr lang="en-US" sz="500" b="1" dirty="0" smtClean="0">
              <a:solidFill>
                <a:srgbClr val="002060"/>
              </a:solidFill>
            </a:endParaRPr>
          </a:p>
          <a:p>
            <a:r>
              <a:rPr lang="en-US" sz="2000" b="1" dirty="0" smtClean="0">
                <a:solidFill>
                  <a:srgbClr val="002060"/>
                </a:solidFill>
              </a:rPr>
              <a:t>How: 3 questions</a:t>
            </a:r>
          </a:p>
          <a:p>
            <a:pPr lvl="1">
              <a:buFont typeface="Arial" panose="020B0604020202020204" pitchFamily="34" charset="0"/>
              <a:buChar char="•"/>
            </a:pPr>
            <a:r>
              <a:rPr lang="en-US" sz="2000" dirty="0" smtClean="0">
                <a:solidFill>
                  <a:srgbClr val="002060"/>
                </a:solidFill>
              </a:rPr>
              <a:t>Were you caught at or near the border? </a:t>
            </a:r>
          </a:p>
          <a:p>
            <a:pPr lvl="1">
              <a:buFont typeface="Arial" panose="020B0604020202020204" pitchFamily="34" charset="0"/>
              <a:buChar char="•"/>
            </a:pPr>
            <a:r>
              <a:rPr lang="en-US" sz="2000" dirty="0" smtClean="0">
                <a:solidFill>
                  <a:srgbClr val="002060"/>
                </a:solidFill>
              </a:rPr>
              <a:t>How old were you when caught? </a:t>
            </a:r>
          </a:p>
          <a:p>
            <a:pPr lvl="1">
              <a:buFont typeface="Arial" panose="020B0604020202020204" pitchFamily="34" charset="0"/>
              <a:buChar char="•"/>
            </a:pPr>
            <a:r>
              <a:rPr lang="en-US" sz="2000" dirty="0" smtClean="0">
                <a:solidFill>
                  <a:srgbClr val="002060"/>
                </a:solidFill>
              </a:rPr>
              <a:t>Who were you with? </a:t>
            </a:r>
          </a:p>
          <a:p>
            <a:pPr lvl="2">
              <a:buFont typeface="Arial" panose="020B0604020202020204" pitchFamily="34" charset="0"/>
              <a:buChar char="•"/>
            </a:pPr>
            <a:r>
              <a:rPr lang="en-US" sz="2000" dirty="0" smtClean="0">
                <a:solidFill>
                  <a:srgbClr val="002060"/>
                </a:solidFill>
              </a:rPr>
              <a:t>No parent/legal guardian = Unaccompanied</a:t>
            </a:r>
          </a:p>
          <a:p>
            <a:pPr lvl="2">
              <a:buFont typeface="Arial" panose="020B0604020202020204" pitchFamily="34" charset="0"/>
              <a:buChar char="•"/>
            </a:pPr>
            <a:r>
              <a:rPr lang="en-US" sz="2000" dirty="0" smtClean="0">
                <a:solidFill>
                  <a:srgbClr val="002060"/>
                </a:solidFill>
              </a:rPr>
              <a:t>Parent/legal guardian= Family Unit</a:t>
            </a:r>
          </a:p>
          <a:p>
            <a:pPr lvl="2">
              <a:buFont typeface="Arial" panose="020B0604020202020204" pitchFamily="34" charset="0"/>
              <a:buChar char="•"/>
            </a:pPr>
            <a:endParaRPr lang="en-US" sz="500" dirty="0" smtClean="0">
              <a:solidFill>
                <a:srgbClr val="002060"/>
              </a:solidFill>
            </a:endParaRPr>
          </a:p>
          <a:p>
            <a:pPr>
              <a:buFont typeface="Arial" panose="020B0604020202020204" pitchFamily="34" charset="0"/>
              <a:buChar char="•"/>
            </a:pPr>
            <a:r>
              <a:rPr lang="en-US" sz="2000" b="1" dirty="0" smtClean="0">
                <a:solidFill>
                  <a:srgbClr val="002060"/>
                </a:solidFill>
              </a:rPr>
              <a:t>Corollary question: </a:t>
            </a:r>
            <a:r>
              <a:rPr lang="en-US" sz="2000" dirty="0" smtClean="0">
                <a:solidFill>
                  <a:srgbClr val="002060"/>
                </a:solidFill>
              </a:rPr>
              <a:t>Do you have a lawyer?</a:t>
            </a:r>
          </a:p>
          <a:p>
            <a:endParaRPr lang="en-US" b="1" baseline="0" dirty="0" smtClean="0"/>
          </a:p>
          <a:p>
            <a:endParaRPr lang="en-US" b="1" baseline="0" dirty="0" smtClean="0"/>
          </a:p>
        </p:txBody>
      </p:sp>
      <p:sp>
        <p:nvSpPr>
          <p:cNvPr id="4" name="Slide Number Placeholder 3"/>
          <p:cNvSpPr>
            <a:spLocks noGrp="1"/>
          </p:cNvSpPr>
          <p:nvPr>
            <p:ph type="sldNum" sz="quarter" idx="10"/>
          </p:nvPr>
        </p:nvSpPr>
        <p:spPr/>
        <p:txBody>
          <a:bodyPr/>
          <a:lstStyle/>
          <a:p>
            <a:fld id="{DAE18EA4-0D65-46AF-BCE4-15D9E7A168C2}" type="slidenum">
              <a:rPr lang="en-US" smtClean="0"/>
              <a:pPr/>
              <a:t>29</a:t>
            </a:fld>
            <a:endParaRPr lang="en-US"/>
          </a:p>
        </p:txBody>
      </p:sp>
    </p:spTree>
    <p:extLst>
      <p:ext uri="{BB962C8B-B14F-4D97-AF65-F5344CB8AC3E}">
        <p14:creationId xmlns:p14="http://schemas.microsoft.com/office/powerpoint/2010/main" val="4139984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Rega</a:t>
            </a:r>
            <a:r>
              <a:rPr lang="en-US" b="1" dirty="0" smtClean="0"/>
              <a:t>rdless</a:t>
            </a:r>
            <a:r>
              <a:rPr lang="en-US" b="1" baseline="0" dirty="0" smtClean="0"/>
              <a:t> of where we are right now, we have not been a country that has embraced the idea that all children deserve access to health care</a:t>
            </a:r>
          </a:p>
          <a:p>
            <a:r>
              <a:rPr lang="en-US" b="1" baseline="0" dirty="0" smtClean="0"/>
              <a:t>I will remind you, that all children have a legal right to free education K-12; </a:t>
            </a:r>
            <a:r>
              <a:rPr lang="en-US" b="1" baseline="0" dirty="0" err="1" smtClean="0"/>
              <a:t>Plyler</a:t>
            </a:r>
            <a:r>
              <a:rPr lang="en-US" b="1" baseline="0" dirty="0" smtClean="0"/>
              <a:t> v Doe, supreme court case, regardless of immigration status</a:t>
            </a:r>
            <a:endParaRPr lang="en-US" b="1" dirty="0" smtClean="0"/>
          </a:p>
          <a:p>
            <a:r>
              <a:rPr lang="en-US" baseline="0" dirty="0" smtClean="0"/>
              <a:t>DARK GREEN: undocumented children under the age of 19</a:t>
            </a:r>
          </a:p>
          <a:p>
            <a:r>
              <a:rPr lang="en-US" baseline="0" dirty="0" smtClean="0"/>
              <a:t>Light Green: no 5 year waiting period for lawfully residing children</a:t>
            </a:r>
          </a:p>
          <a:p>
            <a:r>
              <a:rPr lang="en-US" baseline="0" dirty="0" smtClean="0"/>
              <a:t>Dreamers: NO (unless under age 19 in dark green states)</a:t>
            </a:r>
            <a:endParaRPr lang="en-US" baseline="0" dirty="0" smtClean="0">
              <a:solidFill>
                <a:srgbClr val="002060"/>
              </a:solidFill>
            </a:endParaRPr>
          </a:p>
          <a:p>
            <a:endParaRPr lang="en-US" dirty="0" smtClean="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D47A2277-80C8-4DE4-A347-B0DB773A0B4C}" type="slidenum">
              <a:rPr lang="en-US" smtClean="0"/>
              <a:t>30</a:t>
            </a:fld>
            <a:endParaRPr lang="en-US"/>
          </a:p>
        </p:txBody>
      </p:sp>
    </p:spTree>
    <p:extLst>
      <p:ext uri="{BB962C8B-B14F-4D97-AF65-F5344CB8AC3E}">
        <p14:creationId xmlns:p14="http://schemas.microsoft.com/office/powerpoint/2010/main" val="2005865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altLang="en-US" sz="2000" dirty="0" smtClean="0">
                <a:solidFill>
                  <a:srgbClr val="002060"/>
                </a:solidFill>
                <a:latin typeface="+mn-lt"/>
                <a:ea typeface="Geneva" pitchFamily="-101" charset="-128"/>
              </a:rPr>
              <a:t>Primary Care Naïve</a:t>
            </a:r>
          </a:p>
          <a:p>
            <a:pPr lvl="1">
              <a:spcBef>
                <a:spcPts val="600"/>
              </a:spcBef>
            </a:pPr>
            <a:r>
              <a:rPr lang="en-US" altLang="en-US" sz="1800" dirty="0" smtClean="0">
                <a:solidFill>
                  <a:srgbClr val="002060"/>
                </a:solidFill>
                <a:latin typeface="+mn-lt"/>
                <a:ea typeface="Geneva" pitchFamily="-101" charset="-128"/>
              </a:rPr>
              <a:t>Need for routine screening: vision, hearing, newborn, sickle cell, developmental, reproductive health, gender and sexuality</a:t>
            </a:r>
          </a:p>
          <a:p>
            <a:pPr lvl="1">
              <a:spcBef>
                <a:spcPts val="600"/>
              </a:spcBef>
            </a:pPr>
            <a:r>
              <a:rPr lang="en-US" sz="1800" dirty="0" smtClean="0">
                <a:solidFill>
                  <a:srgbClr val="002060"/>
                </a:solidFill>
              </a:rPr>
              <a:t>Identification of undiagnosed or under-treated conditions</a:t>
            </a:r>
            <a:endParaRPr lang="en-US" altLang="en-US" sz="1800" dirty="0" smtClean="0">
              <a:solidFill>
                <a:srgbClr val="002060"/>
              </a:solidFill>
              <a:latin typeface="+mn-lt"/>
              <a:ea typeface="Geneva" pitchFamily="-101" charset="-128"/>
            </a:endParaRPr>
          </a:p>
          <a:p>
            <a:pPr>
              <a:spcBef>
                <a:spcPts val="600"/>
              </a:spcBef>
            </a:pPr>
            <a:r>
              <a:rPr lang="en-US" altLang="en-US" sz="2000" dirty="0" smtClean="0">
                <a:solidFill>
                  <a:srgbClr val="002060"/>
                </a:solidFill>
                <a:ea typeface="Geneva" pitchFamily="-101" charset="-128"/>
              </a:rPr>
              <a:t>Special screening considerations: </a:t>
            </a:r>
          </a:p>
          <a:p>
            <a:pPr lvl="1">
              <a:spcBef>
                <a:spcPts val="600"/>
              </a:spcBef>
            </a:pPr>
            <a:r>
              <a:rPr lang="en-US" altLang="en-US" sz="1800" dirty="0" smtClean="0">
                <a:solidFill>
                  <a:srgbClr val="002060"/>
                </a:solidFill>
                <a:ea typeface="Geneva" pitchFamily="-101" charset="-128"/>
              </a:rPr>
              <a:t>Lead, TB, parasites, infectious disease (</a:t>
            </a:r>
            <a:r>
              <a:rPr lang="en-US" altLang="en-US" sz="1800" dirty="0" err="1" smtClean="0">
                <a:solidFill>
                  <a:srgbClr val="002060"/>
                </a:solidFill>
                <a:ea typeface="Geneva" pitchFamily="-101" charset="-128"/>
              </a:rPr>
              <a:t>Zika</a:t>
            </a:r>
            <a:r>
              <a:rPr lang="en-US" altLang="en-US" sz="1800" dirty="0" smtClean="0">
                <a:solidFill>
                  <a:srgbClr val="002060"/>
                </a:solidFill>
                <a:ea typeface="Geneva" pitchFamily="-101" charset="-128"/>
              </a:rPr>
              <a:t>)</a:t>
            </a:r>
          </a:p>
          <a:p>
            <a:pPr lvl="1">
              <a:spcBef>
                <a:spcPts val="600"/>
              </a:spcBef>
            </a:pPr>
            <a:endParaRPr lang="en-US" altLang="en-US" sz="1800" smtClean="0">
              <a:solidFill>
                <a:srgbClr val="002060"/>
              </a:solidFill>
              <a:latin typeface="+mn-lt"/>
              <a:ea typeface="Geneva" pitchFamily="-101" charset="-128"/>
            </a:endParaRPr>
          </a:p>
          <a:p>
            <a:pPr lvl="1">
              <a:spcBef>
                <a:spcPts val="600"/>
              </a:spcBef>
            </a:pPr>
            <a:endParaRPr lang="en-US" altLang="en-US" sz="1800" dirty="0" smtClean="0">
              <a:solidFill>
                <a:srgbClr val="002060"/>
              </a:solidFill>
              <a:latin typeface="+mn-lt"/>
              <a:ea typeface="Geneva" pitchFamily="-101" charset="-128"/>
            </a:endParaRPr>
          </a:p>
          <a:p>
            <a:pPr marL="457200" indent="-457200">
              <a:buFont typeface="Arial" panose="020B0604020202020204" pitchFamily="34" charset="0"/>
              <a:buChar char="•"/>
            </a:pPr>
            <a:endParaRPr lang="en-US" sz="1200" dirty="0" smtClean="0">
              <a:solidFill>
                <a:schemeClr val="tx2"/>
              </a:solidFill>
            </a:endParaRPr>
          </a:p>
          <a:p>
            <a:pPr marL="457200" indent="-457200">
              <a:buFont typeface="Arial" panose="020B0604020202020204" pitchFamily="34" charset="0"/>
              <a:buChar char="•"/>
            </a:pPr>
            <a:endParaRPr lang="en-US" sz="1200" dirty="0" smtClean="0">
              <a:solidFill>
                <a:schemeClr val="tx2"/>
              </a:solidFill>
            </a:endParaRPr>
          </a:p>
          <a:p>
            <a:pPr marL="457200" indent="-457200">
              <a:buFont typeface="Arial" panose="020B0604020202020204" pitchFamily="34" charset="0"/>
              <a:buChar char="•"/>
            </a:pPr>
            <a:endParaRPr lang="en-US" sz="1200" dirty="0" smtClean="0">
              <a:solidFill>
                <a:schemeClr val="tx2"/>
              </a:solidFill>
            </a:endParaRPr>
          </a:p>
          <a:p>
            <a:pPr marL="457200" indent="-457200">
              <a:buFont typeface="Arial" panose="020B0604020202020204" pitchFamily="34" charset="0"/>
              <a:buChar char="•"/>
            </a:pPr>
            <a:r>
              <a:rPr lang="en-US" sz="1200" dirty="0" smtClean="0">
                <a:solidFill>
                  <a:schemeClr val="tx2"/>
                </a:solidFill>
              </a:rPr>
              <a:t>Not surprising</a:t>
            </a:r>
            <a:r>
              <a:rPr lang="en-US" sz="1200" baseline="0" dirty="0" smtClean="0">
                <a:solidFill>
                  <a:schemeClr val="tx2"/>
                </a:solidFill>
              </a:rPr>
              <a:t> </a:t>
            </a:r>
            <a:r>
              <a:rPr lang="en-US" sz="1200" b="1" dirty="0" smtClean="0">
                <a:solidFill>
                  <a:schemeClr val="tx2"/>
                </a:solidFill>
              </a:rPr>
              <a:t>Higher prevalence </a:t>
            </a:r>
            <a:r>
              <a:rPr lang="en-US" sz="1200" dirty="0" smtClean="0">
                <a:solidFill>
                  <a:schemeClr val="tx2"/>
                </a:solidFill>
              </a:rPr>
              <a:t>of mental health conditions</a:t>
            </a:r>
          </a:p>
          <a:p>
            <a:pPr marL="457200" indent="-457200">
              <a:buFont typeface="Arial" panose="020B0604020202020204" pitchFamily="34" charset="0"/>
              <a:buChar char="•"/>
            </a:pPr>
            <a:r>
              <a:rPr lang="en-US" sz="1200" dirty="0" smtClean="0">
                <a:solidFill>
                  <a:schemeClr val="tx2"/>
                </a:solidFill>
              </a:rPr>
              <a:t>PTSD vs. Complex Trauma:</a:t>
            </a:r>
            <a:r>
              <a:rPr lang="en-US" sz="1200" baseline="0" dirty="0" smtClean="0">
                <a:solidFill>
                  <a:schemeClr val="tx2"/>
                </a:solidFill>
              </a:rPr>
              <a:t> </a:t>
            </a:r>
            <a:r>
              <a:rPr lang="en-US" sz="1200" b="1" kern="1200" dirty="0" smtClean="0">
                <a:solidFill>
                  <a:schemeClr val="tx1"/>
                </a:solidFill>
                <a:latin typeface="+mn-lt"/>
                <a:ea typeface="+mn-ea"/>
                <a:cs typeface="+mn-cs"/>
              </a:rPr>
              <a:t>chronic trauma that continues or repeats for months or years at a time. E.g. sex</a:t>
            </a:r>
            <a:r>
              <a:rPr lang="en-US" sz="1200" b="1" kern="1200" baseline="0" dirty="0" smtClean="0">
                <a:solidFill>
                  <a:schemeClr val="tx1"/>
                </a:solidFill>
                <a:latin typeface="+mn-lt"/>
                <a:ea typeface="+mn-ea"/>
                <a:cs typeface="+mn-cs"/>
              </a:rPr>
              <a:t> exploitation</a:t>
            </a:r>
            <a:endParaRPr lang="en-US" sz="1200" b="1" dirty="0" smtClean="0">
              <a:solidFill>
                <a:schemeClr val="tx2"/>
              </a:solidFill>
            </a:endParaRPr>
          </a:p>
          <a:p>
            <a:pPr marL="457200" indent="-457200">
              <a:buFont typeface="Arial" panose="020B0604020202020204" pitchFamily="34" charset="0"/>
              <a:buChar char="•"/>
            </a:pPr>
            <a:r>
              <a:rPr lang="en-US" sz="1200" dirty="0" smtClean="0">
                <a:solidFill>
                  <a:schemeClr val="tx2"/>
                </a:solidFill>
              </a:rPr>
              <a:t>Importance of comprehensive assessment &amp; treatment</a:t>
            </a:r>
          </a:p>
          <a:p>
            <a:pPr marL="914400" lvl="1" indent="-457200">
              <a:buFont typeface="Arial" panose="020B0604020202020204" pitchFamily="34" charset="0"/>
              <a:buChar char="•"/>
            </a:pPr>
            <a:r>
              <a:rPr lang="en-US" sz="1200" dirty="0" smtClean="0">
                <a:solidFill>
                  <a:schemeClr val="tx2"/>
                </a:solidFill>
              </a:rPr>
              <a:t>4 key phases</a:t>
            </a:r>
            <a:r>
              <a:rPr lang="en-US" sz="1200" baseline="0" dirty="0" smtClean="0">
                <a:solidFill>
                  <a:schemeClr val="tx2"/>
                </a:solidFill>
              </a:rPr>
              <a:t> and</a:t>
            </a:r>
            <a:r>
              <a:rPr lang="en-US" sz="1200" dirty="0" smtClean="0">
                <a:solidFill>
                  <a:schemeClr val="tx2"/>
                </a:solidFill>
              </a:rPr>
              <a:t> stressors</a:t>
            </a:r>
          </a:p>
          <a:p>
            <a:pPr marL="914400" lvl="1" indent="-457200">
              <a:buFont typeface="Arial" panose="020B0604020202020204" pitchFamily="34" charset="0"/>
              <a:buChar char="•"/>
            </a:pPr>
            <a:r>
              <a:rPr lang="en-US" sz="1200" baseline="0" dirty="0" smtClean="0">
                <a:solidFill>
                  <a:schemeClr val="tx2"/>
                </a:solidFill>
              </a:rPr>
              <a:t>Treatment goes beyond the therapy room</a:t>
            </a:r>
          </a:p>
          <a:p>
            <a:pPr marL="171450" indent="-171450">
              <a:buFont typeface="Arial" panose="020B0604020202020204" pitchFamily="34" charset="0"/>
              <a:buChar char="•"/>
            </a:pPr>
            <a:r>
              <a:rPr lang="en-US" sz="1200" b="1" dirty="0" smtClean="0"/>
              <a:t>PTSD:</a:t>
            </a:r>
            <a:r>
              <a:rPr lang="en-US" sz="1200" b="1" baseline="0" dirty="0" smtClean="0"/>
              <a:t> Re-experiencing, avoidance and </a:t>
            </a:r>
            <a:r>
              <a:rPr lang="en-US" sz="1200" b="1" baseline="0" dirty="0" err="1" smtClean="0"/>
              <a:t>hyperarousal</a:t>
            </a:r>
            <a:r>
              <a:rPr lang="en-US" sz="1200" b="1" baseline="0" dirty="0" smtClean="0"/>
              <a:t> symptoms</a:t>
            </a:r>
          </a:p>
          <a:p>
            <a:pPr marL="171450" indent="-171450">
              <a:buFont typeface="Arial" panose="020B0604020202020204" pitchFamily="34" charset="0"/>
              <a:buChar char="•"/>
            </a:pPr>
            <a:r>
              <a:rPr lang="en-US" sz="1200" kern="1200" dirty="0" smtClean="0">
                <a:solidFill>
                  <a:schemeClr val="tx1"/>
                </a:solidFill>
                <a:latin typeface="+mn-lt"/>
                <a:ea typeface="+mn-ea"/>
                <a:cs typeface="+mn-cs"/>
              </a:rPr>
              <a:t>Symptoms usually begin within 3 months of the incident but occasionally emerge years afterward. They must last more than a month to be considered PTSD.</a:t>
            </a:r>
          </a:p>
          <a:p>
            <a:r>
              <a:rPr lang="en-US" sz="1200" kern="1200" dirty="0" smtClean="0">
                <a:solidFill>
                  <a:schemeClr val="tx1"/>
                </a:solidFill>
                <a:latin typeface="+mn-lt"/>
                <a:ea typeface="+mn-ea"/>
                <a:cs typeface="+mn-cs"/>
              </a:rPr>
              <a:t>have all of the following for at least 1 month:</a:t>
            </a:r>
          </a:p>
          <a:p>
            <a:r>
              <a:rPr lang="en-US" sz="1200" kern="1200" dirty="0" smtClean="0">
                <a:solidFill>
                  <a:schemeClr val="tx1"/>
                </a:solidFill>
                <a:latin typeface="+mn-lt"/>
                <a:ea typeface="+mn-ea"/>
                <a:cs typeface="+mn-cs"/>
              </a:rPr>
              <a:t>		At least one re-experiencing symptom</a:t>
            </a:r>
          </a:p>
          <a:p>
            <a:r>
              <a:rPr lang="en-US" sz="1200" kern="1200" dirty="0" smtClean="0">
                <a:solidFill>
                  <a:schemeClr val="tx1"/>
                </a:solidFill>
                <a:latin typeface="+mn-lt"/>
                <a:ea typeface="+mn-ea"/>
                <a:cs typeface="+mn-cs"/>
              </a:rPr>
              <a:t>		At least three avoidance symptoms</a:t>
            </a:r>
          </a:p>
          <a:p>
            <a:r>
              <a:rPr lang="en-US" sz="1200" kern="1200" dirty="0" smtClean="0">
                <a:solidFill>
                  <a:schemeClr val="tx1"/>
                </a:solidFill>
                <a:latin typeface="+mn-lt"/>
                <a:ea typeface="+mn-ea"/>
                <a:cs typeface="+mn-cs"/>
              </a:rPr>
              <a:t>		At least two </a:t>
            </a:r>
            <a:r>
              <a:rPr lang="en-US" sz="1200" kern="1200" dirty="0" err="1" smtClean="0">
                <a:solidFill>
                  <a:schemeClr val="tx1"/>
                </a:solidFill>
                <a:latin typeface="+mn-lt"/>
                <a:ea typeface="+mn-ea"/>
                <a:cs typeface="+mn-cs"/>
              </a:rPr>
              <a:t>hyperarousal</a:t>
            </a:r>
            <a:r>
              <a:rPr lang="en-US" sz="1200" kern="1200" dirty="0" smtClean="0">
                <a:solidFill>
                  <a:schemeClr val="tx1"/>
                </a:solidFill>
                <a:latin typeface="+mn-lt"/>
                <a:ea typeface="+mn-ea"/>
                <a:cs typeface="+mn-cs"/>
              </a:rPr>
              <a:t> symptoms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2"/>
                </a:solidFill>
              </a:rPr>
              <a:t>: easy temperament, religious beliefs, strong academic performance, family support, connected to culture and </a:t>
            </a:r>
            <a:r>
              <a:rPr lang="en-US" sz="1200" dirty="0" err="1" smtClean="0">
                <a:solidFill>
                  <a:schemeClr val="tx2"/>
                </a:solidFill>
              </a:rPr>
              <a:t>prosocial</a:t>
            </a:r>
            <a:r>
              <a:rPr lang="en-US" sz="1200" dirty="0" smtClean="0">
                <a:solidFill>
                  <a:schemeClr val="tx2"/>
                </a:solidFill>
              </a:rPr>
              <a:t> organizations (Carlson, et. al. Risk and Resilience of URM, Social Work, 2012)</a:t>
            </a:r>
          </a:p>
          <a:p>
            <a:r>
              <a:rPr lang="en-US" sz="1200" b="1" dirty="0" smtClean="0"/>
              <a:t>Strengths</a:t>
            </a:r>
            <a:r>
              <a:rPr lang="en-US" sz="1200" b="1" baseline="0" dirty="0" smtClean="0"/>
              <a:t> and Difficulties questionnaire: </a:t>
            </a:r>
            <a:r>
              <a:rPr lang="en-US" sz="1200" b="1" baseline="0" dirty="0" err="1" smtClean="0"/>
              <a:t>pos</a:t>
            </a:r>
            <a:r>
              <a:rPr lang="en-US" sz="1200" b="1" baseline="0" dirty="0" smtClean="0"/>
              <a:t> and </a:t>
            </a:r>
            <a:r>
              <a:rPr lang="en-US" sz="1200" b="1" baseline="0" dirty="0" err="1" smtClean="0"/>
              <a:t>neg</a:t>
            </a:r>
            <a:r>
              <a:rPr lang="en-US" sz="1200" b="1" baseline="0" dirty="0" smtClean="0"/>
              <a:t> attributes re: emotional, conduct </a:t>
            </a:r>
            <a:r>
              <a:rPr lang="en-US" sz="1200" b="1" baseline="0" dirty="0" err="1" smtClean="0"/>
              <a:t>probs</a:t>
            </a:r>
            <a:r>
              <a:rPr lang="en-US" sz="1200" b="1" baseline="0" dirty="0" smtClean="0"/>
              <a:t>, hyperactive inattention, peer </a:t>
            </a:r>
            <a:r>
              <a:rPr lang="en-US" sz="1200" b="1" baseline="0" dirty="0" err="1" smtClean="0"/>
              <a:t>probs</a:t>
            </a:r>
            <a:r>
              <a:rPr lang="en-US" sz="1200" b="1" baseline="0" dirty="0" smtClean="0"/>
              <a:t> and </a:t>
            </a:r>
            <a:r>
              <a:rPr lang="en-US" sz="1200" b="1" baseline="0" dirty="0" err="1" smtClean="0"/>
              <a:t>prosocial</a:t>
            </a:r>
            <a:r>
              <a:rPr lang="en-US" sz="1200" b="1" baseline="0" dirty="0" smtClean="0"/>
              <a:t> </a:t>
            </a:r>
            <a:r>
              <a:rPr lang="en-US" sz="1200" b="1" baseline="0" dirty="0" err="1" smtClean="0"/>
              <a:t>behavs</a:t>
            </a:r>
            <a:endParaRPr lang="en-US" sz="1200" b="1" baseline="0" dirty="0" smtClean="0"/>
          </a:p>
          <a:p>
            <a:r>
              <a:rPr lang="en-US" sz="1200" b="1" baseline="0" dirty="0" smtClean="0"/>
              <a:t>PSC: (Spanish –PSC </a:t>
            </a:r>
            <a:r>
              <a:rPr lang="en-US" sz="1200" b="1" baseline="0" dirty="0" err="1" smtClean="0"/>
              <a:t>Cl</a:t>
            </a:r>
            <a:r>
              <a:rPr lang="en-US" sz="1200" b="1" baseline="0" dirty="0" smtClean="0"/>
              <a:t> – from </a:t>
            </a:r>
            <a:r>
              <a:rPr lang="en-US" sz="1200" b="1" baseline="0" dirty="0" err="1" smtClean="0"/>
              <a:t>chile</a:t>
            </a:r>
            <a:r>
              <a:rPr lang="en-US" sz="1200" b="1" baseline="0" dirty="0" smtClean="0"/>
              <a:t>) –good reliability; suggest lower cutoff in </a:t>
            </a:r>
            <a:r>
              <a:rPr lang="en-US" sz="1200" b="1" baseline="0" dirty="0" err="1" smtClean="0"/>
              <a:t>Mex</a:t>
            </a:r>
            <a:r>
              <a:rPr lang="en-US" sz="1200" b="1" baseline="0" dirty="0" smtClean="0"/>
              <a:t> Americans due to low sensitivity</a:t>
            </a:r>
          </a:p>
          <a:p>
            <a:endParaRPr lang="en-US" sz="1200" b="1" baseline="0" dirty="0" smtClean="0"/>
          </a:p>
          <a:p>
            <a:r>
              <a:rPr lang="en-US" sz="1200" dirty="0" smtClean="0">
                <a:solidFill>
                  <a:schemeClr val="tx2"/>
                </a:solidFill>
              </a:rPr>
              <a:t>&gt;</a:t>
            </a:r>
            <a:r>
              <a:rPr lang="en-US" sz="1200" baseline="0" dirty="0" smtClean="0">
                <a:solidFill>
                  <a:schemeClr val="tx2"/>
                </a:solidFill>
              </a:rPr>
              <a:t> </a:t>
            </a:r>
            <a:r>
              <a:rPr lang="en-US" sz="1200" dirty="0" smtClean="0">
                <a:solidFill>
                  <a:schemeClr val="tx2"/>
                </a:solidFill>
              </a:rPr>
              <a:t>Y-PSC:</a:t>
            </a:r>
            <a:r>
              <a:rPr lang="en-US" sz="1200" baseline="0" dirty="0" smtClean="0">
                <a:solidFill>
                  <a:schemeClr val="tx2"/>
                </a:solidFill>
              </a:rPr>
              <a:t> 12 -18, internalizing, </a:t>
            </a:r>
            <a:r>
              <a:rPr lang="en-US" sz="1200" baseline="0" dirty="0" err="1" smtClean="0">
                <a:solidFill>
                  <a:schemeClr val="tx2"/>
                </a:solidFill>
              </a:rPr>
              <a:t>ext</a:t>
            </a:r>
            <a:r>
              <a:rPr lang="en-US" sz="1200" baseline="0" dirty="0" smtClean="0">
                <a:solidFill>
                  <a:schemeClr val="tx2"/>
                </a:solidFill>
              </a:rPr>
              <a:t>, inattention</a:t>
            </a:r>
            <a:endParaRPr lang="en-US" sz="1200" dirty="0" smtClean="0">
              <a:solidFill>
                <a:schemeClr val="tx2"/>
              </a:solidFill>
            </a:endParaRPr>
          </a:p>
          <a:p>
            <a:pPr marL="342900" indent="-342900">
              <a:buFont typeface="Wingdings" panose="05000000000000000000" pitchFamily="2" charset="2"/>
              <a:buChar char="Ø"/>
            </a:pPr>
            <a:r>
              <a:rPr lang="en-US" sz="1200" dirty="0" smtClean="0">
                <a:solidFill>
                  <a:schemeClr val="tx2"/>
                </a:solidFill>
              </a:rPr>
              <a:t>Refugee Health Screener – 15; Depression, anxiety and PTSD</a:t>
            </a:r>
          </a:p>
          <a:p>
            <a:pPr marL="342900" indent="-342900">
              <a:buFont typeface="Wingdings" panose="05000000000000000000" pitchFamily="2" charset="2"/>
              <a:buChar char="Ø"/>
            </a:pPr>
            <a:r>
              <a:rPr lang="en-US" sz="1200" dirty="0" smtClean="0">
                <a:solidFill>
                  <a:schemeClr val="tx2"/>
                </a:solidFill>
              </a:rPr>
              <a:t>Childhood Post-Traumatic Stress Symptom Scale (8 – 18 y)</a:t>
            </a:r>
          </a:p>
          <a:p>
            <a:pPr lvl="1"/>
            <a:r>
              <a:rPr lang="en-US" sz="1200" dirty="0" smtClean="0">
                <a:solidFill>
                  <a:schemeClr val="tx2"/>
                </a:solidFill>
              </a:rPr>
              <a:t> Strengths and Difficulties Questionnaire, 25 items</a:t>
            </a:r>
            <a:r>
              <a:rPr lang="en-US" sz="1200" baseline="0" dirty="0" smtClean="0">
                <a:solidFill>
                  <a:schemeClr val="tx2"/>
                </a:solidFill>
              </a:rPr>
              <a:t> (2- 17 y) -  80 </a:t>
            </a:r>
            <a:r>
              <a:rPr lang="en-US" sz="1200" baseline="0" dirty="0" err="1" smtClean="0">
                <a:solidFill>
                  <a:schemeClr val="tx2"/>
                </a:solidFill>
              </a:rPr>
              <a:t>langs</a:t>
            </a:r>
            <a:r>
              <a:rPr lang="en-US" sz="1200" baseline="0" dirty="0" smtClean="0">
                <a:solidFill>
                  <a:schemeClr val="tx2"/>
                </a:solidFill>
              </a:rPr>
              <a:t>: emotional, </a:t>
            </a:r>
            <a:r>
              <a:rPr lang="en-US" sz="1200" baseline="0" dirty="0" err="1" smtClean="0">
                <a:solidFill>
                  <a:schemeClr val="tx2"/>
                </a:solidFill>
              </a:rPr>
              <a:t>hyperact</a:t>
            </a:r>
            <a:r>
              <a:rPr lang="en-US" sz="1200" baseline="0" dirty="0" smtClean="0">
                <a:solidFill>
                  <a:schemeClr val="tx2"/>
                </a:solidFill>
              </a:rPr>
              <a:t>/inattention, </a:t>
            </a:r>
            <a:r>
              <a:rPr lang="en-US" sz="1200" baseline="0" dirty="0" err="1" smtClean="0">
                <a:solidFill>
                  <a:schemeClr val="tx2"/>
                </a:solidFill>
              </a:rPr>
              <a:t>int</a:t>
            </a:r>
            <a:r>
              <a:rPr lang="en-US" sz="1200" baseline="0" dirty="0" smtClean="0">
                <a:solidFill>
                  <a:schemeClr val="tx2"/>
                </a:solidFill>
              </a:rPr>
              <a:t>, </a:t>
            </a:r>
            <a:r>
              <a:rPr lang="en-US" sz="1200" baseline="0" dirty="0" err="1" smtClean="0">
                <a:solidFill>
                  <a:schemeClr val="tx2"/>
                </a:solidFill>
              </a:rPr>
              <a:t>ext</a:t>
            </a:r>
            <a:r>
              <a:rPr lang="en-US" sz="1200" baseline="0" dirty="0" smtClean="0">
                <a:solidFill>
                  <a:schemeClr val="tx2"/>
                </a:solidFill>
              </a:rPr>
              <a:t>, conduct, peer relations </a:t>
            </a:r>
            <a:r>
              <a:rPr lang="en-US" sz="1200" baseline="0" dirty="0" err="1" smtClean="0">
                <a:solidFill>
                  <a:schemeClr val="tx2"/>
                </a:solidFill>
              </a:rPr>
              <a:t>prosocial</a:t>
            </a:r>
            <a:r>
              <a:rPr lang="en-US" sz="1200" baseline="0" dirty="0" smtClean="0">
                <a:solidFill>
                  <a:schemeClr val="tx2"/>
                </a:solidFill>
              </a:rPr>
              <a:t> </a:t>
            </a:r>
            <a:r>
              <a:rPr lang="en-US" sz="1200" baseline="0" dirty="0" err="1" smtClean="0">
                <a:solidFill>
                  <a:schemeClr val="tx2"/>
                </a:solidFill>
              </a:rPr>
              <a:t>behavs</a:t>
            </a:r>
            <a:endParaRPr lang="en-US" sz="1200" baseline="0" dirty="0" smtClean="0">
              <a:solidFill>
                <a:schemeClr val="tx2"/>
              </a:solidFill>
            </a:endParaRPr>
          </a:p>
          <a:p>
            <a:r>
              <a:rPr lang="en-US" sz="2400" dirty="0" smtClean="0">
                <a:solidFill>
                  <a:schemeClr val="tx2"/>
                </a:solidFill>
              </a:rPr>
              <a:t>Very few studies on UIC, especially in US</a:t>
            </a:r>
          </a:p>
          <a:p>
            <a:r>
              <a:rPr lang="en-US" sz="2400" dirty="0" smtClean="0">
                <a:solidFill>
                  <a:schemeClr val="tx2"/>
                </a:solidFill>
              </a:rPr>
              <a:t>Unaccompanied vs. accompanied immigrant children:</a:t>
            </a:r>
          </a:p>
          <a:p>
            <a:pPr lvl="1">
              <a:buFont typeface="Wingdings" panose="05000000000000000000" pitchFamily="2" charset="2"/>
              <a:buChar char="Ø"/>
            </a:pPr>
            <a:r>
              <a:rPr lang="en-US" sz="2400" i="1" dirty="0" smtClean="0">
                <a:solidFill>
                  <a:schemeClr val="tx2"/>
                </a:solidFill>
              </a:rPr>
              <a:t>Higher prevalence and severity of PTSD, depression, anxiety </a:t>
            </a:r>
            <a:r>
              <a:rPr lang="en-US" sz="2400" dirty="0" smtClean="0">
                <a:solidFill>
                  <a:schemeClr val="tx2"/>
                </a:solidFill>
              </a:rPr>
              <a:t> </a:t>
            </a:r>
          </a:p>
          <a:p>
            <a:pPr lvl="1">
              <a:buFont typeface="Wingdings" panose="05000000000000000000" pitchFamily="2" charset="2"/>
              <a:buChar char="Ø"/>
            </a:pPr>
            <a:r>
              <a:rPr lang="en-US" sz="2400" dirty="0" smtClean="0">
                <a:solidFill>
                  <a:schemeClr val="tx2"/>
                </a:solidFill>
              </a:rPr>
              <a:t>Increased risk of morbidity for those children with greater number of traumatic events and for girls</a:t>
            </a:r>
          </a:p>
          <a:p>
            <a:pPr lvl="1">
              <a:buFont typeface="Wingdings" panose="05000000000000000000" pitchFamily="2" charset="2"/>
              <a:buChar char="Ø"/>
            </a:pPr>
            <a:r>
              <a:rPr lang="en-US" sz="2400" dirty="0" smtClean="0">
                <a:solidFill>
                  <a:schemeClr val="tx2"/>
                </a:solidFill>
              </a:rPr>
              <a:t>Higher exposure to physical and sexual abuse (girls &gt; boys) </a:t>
            </a:r>
          </a:p>
          <a:p>
            <a:pPr lvl="1">
              <a:buFont typeface="Wingdings" panose="05000000000000000000" pitchFamily="2" charset="2"/>
              <a:buChar char="Ø"/>
            </a:pPr>
            <a:r>
              <a:rPr lang="en-US" sz="2400" dirty="0" smtClean="0">
                <a:solidFill>
                  <a:schemeClr val="tx2"/>
                </a:solidFill>
              </a:rPr>
              <a:t>High prevalence of chronicity of symptoms at one year </a:t>
            </a:r>
          </a:p>
          <a:p>
            <a:pPr lvl="2">
              <a:buFont typeface="Arial" panose="020B0604020202020204" pitchFamily="34" charset="0"/>
              <a:buChar char="•"/>
            </a:pPr>
            <a:r>
              <a:rPr lang="en-US" dirty="0" smtClean="0">
                <a:solidFill>
                  <a:schemeClr val="tx2"/>
                </a:solidFill>
              </a:rPr>
              <a:t>Few longer term studies </a:t>
            </a:r>
          </a:p>
          <a:p>
            <a:r>
              <a:rPr lang="en-US" sz="2400" dirty="0" smtClean="0">
                <a:solidFill>
                  <a:schemeClr val="tx2"/>
                </a:solidFill>
              </a:rPr>
              <a:t>Few studies on the efficacy of treatments </a:t>
            </a:r>
          </a:p>
          <a:p>
            <a:pPr lvl="0"/>
            <a:endParaRPr lang="en-US" sz="1200" dirty="0" smtClean="0">
              <a:solidFill>
                <a:srgbClr val="FF0000"/>
              </a:solidFill>
            </a:endParaRPr>
          </a:p>
          <a:p>
            <a:endParaRPr lang="en-US" b="1" dirty="0" smtClean="0"/>
          </a:p>
          <a:p>
            <a:endParaRPr lang="en-US" dirty="0"/>
          </a:p>
        </p:txBody>
      </p:sp>
      <p:sp>
        <p:nvSpPr>
          <p:cNvPr id="4" name="Slide Number Placeholder 3"/>
          <p:cNvSpPr>
            <a:spLocks noGrp="1"/>
          </p:cNvSpPr>
          <p:nvPr>
            <p:ph type="sldNum" sz="quarter" idx="10"/>
          </p:nvPr>
        </p:nvSpPr>
        <p:spPr/>
        <p:txBody>
          <a:bodyPr/>
          <a:lstStyle/>
          <a:p>
            <a:fld id="{2578746D-E105-8349-9F86-CC4CAEEC32C2}" type="slidenum">
              <a:rPr lang="en-US" smtClean="0"/>
              <a:pPr/>
              <a:t>31</a:t>
            </a:fld>
            <a:endParaRPr lang="en-US"/>
          </a:p>
        </p:txBody>
      </p:sp>
    </p:spTree>
    <p:extLst>
      <p:ext uri="{BB962C8B-B14F-4D97-AF65-F5344CB8AC3E}">
        <p14:creationId xmlns:p14="http://schemas.microsoft.com/office/powerpoint/2010/main" val="2773851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think of </a:t>
            </a:r>
            <a:r>
              <a:rPr lang="en-US" b="1" dirty="0" smtClean="0"/>
              <a:t>immigration status</a:t>
            </a:r>
            <a:r>
              <a:rPr lang="en-US" b="1" baseline="0" dirty="0" smtClean="0"/>
              <a:t> as a critical SDH</a:t>
            </a:r>
            <a:r>
              <a:rPr lang="en-US" baseline="0" dirty="0" smtClean="0"/>
              <a:t> in terms of </a:t>
            </a:r>
            <a:r>
              <a:rPr lang="en-US" b="1" baseline="0" dirty="0" smtClean="0"/>
              <a:t>both access to health care and the effects on immigrants</a:t>
            </a:r>
            <a:r>
              <a:rPr lang="en-US" baseline="0" dirty="0" smtClean="0"/>
              <a:t>– first and foremost that comes to mind is the anxiety, uncertainty and depression created by the EO for children and families we see, and how Legal Status has had a chilling effect on seeking health care, other benefits such as WIC and police protection. You can all follow this trajectory to its logical conclusions</a:t>
            </a:r>
          </a:p>
          <a:p>
            <a:endParaRPr lang="en-US" baseline="0" dirty="0" smtClean="0"/>
          </a:p>
          <a:p>
            <a:r>
              <a:rPr lang="en-US" dirty="0" smtClean="0"/>
              <a:t>Now the </a:t>
            </a:r>
            <a:r>
              <a:rPr lang="en-US" baseline="0" dirty="0" smtClean="0"/>
              <a:t>Medical-legal Nexus in the crux of the work that Terra Firma does.</a:t>
            </a:r>
          </a:p>
          <a:p>
            <a:endParaRPr lang="en-US" baseline="0" dirty="0" smtClean="0"/>
          </a:p>
          <a:p>
            <a:r>
              <a:rPr lang="en-US" b="1" baseline="0" dirty="0" smtClean="0"/>
              <a:t>The most important principle for you to remember is that of Legal Representation improves immigration outcomes for children</a:t>
            </a:r>
            <a:r>
              <a:rPr lang="en-US" baseline="0" dirty="0" smtClean="0"/>
              <a:t> </a:t>
            </a:r>
          </a:p>
          <a:p>
            <a:r>
              <a:rPr lang="en-US" baseline="0" dirty="0" smtClean="0"/>
              <a:t>It is </a:t>
            </a:r>
            <a:r>
              <a:rPr lang="en-US" b="1" baseline="0" dirty="0" smtClean="0"/>
              <a:t>our imperative to ensure </a:t>
            </a:r>
            <a:r>
              <a:rPr lang="en-US" baseline="0" dirty="0" smtClean="0"/>
              <a:t>that the children that come into our practices are connected with pro bono or lo bono counsel</a:t>
            </a:r>
          </a:p>
          <a:p>
            <a:endParaRPr lang="en-US" b="1" baseline="0" dirty="0" smtClean="0"/>
          </a:p>
          <a:p>
            <a:r>
              <a:rPr lang="en-US" b="1" baseline="0" dirty="0" smtClean="0"/>
              <a:t>The key forms of relief are listed here:</a:t>
            </a:r>
          </a:p>
          <a:p>
            <a:r>
              <a:rPr lang="en-US" b="1" baseline="0" dirty="0" smtClean="0"/>
              <a:t>Asylum</a:t>
            </a:r>
            <a:r>
              <a:rPr lang="en-US" baseline="0" dirty="0" smtClean="0"/>
              <a:t> – Having credible fear of persecution in ones home country based on race, religion, ethnicity, particular social group or political belief </a:t>
            </a:r>
          </a:p>
          <a:p>
            <a:r>
              <a:rPr lang="en-US" b="1" baseline="0" dirty="0" smtClean="0"/>
              <a:t>SIJS</a:t>
            </a:r>
            <a:r>
              <a:rPr lang="en-US" baseline="0" dirty="0" smtClean="0"/>
              <a:t>- Having been abused, abandoned or neglected by one or more parent (including death of a parent) – Important in our history taking</a:t>
            </a:r>
          </a:p>
          <a:p>
            <a:r>
              <a:rPr lang="en-US" b="1" baseline="0" dirty="0" smtClean="0"/>
              <a:t>U – Visa</a:t>
            </a:r>
            <a:r>
              <a:rPr lang="en-US" baseline="0" dirty="0" smtClean="0"/>
              <a:t>: Victim of a crime in this country and willing to work with law enforcement</a:t>
            </a:r>
          </a:p>
          <a:p>
            <a:r>
              <a:rPr lang="en-US" b="1" baseline="0" dirty="0" smtClean="0"/>
              <a:t>T- Visa: </a:t>
            </a:r>
            <a:r>
              <a:rPr lang="en-US" baseline="0" dirty="0" smtClean="0"/>
              <a:t>Victim of trafficking and willing to work with law enforcement</a:t>
            </a:r>
            <a:endParaRPr lang="en-US" dirty="0" smtClean="0"/>
          </a:p>
          <a:p>
            <a:endParaRPr lang="en-US" dirty="0"/>
          </a:p>
        </p:txBody>
      </p:sp>
      <p:sp>
        <p:nvSpPr>
          <p:cNvPr id="4" name="Slide Number Placeholder 3"/>
          <p:cNvSpPr>
            <a:spLocks noGrp="1"/>
          </p:cNvSpPr>
          <p:nvPr>
            <p:ph type="sldNum" sz="quarter" idx="10"/>
          </p:nvPr>
        </p:nvSpPr>
        <p:spPr/>
        <p:txBody>
          <a:bodyPr/>
          <a:lstStyle/>
          <a:p>
            <a:fld id="{2578746D-E105-8349-9F86-CC4CAEEC32C2}" type="slidenum">
              <a:rPr lang="en-US" smtClean="0"/>
              <a:pPr/>
              <a:t>33</a:t>
            </a:fld>
            <a:endParaRPr lang="en-US"/>
          </a:p>
        </p:txBody>
      </p:sp>
    </p:spTree>
    <p:extLst>
      <p:ext uri="{BB962C8B-B14F-4D97-AF65-F5344CB8AC3E}">
        <p14:creationId xmlns:p14="http://schemas.microsoft.com/office/powerpoint/2010/main" val="2303489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578746D-E105-8349-9F86-CC4CAEEC32C2}" type="slidenum">
              <a:rPr lang="en-US" smtClean="0"/>
              <a:pPr/>
              <a:t>3</a:t>
            </a:fld>
            <a:endParaRPr lang="en-US"/>
          </a:p>
        </p:txBody>
      </p:sp>
    </p:spTree>
    <p:extLst>
      <p:ext uri="{BB962C8B-B14F-4D97-AF65-F5344CB8AC3E}">
        <p14:creationId xmlns:p14="http://schemas.microsoft.com/office/powerpoint/2010/main" val="1266060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Mutual goal is to have best outcome for the child</a:t>
            </a:r>
            <a:endParaRPr lang="en-US" dirty="0"/>
          </a:p>
        </p:txBody>
      </p:sp>
      <p:sp>
        <p:nvSpPr>
          <p:cNvPr id="4" name="Slide Number Placeholder 3"/>
          <p:cNvSpPr>
            <a:spLocks noGrp="1"/>
          </p:cNvSpPr>
          <p:nvPr>
            <p:ph type="sldNum" sz="quarter" idx="10"/>
          </p:nvPr>
        </p:nvSpPr>
        <p:spPr/>
        <p:txBody>
          <a:bodyPr/>
          <a:lstStyle/>
          <a:p>
            <a:fld id="{2578746D-E105-8349-9F86-CC4CAEEC32C2}" type="slidenum">
              <a:rPr lang="en-US" smtClean="0"/>
              <a:pPr/>
              <a:t>34</a:t>
            </a:fld>
            <a:endParaRPr lang="en-US"/>
          </a:p>
        </p:txBody>
      </p:sp>
    </p:spTree>
    <p:extLst>
      <p:ext uri="{BB962C8B-B14F-4D97-AF65-F5344CB8AC3E}">
        <p14:creationId xmlns:p14="http://schemas.microsoft.com/office/powerpoint/2010/main" val="12342227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just some of the cases of</a:t>
            </a:r>
            <a:r>
              <a:rPr lang="en-US" baseline="0" dirty="0" smtClean="0"/>
              <a:t> the children I have seen in the Terra Firma Clinic</a:t>
            </a:r>
            <a:endParaRPr lang="en-US" dirty="0"/>
          </a:p>
        </p:txBody>
      </p:sp>
      <p:sp>
        <p:nvSpPr>
          <p:cNvPr id="4" name="Slide Number Placeholder 3"/>
          <p:cNvSpPr>
            <a:spLocks noGrp="1"/>
          </p:cNvSpPr>
          <p:nvPr>
            <p:ph type="sldNum" sz="quarter" idx="10"/>
          </p:nvPr>
        </p:nvSpPr>
        <p:spPr/>
        <p:txBody>
          <a:bodyPr/>
          <a:lstStyle/>
          <a:p>
            <a:fld id="{D47A2277-80C8-4DE4-A347-B0DB773A0B4C}" type="slidenum">
              <a:rPr lang="en-US" smtClean="0"/>
              <a:t>37</a:t>
            </a:fld>
            <a:endParaRPr lang="en-US"/>
          </a:p>
        </p:txBody>
      </p:sp>
    </p:spTree>
    <p:extLst>
      <p:ext uri="{BB962C8B-B14F-4D97-AF65-F5344CB8AC3E}">
        <p14:creationId xmlns:p14="http://schemas.microsoft.com/office/powerpoint/2010/main" val="3755149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2"/>
                </a:solidFill>
              </a:rPr>
              <a:t>Providers asked to write an affidavit % cases</a:t>
            </a:r>
          </a:p>
          <a:p>
            <a:pPr lvl="1"/>
            <a:r>
              <a:rPr lang="en-US" dirty="0" smtClean="0">
                <a:solidFill>
                  <a:schemeClr val="tx2"/>
                </a:solidFill>
              </a:rPr>
              <a:t>58.6% MH</a:t>
            </a:r>
          </a:p>
          <a:p>
            <a:pPr lvl="1"/>
            <a:r>
              <a:rPr lang="en-US" dirty="0" smtClean="0">
                <a:solidFill>
                  <a:schemeClr val="tx2"/>
                </a:solidFill>
              </a:rPr>
              <a:t>41.4 % Medical</a:t>
            </a:r>
          </a:p>
          <a:p>
            <a:endParaRPr lang="en-US" dirty="0"/>
          </a:p>
        </p:txBody>
      </p:sp>
      <p:sp>
        <p:nvSpPr>
          <p:cNvPr id="4" name="Slide Number Placeholder 3"/>
          <p:cNvSpPr>
            <a:spLocks noGrp="1"/>
          </p:cNvSpPr>
          <p:nvPr>
            <p:ph type="sldNum" sz="quarter" idx="10"/>
          </p:nvPr>
        </p:nvSpPr>
        <p:spPr/>
        <p:txBody>
          <a:bodyPr/>
          <a:lstStyle/>
          <a:p>
            <a:fld id="{2578746D-E105-8349-9F86-CC4CAEEC32C2}" type="slidenum">
              <a:rPr lang="en-US" smtClean="0"/>
              <a:pPr/>
              <a:t>38</a:t>
            </a:fld>
            <a:endParaRPr lang="en-US"/>
          </a:p>
        </p:txBody>
      </p:sp>
    </p:spTree>
    <p:extLst>
      <p:ext uri="{BB962C8B-B14F-4D97-AF65-F5344CB8AC3E}">
        <p14:creationId xmlns:p14="http://schemas.microsoft.com/office/powerpoint/2010/main" val="270644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A2277-80C8-4DE4-A347-B0DB773A0B4C}" type="slidenum">
              <a:rPr lang="en-US" smtClean="0"/>
              <a:t>40</a:t>
            </a:fld>
            <a:endParaRPr lang="en-US"/>
          </a:p>
        </p:txBody>
      </p:sp>
    </p:spTree>
    <p:extLst>
      <p:ext uri="{BB962C8B-B14F-4D97-AF65-F5344CB8AC3E}">
        <p14:creationId xmlns:p14="http://schemas.microsoft.com/office/powerpoint/2010/main" val="21819599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ln/>
        </p:spPr>
        <p:txBody>
          <a:bodyPr/>
          <a:lstStyle/>
          <a:p>
            <a:pPr>
              <a:lnSpc>
                <a:spcPct val="80000"/>
              </a:lnSpc>
              <a:defRPr/>
            </a:pPr>
            <a:r>
              <a:rPr lang="en-US" sz="800" dirty="0">
                <a:ea typeface="ＭＳ Ｐゴシック" pitchFamily="34" charset="-128"/>
              </a:rPr>
              <a:t>The online ICE locator (ODLS):</a:t>
            </a:r>
          </a:p>
          <a:p>
            <a:pPr>
              <a:lnSpc>
                <a:spcPct val="80000"/>
              </a:lnSpc>
              <a:defRPr/>
            </a:pPr>
            <a:r>
              <a:rPr lang="en-US" sz="800" dirty="0">
                <a:ea typeface="ＭＳ Ｐゴシック" pitchFamily="34" charset="-128"/>
              </a:rPr>
              <a:t>- What information does ICE collect about me when I use the ODLS website?</a:t>
            </a:r>
          </a:p>
          <a:p>
            <a:pPr>
              <a:lnSpc>
                <a:spcPct val="80000"/>
              </a:lnSpc>
              <a:defRPr/>
            </a:pPr>
            <a:r>
              <a:rPr lang="en-US" sz="800" dirty="0">
                <a:ea typeface="ＭＳ Ｐゴシック" pitchFamily="34" charset="-128"/>
              </a:rPr>
              <a:t>ODLS collects limited information about you when you use the system. You do not need to set up an account, provide any information about yourself, or get special permission to use the system. When you visit the website, the system does collect limited technical information including your Internet domain, Internet Protocol (IP) address, and the Internet address of the website from which you linked directly to the ODLS website. This information is collected to allow ICE to troubleshoot issues with the system and to monitor and protect the system from cyber-attacks. It is not used to identify people who use ODLS, to track what they search in the system, or to assist with immigration enforcement activities.</a:t>
            </a:r>
          </a:p>
          <a:p>
            <a:pPr>
              <a:lnSpc>
                <a:spcPct val="80000"/>
              </a:lnSpc>
              <a:defRPr/>
            </a:pPr>
            <a:r>
              <a:rPr lang="en-US" sz="800" dirty="0">
                <a:ea typeface="ＭＳ Ｐゴシック" pitchFamily="34" charset="-128"/>
              </a:rPr>
              <a:t>- Does ODLS have information about </a:t>
            </a:r>
            <a:r>
              <a:rPr lang="en-US" sz="800" u="sng" dirty="0">
                <a:ea typeface="ＭＳ Ｐゴシック" pitchFamily="34" charset="-128"/>
              </a:rPr>
              <a:t>all</a:t>
            </a:r>
            <a:r>
              <a:rPr lang="en-US" sz="800" dirty="0">
                <a:ea typeface="ＭＳ Ｐゴシック" pitchFamily="34" charset="-128"/>
              </a:rPr>
              <a:t> persons in ICE custody?</a:t>
            </a:r>
          </a:p>
          <a:p>
            <a:pPr>
              <a:lnSpc>
                <a:spcPct val="80000"/>
              </a:lnSpc>
              <a:defRPr/>
            </a:pPr>
            <a:r>
              <a:rPr lang="en-US" sz="800" dirty="0">
                <a:ea typeface="ＭＳ Ｐゴシック" pitchFamily="34" charset="-128"/>
              </a:rPr>
              <a:t>No. ODLS does not contain information about all persons in ICE custody. For example, juveniles (detainees under the age of 18) and persons released from ICE custody more than 60 days ago are not in the system. The ODLS contains information about current adult detainees and persons released from detention (for any reason, including removal) within the last 60 days.</a:t>
            </a:r>
          </a:p>
          <a:p>
            <a:pPr>
              <a:lnSpc>
                <a:spcPct val="80000"/>
              </a:lnSpc>
              <a:defRPr/>
            </a:pPr>
            <a:r>
              <a:rPr lang="en-US" sz="800" dirty="0">
                <a:ea typeface="ＭＳ Ｐゴシック" pitchFamily="34" charset="-128"/>
              </a:rPr>
              <a:t>- Can I use ODLS to find out if an immigration detainer has issued for a person in local custody? No. Local ERO should have that info. </a:t>
            </a:r>
          </a:p>
          <a:p>
            <a:pPr>
              <a:lnSpc>
                <a:spcPct val="80000"/>
              </a:lnSpc>
              <a:defRPr/>
            </a:pPr>
            <a:r>
              <a:rPr lang="en-US" sz="800" dirty="0">
                <a:ea typeface="ＭＳ Ｐゴシック" pitchFamily="34" charset="-128"/>
              </a:rPr>
              <a:t>- What does the response "not in custody" mean? It means the person was released from ICE custody within the last 60 days for any of the following reasons: </a:t>
            </a:r>
          </a:p>
          <a:p>
            <a:pPr lvl="1">
              <a:lnSpc>
                <a:spcPct val="80000"/>
              </a:lnSpc>
              <a:defRPr/>
            </a:pPr>
            <a:r>
              <a:rPr lang="en-US" sz="800" dirty="0">
                <a:ea typeface="ＭＳ Ｐゴシック" pitchFamily="34" charset="-128"/>
              </a:rPr>
              <a:t>Removed from or voluntarily departed the United States,</a:t>
            </a:r>
          </a:p>
          <a:p>
            <a:pPr lvl="1">
              <a:lnSpc>
                <a:spcPct val="80000"/>
              </a:lnSpc>
              <a:defRPr/>
            </a:pPr>
            <a:r>
              <a:rPr lang="en-US" sz="800" dirty="0">
                <a:ea typeface="ＭＳ Ｐゴシック" pitchFamily="34" charset="-128"/>
              </a:rPr>
              <a:t>Released from custody pending the outcome of their case,</a:t>
            </a:r>
          </a:p>
          <a:p>
            <a:pPr lvl="1">
              <a:lnSpc>
                <a:spcPct val="80000"/>
              </a:lnSpc>
              <a:defRPr/>
            </a:pPr>
            <a:r>
              <a:rPr lang="en-US" sz="800" dirty="0">
                <a:ea typeface="ＭＳ Ｐゴシック" pitchFamily="34" charset="-128"/>
              </a:rPr>
              <a:t>Released into the US due to the resolution of the immigration case (e.g., grant of an immigration benefit that permits the person to remain in the country), or</a:t>
            </a:r>
          </a:p>
          <a:p>
            <a:pPr lvl="1">
              <a:lnSpc>
                <a:spcPct val="80000"/>
              </a:lnSpc>
              <a:defRPr/>
            </a:pPr>
            <a:r>
              <a:rPr lang="en-US" sz="800" dirty="0">
                <a:ea typeface="ＭＳ Ｐゴシック" pitchFamily="34" charset="-128"/>
              </a:rPr>
              <a:t>Transferred into the custody of another law enforcement or custodial agency.</a:t>
            </a:r>
          </a:p>
          <a:p>
            <a:pPr>
              <a:lnSpc>
                <a:spcPct val="80000"/>
              </a:lnSpc>
              <a:defRPr/>
            </a:pPr>
            <a:r>
              <a:rPr lang="en-US" sz="800" dirty="0">
                <a:ea typeface="ＭＳ Ｐゴシック" pitchFamily="34" charset="-128"/>
              </a:rPr>
              <a:t>To obtain more info, contact the ERO office responsible for that person's immigration case.</a:t>
            </a:r>
          </a:p>
          <a:p>
            <a:pPr>
              <a:lnSpc>
                <a:spcPct val="80000"/>
              </a:lnSpc>
              <a:defRPr/>
            </a:pPr>
            <a:r>
              <a:rPr lang="en-US" sz="800" dirty="0">
                <a:ea typeface="ＭＳ Ｐゴシック" pitchFamily="34" charset="-128"/>
              </a:rPr>
              <a:t>- How current is the information in ODLS? Anywhere from 20 minutes to eight hours old. ICE policy requires that its systems be updated within eight hours of the release, removal, or transfer of detainees. </a:t>
            </a:r>
          </a:p>
          <a:p>
            <a:pPr>
              <a:lnSpc>
                <a:spcPct val="80000"/>
              </a:lnSpc>
              <a:defRPr/>
            </a:pPr>
            <a:r>
              <a:rPr lang="en-US" sz="800" dirty="0">
                <a:ea typeface="ＭＳ Ｐゴシック" pitchFamily="34" charset="-128"/>
              </a:rPr>
              <a:t>- Does ODLS show when a detainee is being transferred between facilities? No. For security reasons, ODLS does not provide information about transfers that are planned or in progress. Once a person is transferred and booked into another ICE detention facility, ODLS will be updated with that information.</a:t>
            </a:r>
          </a:p>
          <a:p>
            <a:pPr>
              <a:lnSpc>
                <a:spcPct val="80000"/>
              </a:lnSpc>
              <a:buFontTx/>
              <a:buChar char="-"/>
              <a:defRPr/>
            </a:pPr>
            <a:r>
              <a:rPr lang="en-US" sz="800" dirty="0">
                <a:ea typeface="ＭＳ Ｐゴシック" pitchFamily="34" charset="-128"/>
              </a:rPr>
              <a:t>How do I find out if a person was removed from the United States? ODLS does not reveal whether a person was removed. The system will only reveal if a person is currently in ICE custody or was released from ICE custody within the last 60 days. You’ll need to contact the ERO office responsible for that persons immigration case.  </a:t>
            </a:r>
          </a:p>
          <a:p>
            <a:pPr>
              <a:lnSpc>
                <a:spcPct val="80000"/>
              </a:lnSpc>
              <a:buFontTx/>
              <a:buChar char="-"/>
              <a:defRPr/>
            </a:pPr>
            <a:r>
              <a:rPr lang="en-US" sz="800" dirty="0">
                <a:ea typeface="ＭＳ Ｐゴシック" pitchFamily="34" charset="-128"/>
              </a:rPr>
              <a:t>What type of information will I need to visit a detainee in a detention facility? A government-issued photo identification or other identification when photo identification is unavailable for religious reasons is required to visit a detention facility. However, you should contact the detention facility you plan to visit in order to find out what their policies and regulations are regarding visitation.</a:t>
            </a:r>
          </a:p>
          <a:p>
            <a:pPr>
              <a:lnSpc>
                <a:spcPct val="80000"/>
              </a:lnSpc>
              <a:buFontTx/>
              <a:buChar char="-"/>
              <a:defRPr/>
            </a:pPr>
            <a:endParaRPr lang="en-US" sz="700" dirty="0">
              <a:ea typeface="ＭＳ Ｐゴシック" pitchFamily="34" charset="-128"/>
            </a:endParaRPr>
          </a:p>
          <a:p>
            <a:pPr marL="0" lvl="1">
              <a:lnSpc>
                <a:spcPct val="80000"/>
              </a:lnSpc>
              <a:buFontTx/>
              <a:buChar char="-"/>
              <a:defRPr/>
            </a:pPr>
            <a:r>
              <a:rPr lang="en-US" dirty="0">
                <a:ea typeface="ＭＳ Ｐゴシック" pitchFamily="34" charset="-128"/>
              </a:rPr>
              <a:t>If the status of the detainee shows "In Custody," select the "Current Detention Facility" link which will provide the contact information for the detention facility where the detainee is being held. Contact the detention facility to confirm the detainee is still at that location prior to visiting.</a:t>
            </a:r>
          </a:p>
        </p:txBody>
      </p:sp>
      <p:sp>
        <p:nvSpPr>
          <p:cNvPr id="75780" name="Slide Number Placeholder 3"/>
          <p:cNvSpPr>
            <a:spLocks noGrp="1"/>
          </p:cNvSpPr>
          <p:nvPr>
            <p:ph type="sldNum" sz="quarter" idx="5"/>
          </p:nvPr>
        </p:nvSpPr>
        <p:spPr>
          <a:noFill/>
        </p:spPr>
        <p:txBody>
          <a:bodyPr/>
          <a:lstStyle/>
          <a:p>
            <a:fld id="{507A3179-3961-49BB-AAF4-1CDBB5804584}" type="slidenum">
              <a:rPr lang="en-US" smtClean="0"/>
              <a:pPr/>
              <a:t>42</a:t>
            </a:fld>
            <a:endParaRPr lang="en-US" smtClean="0"/>
          </a:p>
        </p:txBody>
      </p:sp>
    </p:spTree>
    <p:extLst>
      <p:ext uri="{BB962C8B-B14F-4D97-AF65-F5344CB8AC3E}">
        <p14:creationId xmlns:p14="http://schemas.microsoft.com/office/powerpoint/2010/main" val="6231255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All of us</a:t>
            </a:r>
            <a:endParaRPr lang="en-US" dirty="0"/>
          </a:p>
        </p:txBody>
      </p:sp>
      <p:sp>
        <p:nvSpPr>
          <p:cNvPr id="4" name="Slide Number Placeholder 3"/>
          <p:cNvSpPr>
            <a:spLocks noGrp="1"/>
          </p:cNvSpPr>
          <p:nvPr>
            <p:ph type="sldNum" sz="quarter" idx="10"/>
          </p:nvPr>
        </p:nvSpPr>
        <p:spPr/>
        <p:txBody>
          <a:bodyPr/>
          <a:lstStyle/>
          <a:p>
            <a:fld id="{2578746D-E105-8349-9F86-CC4CAEEC32C2}" type="slidenum">
              <a:rPr lang="en-US" smtClean="0"/>
              <a:pPr/>
              <a:t>43</a:t>
            </a:fld>
            <a:endParaRPr lang="en-US"/>
          </a:p>
        </p:txBody>
      </p:sp>
    </p:spTree>
    <p:extLst>
      <p:ext uri="{BB962C8B-B14F-4D97-AF65-F5344CB8AC3E}">
        <p14:creationId xmlns:p14="http://schemas.microsoft.com/office/powerpoint/2010/main" val="3330694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is a photograph of an adolescent boy sitting alone on railroad tracks somewhere in rural Mexico.  Heightening his sense of isolation is an abandoned building directly behind him, a mountain in the far distance and one large tree nearby. There is not another human being in sight. The boy is looking away from the camera; down the tracks begging the viewer to wonder what is he thinking about - his fears, his losses, his future? Is he looking back from where he came or is he looking towards where he is going? It is an intensely evocative image that profoundly speaks to me. </a:t>
            </a:r>
          </a:p>
          <a:p>
            <a:endParaRPr lang="en-US" dirty="0"/>
          </a:p>
        </p:txBody>
      </p:sp>
      <p:sp>
        <p:nvSpPr>
          <p:cNvPr id="4" name="Slide Number Placeholder 3"/>
          <p:cNvSpPr>
            <a:spLocks noGrp="1"/>
          </p:cNvSpPr>
          <p:nvPr>
            <p:ph type="sldNum" sz="quarter" idx="10"/>
          </p:nvPr>
        </p:nvSpPr>
        <p:spPr/>
        <p:txBody>
          <a:bodyPr/>
          <a:lstStyle/>
          <a:p>
            <a:fld id="{2578746D-E105-8349-9F86-CC4CAEEC32C2}" type="slidenum">
              <a:rPr lang="en-US" smtClean="0"/>
              <a:pPr/>
              <a:t>4</a:t>
            </a:fld>
            <a:endParaRPr lang="en-US"/>
          </a:p>
        </p:txBody>
      </p:sp>
    </p:spTree>
    <p:extLst>
      <p:ext uri="{BB962C8B-B14F-4D97-AF65-F5344CB8AC3E}">
        <p14:creationId xmlns:p14="http://schemas.microsoft.com/office/powerpoint/2010/main" val="3133811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I was giving this talk 16 month ago I would have jumped right into the care of UIC.</a:t>
            </a:r>
            <a:endParaRPr lang="en-US" dirty="0"/>
          </a:p>
        </p:txBody>
      </p:sp>
      <p:sp>
        <p:nvSpPr>
          <p:cNvPr id="4" name="Slide Number Placeholder 3"/>
          <p:cNvSpPr>
            <a:spLocks noGrp="1"/>
          </p:cNvSpPr>
          <p:nvPr>
            <p:ph type="sldNum" sz="quarter" idx="10"/>
          </p:nvPr>
        </p:nvSpPr>
        <p:spPr/>
        <p:txBody>
          <a:bodyPr/>
          <a:lstStyle/>
          <a:p>
            <a:fld id="{2578746D-E105-8349-9F86-CC4CAEEC32C2}" type="slidenum">
              <a:rPr lang="en-US" smtClean="0"/>
              <a:pPr/>
              <a:t>6</a:t>
            </a:fld>
            <a:endParaRPr lang="en-US"/>
          </a:p>
        </p:txBody>
      </p:sp>
    </p:spTree>
    <p:extLst>
      <p:ext uri="{BB962C8B-B14F-4D97-AF65-F5344CB8AC3E}">
        <p14:creationId xmlns:p14="http://schemas.microsoft.com/office/powerpoint/2010/main" val="3322733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Immigrant children and families make up the fabric of this country 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every state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you can see.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When we talk about immigrant children and families we are not talking about a monolithic population but a diverse population with </a:t>
            </a:r>
            <a:r>
              <a:rPr lang="en-US" sz="1200" b="0" kern="1200" dirty="0" smtClean="0">
                <a:solidFill>
                  <a:schemeClr val="tx1"/>
                </a:solidFill>
                <a:effectLst/>
                <a:latin typeface="+mn-lt"/>
                <a:ea typeface="+mn-ea"/>
                <a:cs typeface="+mn-cs"/>
              </a:rPr>
              <a:t>different needs and different rights. Mixed immigrant status families/refugees/dreamers/unaccompanied and accompanied children</a:t>
            </a:r>
          </a:p>
          <a:p>
            <a:endParaRPr lang="en-US" baseline="0" dirty="0" smtClean="0"/>
          </a:p>
          <a:p>
            <a:pPr marL="285750" indent="-285750" defTabSz="609585">
              <a:buFont typeface="Arial" panose="020B0604020202020204" pitchFamily="34" charset="0"/>
              <a:buChar char="•"/>
              <a:defRPr/>
            </a:pPr>
            <a:r>
              <a:rPr lang="en-US" sz="1200" dirty="0" smtClean="0">
                <a:latin typeface="Arial" panose="020B0604020202020204" pitchFamily="34" charset="0"/>
                <a:cs typeface="Arial" panose="020B0604020202020204" pitchFamily="34" charset="0"/>
              </a:rPr>
              <a:t>One in four children in the United States and more than one in three children in New York lives in an </a:t>
            </a:r>
            <a:r>
              <a:rPr lang="en-US" sz="1200" b="1" dirty="0" smtClean="0">
                <a:latin typeface="Arial" panose="020B0604020202020204" pitchFamily="34" charset="0"/>
                <a:cs typeface="Arial" panose="020B0604020202020204" pitchFamily="34" charset="0"/>
              </a:rPr>
              <a:t>immigrant family </a:t>
            </a:r>
            <a:r>
              <a:rPr lang="en-US" sz="1200" dirty="0" smtClean="0">
                <a:latin typeface="Arial" panose="020B0604020202020204" pitchFamily="34" charset="0"/>
                <a:cs typeface="Arial" panose="020B0604020202020204" pitchFamily="34" charset="0"/>
              </a:rPr>
              <a:t>– </a:t>
            </a:r>
          </a:p>
          <a:p>
            <a:pPr marL="0" indent="0" defTabSz="609585">
              <a:buFont typeface="Arial" panose="020B0604020202020204" pitchFamily="34" charset="0"/>
              <a:buNone/>
              <a:defRPr/>
            </a:pPr>
            <a:r>
              <a:rPr lang="en-US" sz="1200" u="none" dirty="0" smtClean="0">
                <a:latin typeface="Arial" panose="020B0604020202020204" pitchFamily="34" charset="0"/>
                <a:cs typeface="Arial" panose="020B0604020202020204" pitchFamily="34" charset="0"/>
              </a:rPr>
              <a:t>	</a:t>
            </a:r>
            <a:r>
              <a:rPr lang="en-US" sz="1200" u="sng" dirty="0" smtClean="0">
                <a:latin typeface="Arial" panose="020B0604020202020204" pitchFamily="34" charset="0"/>
                <a:cs typeface="Arial" panose="020B0604020202020204" pitchFamily="34" charset="0"/>
              </a:rPr>
              <a:t>defined as </a:t>
            </a:r>
            <a:r>
              <a:rPr lang="en-US" sz="1200" dirty="0" smtClean="0">
                <a:latin typeface="Arial" panose="020B0604020202020204" pitchFamily="34" charset="0"/>
                <a:cs typeface="Arial" panose="020B0604020202020204" pitchFamily="34" charset="0"/>
              </a:rPr>
              <a:t>a</a:t>
            </a:r>
            <a:r>
              <a:rPr lang="en-US" sz="1200" baseline="0" dirty="0" smtClean="0">
                <a:latin typeface="Arial" panose="020B0604020202020204" pitchFamily="34" charset="0"/>
                <a:cs typeface="Arial" panose="020B0604020202020204" pitchFamily="34" charset="0"/>
              </a:rPr>
              <a:t> child, born inside or outside the country, with at least one parent born outside the country.</a:t>
            </a:r>
          </a:p>
          <a:p>
            <a:pPr marL="285750" indent="-285750" defTabSz="609585">
              <a:buFont typeface="Arial" panose="020B0604020202020204" pitchFamily="34" charset="0"/>
              <a:buChar char="•"/>
              <a:defRPr/>
            </a:pPr>
            <a:r>
              <a:rPr lang="en-US" sz="1200" baseline="0" dirty="0" smtClean="0">
                <a:latin typeface="Arial" panose="020B0604020202020204" pitchFamily="34" charset="0"/>
                <a:cs typeface="Arial" panose="020B0604020202020204" pitchFamily="34" charset="0"/>
              </a:rPr>
              <a:t>That parent may be undocumented or naturalized.  </a:t>
            </a:r>
          </a:p>
          <a:p>
            <a:pPr marL="285750" indent="-285750" defTabSz="609585">
              <a:buFont typeface="Arial" panose="020B0604020202020204" pitchFamily="34" charset="0"/>
              <a:buChar char="•"/>
              <a:defRPr/>
            </a:pPr>
            <a:r>
              <a:rPr lang="en-US" baseline="0" dirty="0" smtClean="0"/>
              <a:t>2016, approximately </a:t>
            </a:r>
            <a:r>
              <a:rPr lang="en-US" b="1" baseline="0" dirty="0" smtClean="0"/>
              <a:t>18 million children</a:t>
            </a:r>
            <a:r>
              <a:rPr lang="en-US" baseline="0" dirty="0" smtClean="0"/>
              <a:t> under age 18 lived with at least one immigrant parent. </a:t>
            </a:r>
          </a:p>
          <a:p>
            <a:pPr marL="285750" indent="-285750" defTabSz="609585">
              <a:buFont typeface="Arial" panose="020B0604020202020204" pitchFamily="34" charset="0"/>
              <a:buChar char="•"/>
              <a:defRPr/>
            </a:pPr>
            <a:r>
              <a:rPr lang="en-US" baseline="0" dirty="0" smtClean="0"/>
              <a:t>They accounted for over 25%  of the 70 million children under age 18 in the United States.</a:t>
            </a:r>
          </a:p>
          <a:p>
            <a:pPr marL="285750" indent="-285750" defTabSz="609585">
              <a:buFont typeface="Arial" panose="020B0604020202020204" pitchFamily="34" charset="0"/>
              <a:buChar char="•"/>
              <a:defRPr/>
            </a:pPr>
            <a:r>
              <a:rPr lang="en-US" baseline="0" dirty="0" smtClean="0"/>
              <a:t>And almost 90% of those children, 16 million, are us born citizens</a:t>
            </a:r>
          </a:p>
          <a:p>
            <a:pPr marL="285750" indent="-285750" algn="l" defTabSz="609585">
              <a:buFont typeface="Arial" panose="020B0604020202020204" pitchFamily="34" charset="0"/>
              <a:buChar char="•"/>
              <a:defRPr/>
            </a:pPr>
            <a:r>
              <a:rPr lang="en-US" baseline="0" dirty="0" smtClean="0"/>
              <a:t>When we talk about how hateful rhetoric and policies may affect these children we can think about this in terms of a</a:t>
            </a:r>
            <a:r>
              <a:rPr lang="en-US" b="1" baseline="0" dirty="0" smtClean="0"/>
              <a:t> public health crisis</a:t>
            </a:r>
          </a:p>
          <a:p>
            <a:pPr marL="285750" indent="-285750" defTabSz="609585">
              <a:buFont typeface="Arial" panose="020B0604020202020204" pitchFamily="34" charset="0"/>
              <a:buChar char="•"/>
              <a:defRPr/>
            </a:pPr>
            <a:endParaRPr lang="en-US" baseline="0" dirty="0" smtClean="0"/>
          </a:p>
        </p:txBody>
      </p:sp>
      <p:sp>
        <p:nvSpPr>
          <p:cNvPr id="4" name="Slide Number Placeholder 3"/>
          <p:cNvSpPr>
            <a:spLocks noGrp="1"/>
          </p:cNvSpPr>
          <p:nvPr>
            <p:ph type="sldNum" sz="quarter" idx="10"/>
          </p:nvPr>
        </p:nvSpPr>
        <p:spPr/>
        <p:txBody>
          <a:bodyPr/>
          <a:lstStyle/>
          <a:p>
            <a:fld id="{6121266D-2A0A-AF4A-A2AD-5E8DAC4CB697}" type="slidenum">
              <a:rPr lang="en-US" smtClean="0"/>
              <a:t>7</a:t>
            </a:fld>
            <a:endParaRPr lang="en-US"/>
          </a:p>
        </p:txBody>
      </p:sp>
    </p:spTree>
    <p:extLst>
      <p:ext uri="{BB962C8B-B14F-4D97-AF65-F5344CB8AC3E}">
        <p14:creationId xmlns:p14="http://schemas.microsoft.com/office/powerpoint/2010/main" val="3173960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smtClean="0"/>
              <a:t>One week after the inauguration of the president we were </a:t>
            </a:r>
            <a:r>
              <a:rPr lang="en-US" baseline="0" dirty="0" err="1" smtClean="0"/>
              <a:t>baraged</a:t>
            </a:r>
            <a:r>
              <a:rPr lang="en-US" baseline="0" dirty="0" smtClean="0"/>
              <a:t> by anti-</a:t>
            </a:r>
            <a:r>
              <a:rPr lang="en-US" baseline="0" dirty="0" err="1" smtClean="0"/>
              <a:t>muslim</a:t>
            </a:r>
            <a:r>
              <a:rPr lang="en-US" baseline="0" dirty="0" smtClean="0"/>
              <a:t> and anti-immigrant executive orders and policy proposals </a:t>
            </a:r>
            <a:r>
              <a:rPr lang="en-US" sz="2400" dirty="0" smtClean="0">
                <a:solidFill>
                  <a:schemeClr val="tx2">
                    <a:lumMod val="75000"/>
                  </a:schemeClr>
                </a:solidFill>
              </a:rPr>
              <a:t>	</a:t>
            </a:r>
          </a:p>
          <a:p>
            <a:endParaRPr lang="en-US" dirty="0" smtClean="0"/>
          </a:p>
          <a:p>
            <a:pPr marL="171450" indent="-171450">
              <a:buFont typeface="Arial" pitchFamily="34" charset="0"/>
              <a:buChar char="•"/>
            </a:pPr>
            <a:r>
              <a:rPr lang="en-US" sz="1200" kern="1200" baseline="0" dirty="0" smtClean="0">
                <a:solidFill>
                  <a:schemeClr val="tx1"/>
                </a:solidFill>
                <a:effectLst/>
                <a:latin typeface="+mn-lt"/>
                <a:ea typeface="+mn-ea"/>
                <a:cs typeface="+mn-cs"/>
              </a:rPr>
              <a:t>As pediatricians, and as citizens, We must ask ourselves What does dos this all say to our children and families:”</a:t>
            </a:r>
          </a:p>
          <a:p>
            <a:pPr marL="628650" lvl="1" indent="-171450">
              <a:buFont typeface="Arial" pitchFamily="34" charset="0"/>
              <a:buChar char="•"/>
            </a:pPr>
            <a:r>
              <a:rPr lang="en-US" sz="1200" kern="1200" baseline="0" dirty="0" smtClean="0">
                <a:solidFill>
                  <a:schemeClr val="tx1"/>
                </a:solidFill>
                <a:effectLst/>
                <a:latin typeface="+mn-lt"/>
                <a:ea typeface="+mn-ea"/>
                <a:cs typeface="+mn-cs"/>
              </a:rPr>
              <a:t>You are inferior and less deserving; you are a threat to us</a:t>
            </a:r>
          </a:p>
          <a:p>
            <a:pPr marL="628650" lvl="1" indent="-171450">
              <a:buFont typeface="Arial" pitchFamily="34" charset="0"/>
              <a:buChar char="•"/>
            </a:pPr>
            <a:r>
              <a:rPr lang="en-US" sz="1200" kern="1200" baseline="0" dirty="0" smtClean="0">
                <a:solidFill>
                  <a:schemeClr val="tx1"/>
                </a:solidFill>
                <a:effectLst/>
                <a:latin typeface="+mn-lt"/>
                <a:ea typeface="+mn-ea"/>
                <a:cs typeface="+mn-cs"/>
              </a:rPr>
              <a:t>You don’t deserve to come into this country even though through the US has ratified the </a:t>
            </a:r>
            <a:r>
              <a:rPr lang="en-US" sz="1200" b="1" kern="1200" baseline="0" dirty="0" smtClean="0">
                <a:solidFill>
                  <a:schemeClr val="tx1"/>
                </a:solidFill>
                <a:effectLst/>
                <a:latin typeface="+mn-lt"/>
                <a:ea typeface="+mn-ea"/>
                <a:cs typeface="+mn-cs"/>
              </a:rPr>
              <a:t>Universal Declaration of Human rights </a:t>
            </a:r>
            <a:r>
              <a:rPr lang="en-US" sz="1200" kern="1200" baseline="0" dirty="0" smtClean="0">
                <a:solidFill>
                  <a:schemeClr val="tx1"/>
                </a:solidFill>
                <a:effectLst/>
                <a:latin typeface="+mn-lt"/>
                <a:ea typeface="+mn-ea"/>
                <a:cs typeface="+mn-cs"/>
              </a:rPr>
              <a:t>which explicitly gives everyone the right to seek asylum. </a:t>
            </a:r>
          </a:p>
          <a:p>
            <a:pPr marL="457200" lvl="1" indent="0">
              <a:buFont typeface="Arial" pitchFamily="34" charset="0"/>
              <a:buNone/>
            </a:pPr>
            <a:endParaRPr lang="en-US" sz="120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xenophobic, hateful anti-immigrant rhetoric pouring out of this current administration not only poses a real threat to the majority of hard working, law abiding immigrants in this country BUT more insidiously challenges the notion of Equality and Justice – concepts especially difficult for children to reconcile.</a:t>
            </a:r>
          </a:p>
          <a:p>
            <a:pPr marL="171450" indent="-171450">
              <a:buFont typeface="Wingdings" charset="0"/>
              <a:buChar char="Ø"/>
            </a:pPr>
            <a:endParaRPr lang="en-US" sz="12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578746D-E105-8349-9F86-CC4CAEEC32C2}" type="slidenum">
              <a:rPr lang="en-US" smtClean="0"/>
              <a:pPr/>
              <a:t>8</a:t>
            </a:fld>
            <a:endParaRPr lang="en-US"/>
          </a:p>
        </p:txBody>
      </p:sp>
    </p:spTree>
    <p:extLst>
      <p:ext uri="{BB962C8B-B14F-4D97-AF65-F5344CB8AC3E}">
        <p14:creationId xmlns:p14="http://schemas.microsoft.com/office/powerpoint/2010/main" val="2483808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a time of historically high numbers of refugees around the world , they US has decided to halve the numbers willing to resettle. </a:t>
            </a:r>
          </a:p>
          <a:p>
            <a:r>
              <a:rPr lang="en-US" baseline="0" dirty="0" smtClean="0"/>
              <a:t>What is the message to the world; what is the message to refugee children and families in this country</a:t>
            </a:r>
            <a:endParaRPr lang="en-US" dirty="0" smtClean="0"/>
          </a:p>
        </p:txBody>
      </p:sp>
      <p:sp>
        <p:nvSpPr>
          <p:cNvPr id="4" name="Slide Number Placeholder 3"/>
          <p:cNvSpPr>
            <a:spLocks noGrp="1"/>
          </p:cNvSpPr>
          <p:nvPr>
            <p:ph type="sldNum" sz="quarter" idx="10"/>
          </p:nvPr>
        </p:nvSpPr>
        <p:spPr/>
        <p:txBody>
          <a:bodyPr/>
          <a:lstStyle/>
          <a:p>
            <a:fld id="{2578746D-E105-8349-9F86-CC4CAEEC32C2}" type="slidenum">
              <a:rPr lang="en-US" smtClean="0"/>
              <a:pPr/>
              <a:t>9</a:t>
            </a:fld>
            <a:endParaRPr lang="en-US"/>
          </a:p>
        </p:txBody>
      </p:sp>
    </p:spTree>
    <p:extLst>
      <p:ext uri="{BB962C8B-B14F-4D97-AF65-F5344CB8AC3E}">
        <p14:creationId xmlns:p14="http://schemas.microsoft.com/office/powerpoint/2010/main" val="4221400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2060"/>
                </a:solidFill>
              </a:rPr>
              <a:t>When</a:t>
            </a:r>
            <a:r>
              <a:rPr lang="en-US" sz="1200" baseline="0" dirty="0" smtClean="0">
                <a:solidFill>
                  <a:srgbClr val="002060"/>
                </a:solidFill>
              </a:rPr>
              <a:t> I think of the hundreds of children and families we care for in our program I know that these strategies either:</a:t>
            </a:r>
          </a:p>
          <a:p>
            <a:pPr marL="171450" marR="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solidFill>
                  <a:srgbClr val="002060"/>
                </a:solidFill>
              </a:rPr>
              <a:t> Make crossing into the US more dangerous (you may have heard of the Guatemalan 20 y/o </a:t>
            </a:r>
            <a:r>
              <a:rPr lang="en-US" sz="1200" baseline="0" dirty="0" err="1" smtClean="0">
                <a:solidFill>
                  <a:srgbClr val="002060"/>
                </a:solidFill>
              </a:rPr>
              <a:t>younng</a:t>
            </a:r>
            <a:r>
              <a:rPr lang="en-US" sz="1200" baseline="0" dirty="0" smtClean="0">
                <a:solidFill>
                  <a:srgbClr val="002060"/>
                </a:solidFill>
              </a:rPr>
              <a:t> women just shot at the border) or</a:t>
            </a:r>
          </a:p>
          <a:p>
            <a:pPr marL="171450" marR="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solidFill>
                  <a:srgbClr val="002060"/>
                </a:solidFill>
              </a:rPr>
              <a:t>Fail (as I will show you in a few minutes)</a:t>
            </a:r>
            <a:endParaRPr lang="en-US" dirty="0" smtClean="0"/>
          </a:p>
          <a:p>
            <a:endParaRPr lang="en-US" dirty="0" smtClean="0"/>
          </a:p>
          <a:p>
            <a:r>
              <a:rPr lang="en-US" dirty="0" smtClean="0"/>
              <a:t>-$263</a:t>
            </a:r>
            <a:r>
              <a:rPr lang="en-US" baseline="0" dirty="0" smtClean="0"/>
              <a:t> billion on immigration enforcement since 1986 by federal </a:t>
            </a:r>
            <a:r>
              <a:rPr lang="en-US" baseline="0" dirty="0" err="1" smtClean="0"/>
              <a:t>govt</a:t>
            </a:r>
            <a:r>
              <a:rPr lang="en-US" baseline="0" dirty="0" smtClean="0"/>
              <a:t> </a:t>
            </a:r>
          </a:p>
          <a:p>
            <a:r>
              <a:rPr lang="en-US" baseline="0" dirty="0" smtClean="0"/>
              <a:t>-”</a:t>
            </a:r>
            <a:r>
              <a:rPr lang="en-US" sz="1200" b="0" i="0" kern="1200" dirty="0" smtClean="0">
                <a:solidFill>
                  <a:schemeClr val="tx1"/>
                </a:solidFill>
                <a:effectLst/>
                <a:latin typeface="+mn-lt"/>
                <a:ea typeface="+mn-ea"/>
                <a:cs typeface="+mn-cs"/>
              </a:rPr>
              <a:t>Currently, the number of border and interior enforcement personnel stands at more than </a:t>
            </a:r>
            <a:r>
              <a:rPr lang="en-US" sz="1200" b="0" i="0" u="none" strike="noStrike" kern="1200" dirty="0" smtClean="0">
                <a:solidFill>
                  <a:schemeClr val="tx1"/>
                </a:solidFill>
                <a:effectLst/>
                <a:latin typeface="+mn-lt"/>
                <a:ea typeface="+mn-ea"/>
                <a:cs typeface="+mn-cs"/>
                <a:hlinkClick r:id="rId3"/>
              </a:rPr>
              <a:t>49,000</a:t>
            </a:r>
            <a:r>
              <a:rPr lang="en-US" sz="1200" b="0" i="0" kern="1200" dirty="0" smtClean="0">
                <a:solidFill>
                  <a:schemeClr val="tx1"/>
                </a:solidFill>
                <a:effectLst/>
                <a:latin typeface="+mn-lt"/>
                <a:ea typeface="+mn-ea"/>
                <a:cs typeface="+mn-cs"/>
              </a:rPr>
              <a:t>. The number of U.S. Border Patrol agents nearly </a:t>
            </a:r>
            <a:r>
              <a:rPr lang="en-US" sz="1200" b="0" i="0" u="none" strike="noStrike" kern="1200" dirty="0" smtClean="0">
                <a:solidFill>
                  <a:schemeClr val="tx1"/>
                </a:solidFill>
                <a:effectLst/>
                <a:latin typeface="+mn-lt"/>
                <a:ea typeface="+mn-ea"/>
                <a:cs typeface="+mn-cs"/>
                <a:hlinkClick r:id="rId4"/>
              </a:rPr>
              <a:t>doubled</a:t>
            </a:r>
            <a:r>
              <a:rPr lang="en-US" sz="1200" b="0" i="0" kern="1200" dirty="0" smtClean="0">
                <a:solidFill>
                  <a:schemeClr val="tx1"/>
                </a:solidFill>
                <a:effectLst/>
                <a:latin typeface="+mn-lt"/>
                <a:ea typeface="+mn-ea"/>
                <a:cs typeface="+mn-cs"/>
              </a:rPr>
              <a:t> from Fiscal Year (FY) 2003 to FY 2016. Additionally, the number of ICE agents devoted to its office of Enforcement and Removal Operations (ERO) </a:t>
            </a:r>
            <a:r>
              <a:rPr lang="en-US" sz="1200" b="0" i="0" u="none" strike="noStrike" kern="1200" dirty="0" smtClean="0">
                <a:solidFill>
                  <a:schemeClr val="tx1"/>
                </a:solidFill>
                <a:effectLst/>
                <a:latin typeface="+mn-lt"/>
                <a:ea typeface="+mn-ea"/>
                <a:cs typeface="+mn-cs"/>
                <a:hlinkClick r:id="rId5"/>
              </a:rPr>
              <a:t>nearly tripled</a:t>
            </a:r>
            <a:r>
              <a:rPr lang="en-US" sz="1200" b="0" i="0" kern="1200" dirty="0" smtClean="0">
                <a:solidFill>
                  <a:schemeClr val="tx1"/>
                </a:solidFill>
                <a:effectLst/>
                <a:latin typeface="+mn-lt"/>
                <a:ea typeface="+mn-ea"/>
                <a:cs typeface="+mn-cs"/>
              </a:rPr>
              <a:t> from FY 2003 to FY 2016.“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0" i="0" kern="1200" baseline="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Since 1993, when the current strategy of concentrated border enforcement was first rolled out along the U.S.-Mexico border, the annual </a:t>
            </a:r>
            <a:r>
              <a:rPr lang="en-US" sz="1200" b="0" i="0" u="none" strike="noStrike" kern="1200" dirty="0" smtClean="0">
                <a:solidFill>
                  <a:schemeClr val="tx1"/>
                </a:solidFill>
                <a:effectLst/>
                <a:latin typeface="+mn-lt"/>
                <a:ea typeface="+mn-ea"/>
                <a:cs typeface="+mn-cs"/>
                <a:hlinkClick r:id="rId6"/>
              </a:rPr>
              <a:t>budget</a:t>
            </a:r>
            <a:r>
              <a:rPr lang="en-US" sz="1200" b="0" i="0" kern="1200" dirty="0" smtClean="0">
                <a:solidFill>
                  <a:schemeClr val="tx1"/>
                </a:solidFill>
                <a:effectLst/>
                <a:latin typeface="+mn-lt"/>
                <a:ea typeface="+mn-ea"/>
                <a:cs typeface="+mn-cs"/>
              </a:rPr>
              <a:t> of the U.S. Border Patrol has increased more than ten-fold, from $363 million to more than $3.8 billion.”</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0" i="0" kern="1200" dirty="0" smtClean="0">
                <a:solidFill>
                  <a:schemeClr val="tx1"/>
                </a:solidFill>
                <a:effectLst/>
                <a:latin typeface="+mn-lt"/>
                <a:ea typeface="+mn-ea"/>
                <a:cs typeface="+mn-cs"/>
              </a:rPr>
              <a:t>“ICE</a:t>
            </a:r>
            <a:r>
              <a:rPr lang="en-US" sz="1200" b="0" i="0" kern="1200" baseline="0" dirty="0" smtClean="0">
                <a:solidFill>
                  <a:schemeClr val="tx1"/>
                </a:solidFill>
                <a:effectLst/>
                <a:latin typeface="+mn-lt"/>
                <a:ea typeface="+mn-ea"/>
                <a:cs typeface="+mn-cs"/>
              </a:rPr>
              <a:t> spending has grown 85%, from 3.3 billion since inception to $6.1 billion today.”</a:t>
            </a:r>
          </a:p>
        </p:txBody>
      </p:sp>
      <p:sp>
        <p:nvSpPr>
          <p:cNvPr id="4" name="Slide Number Placeholder 3"/>
          <p:cNvSpPr>
            <a:spLocks noGrp="1"/>
          </p:cNvSpPr>
          <p:nvPr>
            <p:ph type="sldNum" sz="quarter" idx="10"/>
          </p:nvPr>
        </p:nvSpPr>
        <p:spPr/>
        <p:txBody>
          <a:bodyPr/>
          <a:lstStyle/>
          <a:p>
            <a:fld id="{2578746D-E105-8349-9F86-CC4CAEEC32C2}" type="slidenum">
              <a:rPr lang="en-US" smtClean="0"/>
              <a:pPr/>
              <a:t>10</a:t>
            </a:fld>
            <a:endParaRPr lang="en-US"/>
          </a:p>
        </p:txBody>
      </p:sp>
    </p:spTree>
    <p:extLst>
      <p:ext uri="{BB962C8B-B14F-4D97-AF65-F5344CB8AC3E}">
        <p14:creationId xmlns:p14="http://schemas.microsoft.com/office/powerpoint/2010/main" val="1959335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10D52B1B-BA1A-5E45-981B-059857AFFFCD}" type="datetimeFigureOut">
              <a:rPr lang="en-US" smtClean="0"/>
              <a:pPr/>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8CCDD-D901-5145-8C67-81981462E6F5}" type="slidenum">
              <a:rPr lang="en-US" smtClean="0"/>
              <a:pPr/>
              <a:t>‹#›</a:t>
            </a:fld>
            <a:endParaRPr lang="en-US"/>
          </a:p>
        </p:txBody>
      </p:sp>
    </p:spTree>
    <p:extLst>
      <p:ext uri="{BB962C8B-B14F-4D97-AF65-F5344CB8AC3E}">
        <p14:creationId xmlns:p14="http://schemas.microsoft.com/office/powerpoint/2010/main" val="38396894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0D52B1B-BA1A-5E45-981B-059857AFFFCD}" type="datetimeFigureOut">
              <a:rPr lang="en-US" smtClean="0"/>
              <a:pPr/>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8CCDD-D901-5145-8C67-81981462E6F5}" type="slidenum">
              <a:rPr lang="en-US" smtClean="0"/>
              <a:pPr/>
              <a:t>‹#›</a:t>
            </a:fld>
            <a:endParaRPr lang="en-US"/>
          </a:p>
        </p:txBody>
      </p:sp>
    </p:spTree>
    <p:extLst>
      <p:ext uri="{BB962C8B-B14F-4D97-AF65-F5344CB8AC3E}">
        <p14:creationId xmlns:p14="http://schemas.microsoft.com/office/powerpoint/2010/main" val="3391203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0D52B1B-BA1A-5E45-981B-059857AFFFCD}" type="datetimeFigureOut">
              <a:rPr lang="en-US" smtClean="0"/>
              <a:pPr/>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8CCDD-D901-5145-8C67-81981462E6F5}" type="slidenum">
              <a:rPr lang="en-US" smtClean="0"/>
              <a:pPr/>
              <a:t>‹#›</a:t>
            </a:fld>
            <a:endParaRPr lang="en-US"/>
          </a:p>
        </p:txBody>
      </p:sp>
    </p:spTree>
    <p:extLst>
      <p:ext uri="{BB962C8B-B14F-4D97-AF65-F5344CB8AC3E}">
        <p14:creationId xmlns:p14="http://schemas.microsoft.com/office/powerpoint/2010/main" val="3999334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0D52B1B-BA1A-5E45-981B-059857AFFFCD}" type="datetimeFigureOut">
              <a:rPr lang="en-US" smtClean="0"/>
              <a:pPr/>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8CCDD-D901-5145-8C67-81981462E6F5}" type="slidenum">
              <a:rPr lang="en-US" smtClean="0"/>
              <a:pPr/>
              <a:t>‹#›</a:t>
            </a:fld>
            <a:endParaRPr lang="en-US"/>
          </a:p>
        </p:txBody>
      </p:sp>
    </p:spTree>
    <p:extLst>
      <p:ext uri="{BB962C8B-B14F-4D97-AF65-F5344CB8AC3E}">
        <p14:creationId xmlns:p14="http://schemas.microsoft.com/office/powerpoint/2010/main" val="4114455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dirty="0"/>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0D52B1B-BA1A-5E45-981B-059857AFFFCD}" type="datetimeFigureOut">
              <a:rPr lang="en-US" smtClean="0"/>
              <a:pPr/>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8CCDD-D901-5145-8C67-81981462E6F5}" type="slidenum">
              <a:rPr lang="en-US" smtClean="0"/>
              <a:pPr/>
              <a:t>‹#›</a:t>
            </a:fld>
            <a:endParaRPr lang="en-US"/>
          </a:p>
        </p:txBody>
      </p:sp>
      <p:sp>
        <p:nvSpPr>
          <p:cNvPr id="11" name="Picture Placeholder 10"/>
          <p:cNvSpPr>
            <a:spLocks noGrp="1"/>
          </p:cNvSpPr>
          <p:nvPr>
            <p:ph type="pic" sz="quarter" idx="13"/>
          </p:nvPr>
        </p:nvSpPr>
        <p:spPr>
          <a:xfrm>
            <a:off x="0" y="0"/>
            <a:ext cx="9143999" cy="1417638"/>
          </a:xfrm>
        </p:spPr>
        <p:txBody>
          <a:bodyPr/>
          <a:lstStyle/>
          <a:p>
            <a:endParaRPr lang="en-US"/>
          </a:p>
        </p:txBody>
      </p:sp>
      <p:pic>
        <p:nvPicPr>
          <p:cNvPr id="13" name="Picture 12" descr="https://encrypted-tbn3.gstatic.com/images?q=tbn:ANd9GcQPVDVvprLO-L6hK4O-dXe_wo66b0rYVE9HkWtW0a0t31IVLGM2AQ"/>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2708" y="6236677"/>
            <a:ext cx="1099592" cy="6467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www.thefamilygroove.com/ChildrensHealthFund_logo.jpg"/>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07591" y="6236677"/>
            <a:ext cx="1070188" cy="454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79529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dirty="0"/>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0D52B1B-BA1A-5E45-981B-059857AFFFCD}" type="datetimeFigureOut">
              <a:rPr lang="en-US" smtClean="0"/>
              <a:pPr/>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8CCDD-D901-5145-8C67-81981462E6F5}" type="slidenum">
              <a:rPr lang="en-US" smtClean="0"/>
              <a:pPr/>
              <a:t>‹#›</a:t>
            </a:fld>
            <a:endParaRPr lang="en-US"/>
          </a:p>
        </p:txBody>
      </p:sp>
      <p:sp>
        <p:nvSpPr>
          <p:cNvPr id="11" name="Picture Placeholder 10"/>
          <p:cNvSpPr>
            <a:spLocks noGrp="1"/>
          </p:cNvSpPr>
          <p:nvPr>
            <p:ph type="pic" sz="quarter" idx="13"/>
          </p:nvPr>
        </p:nvSpPr>
        <p:spPr>
          <a:xfrm>
            <a:off x="0" y="0"/>
            <a:ext cx="9143999" cy="1417638"/>
          </a:xfrm>
        </p:spPr>
        <p:txBody>
          <a:bodyPr/>
          <a:lstStyle/>
          <a:p>
            <a:endParaRPr lang="en-US"/>
          </a:p>
        </p:txBody>
      </p:sp>
      <p:pic>
        <p:nvPicPr>
          <p:cNvPr id="13" name="Picture 12" descr="https://encrypted-tbn3.gstatic.com/images?q=tbn:ANd9GcQPVDVvprLO-L6hK4O-dXe_wo66b0rYVE9HkWtW0a0t31IVLGM2AQ"/>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2708" y="6236677"/>
            <a:ext cx="1099592" cy="6467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www.thefamilygroove.com/ChildrensHealthFund_logo.jpg"/>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26523" y="6236677"/>
            <a:ext cx="1070188" cy="4541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ttp://www.archny.org/media/thumbs/CC_logo_small.jpg_28_thumb172x131.jpg"/>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385538" y="6126163"/>
            <a:ext cx="1301262" cy="727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542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dirty="0"/>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0D52B1B-BA1A-5E45-981B-059857AFFFCD}" type="datetimeFigureOut">
              <a:rPr lang="en-US" smtClean="0"/>
              <a:pPr/>
              <a:t>6/6/2018</a:t>
            </a:fld>
            <a:endParaRPr lang="en-US"/>
          </a:p>
        </p:txBody>
      </p:sp>
      <p:sp>
        <p:nvSpPr>
          <p:cNvPr id="5" name="Footer Placeholder 4"/>
          <p:cNvSpPr>
            <a:spLocks noGrp="1"/>
          </p:cNvSpPr>
          <p:nvPr>
            <p:ph type="ftr" sz="quarter" idx="11"/>
          </p:nvPr>
        </p:nvSpPr>
        <p:spPr/>
        <p:txBody>
          <a:bodyPr/>
          <a:lstStyle/>
          <a:p>
            <a:endParaRPr lang="en-US" dirty="0"/>
          </a:p>
        </p:txBody>
      </p:sp>
      <p:sp>
        <p:nvSpPr>
          <p:cNvPr id="11" name="Picture Placeholder 10"/>
          <p:cNvSpPr>
            <a:spLocks noGrp="1"/>
          </p:cNvSpPr>
          <p:nvPr>
            <p:ph type="pic" sz="quarter" idx="13"/>
          </p:nvPr>
        </p:nvSpPr>
        <p:spPr>
          <a:xfrm>
            <a:off x="0" y="0"/>
            <a:ext cx="9143999" cy="1417638"/>
          </a:xfrm>
        </p:spPr>
        <p:txBody>
          <a:bodyPr/>
          <a:lstStyle/>
          <a:p>
            <a:endParaRPr lang="en-US"/>
          </a:p>
        </p:txBody>
      </p:sp>
      <p:pic>
        <p:nvPicPr>
          <p:cNvPr id="13" name="Picture 12" descr="https://encrypted-tbn3.gstatic.com/images?q=tbn:ANd9GcQPVDVvprLO-L6hK4O-dXe_wo66b0rYVE9HkWtW0a0t31IVLGM2AQ"/>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2708" y="6236677"/>
            <a:ext cx="1099592" cy="6467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www.thefamilygroove.com/ChildrensHealthFund_logo.jpg"/>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09296" y="6236677"/>
            <a:ext cx="1070188" cy="454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96528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DBD35F-3C89-4FD6-8754-512C7EFD41AB}" type="datetimeFigureOut">
              <a:rPr lang="en-US" smtClean="0">
                <a:solidFill>
                  <a:prstClr val="black">
                    <a:tint val="75000"/>
                  </a:prstClr>
                </a:solidFill>
              </a:rPr>
              <a:pPr/>
              <a:t>6/6/2018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A5DD39-4E27-4F9D-B1EB-C05171A7C2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368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DBD35F-3C89-4FD6-8754-512C7EFD41AB}" type="datetimeFigureOut">
              <a:rPr lang="en-US" smtClean="0">
                <a:solidFill>
                  <a:prstClr val="black">
                    <a:tint val="75000"/>
                  </a:prstClr>
                </a:solidFill>
              </a:rPr>
              <a:pPr/>
              <a:t>6/6/2018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A5DD39-4E27-4F9D-B1EB-C05171A7C2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868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DBD35F-3C89-4FD6-8754-512C7EFD41AB}" type="datetimeFigureOut">
              <a:rPr lang="en-US" smtClean="0">
                <a:solidFill>
                  <a:prstClr val="black">
                    <a:tint val="75000"/>
                  </a:prstClr>
                </a:solidFill>
              </a:rPr>
              <a:pPr/>
              <a:t>6/6/2018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A5DD39-4E27-4F9D-B1EB-C05171A7C2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836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DBD35F-3C89-4FD6-8754-512C7EFD41AB}" type="datetimeFigureOut">
              <a:rPr lang="en-US" smtClean="0">
                <a:solidFill>
                  <a:prstClr val="black">
                    <a:tint val="75000"/>
                  </a:prstClr>
                </a:solidFill>
              </a:rPr>
              <a:pPr/>
              <a:t>6/6/2018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A5DD39-4E27-4F9D-B1EB-C05171A7C2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941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dirty="0"/>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0D52B1B-BA1A-5E45-981B-059857AFFFCD}" type="datetimeFigureOut">
              <a:rPr lang="en-US" smtClean="0"/>
              <a:pPr/>
              <a:t>6/6/2018</a:t>
            </a:fld>
            <a:endParaRPr lang="en-US"/>
          </a:p>
        </p:txBody>
      </p:sp>
      <p:sp>
        <p:nvSpPr>
          <p:cNvPr id="5" name="Footer Placeholder 4"/>
          <p:cNvSpPr>
            <a:spLocks noGrp="1"/>
          </p:cNvSpPr>
          <p:nvPr>
            <p:ph type="ftr" sz="quarter" idx="11"/>
          </p:nvPr>
        </p:nvSpPr>
        <p:spPr/>
        <p:txBody>
          <a:bodyPr/>
          <a:lstStyle/>
          <a:p>
            <a:endParaRPr lang="en-US" dirty="0"/>
          </a:p>
        </p:txBody>
      </p:sp>
      <p:sp>
        <p:nvSpPr>
          <p:cNvPr id="11" name="Picture Placeholder 10"/>
          <p:cNvSpPr>
            <a:spLocks noGrp="1"/>
          </p:cNvSpPr>
          <p:nvPr>
            <p:ph type="pic" sz="quarter" idx="13"/>
          </p:nvPr>
        </p:nvSpPr>
        <p:spPr>
          <a:xfrm>
            <a:off x="0" y="0"/>
            <a:ext cx="9143999" cy="1417638"/>
          </a:xfrm>
        </p:spPr>
        <p:txBody>
          <a:bodyPr/>
          <a:lstStyle/>
          <a:p>
            <a:endParaRPr lang="en-US"/>
          </a:p>
        </p:txBody>
      </p:sp>
      <p:pic>
        <p:nvPicPr>
          <p:cNvPr id="13" name="Picture 12" descr="https://encrypted-tbn3.gstatic.com/images?q=tbn:ANd9GcQPVDVvprLO-L6hK4O-dXe_wo66b0rYVE9HkWtW0a0t31IVLGM2AQ"/>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2708" y="6236677"/>
            <a:ext cx="1099592" cy="6467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www.thefamilygroove.com/ChildrensHealthFund_logo.jpg"/>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09296" y="6236677"/>
            <a:ext cx="1070188" cy="454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16456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DBD35F-3C89-4FD6-8754-512C7EFD41AB}" type="datetimeFigureOut">
              <a:rPr lang="en-US" smtClean="0">
                <a:solidFill>
                  <a:prstClr val="black">
                    <a:tint val="75000"/>
                  </a:prstClr>
                </a:solidFill>
              </a:rPr>
              <a:pPr/>
              <a:t>6/6/2018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A5DD39-4E27-4F9D-B1EB-C05171A7C2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783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DBD35F-3C89-4FD6-8754-512C7EFD41AB}" type="datetimeFigureOut">
              <a:rPr lang="en-US" smtClean="0">
                <a:solidFill>
                  <a:prstClr val="black">
                    <a:tint val="75000"/>
                  </a:prstClr>
                </a:solidFill>
              </a:rPr>
              <a:pPr/>
              <a:t>6/6/2018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A5DD39-4E27-4F9D-B1EB-C05171A7C2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345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DBD35F-3C89-4FD6-8754-512C7EFD41AB}" type="datetimeFigureOut">
              <a:rPr lang="en-US" smtClean="0">
                <a:solidFill>
                  <a:prstClr val="black">
                    <a:tint val="75000"/>
                  </a:prstClr>
                </a:solidFill>
              </a:rPr>
              <a:pPr/>
              <a:t>6/6/2018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A5DD39-4E27-4F9D-B1EB-C05171A7C2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9354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DBD35F-3C89-4FD6-8754-512C7EFD41AB}" type="datetimeFigureOut">
              <a:rPr lang="en-US" smtClean="0">
                <a:solidFill>
                  <a:prstClr val="black">
                    <a:tint val="75000"/>
                  </a:prstClr>
                </a:solidFill>
              </a:rPr>
              <a:pPr/>
              <a:t>6/6/2018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A5DD39-4E27-4F9D-B1EB-C05171A7C2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441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DBD35F-3C89-4FD6-8754-512C7EFD41AB}" type="datetimeFigureOut">
              <a:rPr lang="en-US" smtClean="0">
                <a:solidFill>
                  <a:prstClr val="black">
                    <a:tint val="75000"/>
                  </a:prstClr>
                </a:solidFill>
              </a:rPr>
              <a:pPr/>
              <a:t>6/6/2018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A5DD39-4E27-4F9D-B1EB-C05171A7C2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147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DBD35F-3C89-4FD6-8754-512C7EFD41AB}" type="datetimeFigureOut">
              <a:rPr lang="en-US" smtClean="0">
                <a:solidFill>
                  <a:prstClr val="black">
                    <a:tint val="75000"/>
                  </a:prstClr>
                </a:solidFill>
              </a:rPr>
              <a:pPr/>
              <a:t>6/6/2018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A5DD39-4E27-4F9D-B1EB-C05171A7C2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115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DBD35F-3C89-4FD6-8754-512C7EFD41AB}" type="datetimeFigureOut">
              <a:rPr lang="en-US" smtClean="0">
                <a:solidFill>
                  <a:prstClr val="black">
                    <a:tint val="75000"/>
                  </a:prstClr>
                </a:solidFill>
              </a:rPr>
              <a:pPr/>
              <a:t>6/6/2018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A5DD39-4E27-4F9D-B1EB-C05171A7C2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173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B76245-2E6F-412F-8556-482CAEF05F5C}" type="datetimeFigureOut">
              <a:rPr lang="en-US" smtClean="0">
                <a:solidFill>
                  <a:prstClr val="black">
                    <a:tint val="75000"/>
                  </a:prstClr>
                </a:solidFill>
              </a:rPr>
              <a:pPr/>
              <a:t>6/6/2018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C6C1B2-7C6C-4535-832A-B78CC174A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388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B76245-2E6F-412F-8556-482CAEF05F5C}" type="datetimeFigureOut">
              <a:rPr lang="en-US" smtClean="0">
                <a:solidFill>
                  <a:prstClr val="black">
                    <a:tint val="75000"/>
                  </a:prstClr>
                </a:solidFill>
              </a:rPr>
              <a:pPr/>
              <a:t>6/6/2018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C6C1B2-7C6C-4535-832A-B78CC174A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411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B76245-2E6F-412F-8556-482CAEF05F5C}" type="datetimeFigureOut">
              <a:rPr lang="en-US" smtClean="0">
                <a:solidFill>
                  <a:prstClr val="black">
                    <a:tint val="75000"/>
                  </a:prstClr>
                </a:solidFill>
              </a:rPr>
              <a:pPr/>
              <a:t>6/6/2018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C6C1B2-7C6C-4535-832A-B78CC174A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824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10D52B1B-BA1A-5E45-981B-059857AFFFCD}" type="datetimeFigureOut">
              <a:rPr lang="en-US" smtClean="0"/>
              <a:pPr/>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8CCDD-D901-5145-8C67-81981462E6F5}" type="slidenum">
              <a:rPr lang="en-US" smtClean="0"/>
              <a:pPr/>
              <a:t>‹#›</a:t>
            </a:fld>
            <a:endParaRPr lang="en-US"/>
          </a:p>
        </p:txBody>
      </p:sp>
    </p:spTree>
    <p:extLst>
      <p:ext uri="{BB962C8B-B14F-4D97-AF65-F5344CB8AC3E}">
        <p14:creationId xmlns:p14="http://schemas.microsoft.com/office/powerpoint/2010/main" val="4113600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B76245-2E6F-412F-8556-482CAEF05F5C}" type="datetimeFigureOut">
              <a:rPr lang="en-US" smtClean="0">
                <a:solidFill>
                  <a:prstClr val="black">
                    <a:tint val="75000"/>
                  </a:prstClr>
                </a:solidFill>
              </a:rPr>
              <a:pPr/>
              <a:t>6/6/2018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C6C1B2-7C6C-4535-832A-B78CC174A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492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B76245-2E6F-412F-8556-482CAEF05F5C}" type="datetimeFigureOut">
              <a:rPr lang="en-US" smtClean="0">
                <a:solidFill>
                  <a:prstClr val="black">
                    <a:tint val="75000"/>
                  </a:prstClr>
                </a:solidFill>
              </a:rPr>
              <a:pPr/>
              <a:t>6/6/2018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C6C1B2-7C6C-4535-832A-B78CC174A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7494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B76245-2E6F-412F-8556-482CAEF05F5C}" type="datetimeFigureOut">
              <a:rPr lang="en-US" smtClean="0">
                <a:solidFill>
                  <a:prstClr val="black">
                    <a:tint val="75000"/>
                  </a:prstClr>
                </a:solidFill>
              </a:rPr>
              <a:pPr/>
              <a:t>6/6/2018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C6C1B2-7C6C-4535-832A-B78CC174A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0810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B76245-2E6F-412F-8556-482CAEF05F5C}" type="datetimeFigureOut">
              <a:rPr lang="en-US" smtClean="0">
                <a:solidFill>
                  <a:prstClr val="black">
                    <a:tint val="75000"/>
                  </a:prstClr>
                </a:solidFill>
              </a:rPr>
              <a:pPr/>
              <a:t>6/6/2018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C6C1B2-7C6C-4535-832A-B78CC174A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3325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B76245-2E6F-412F-8556-482CAEF05F5C}" type="datetimeFigureOut">
              <a:rPr lang="en-US" smtClean="0">
                <a:solidFill>
                  <a:prstClr val="black">
                    <a:tint val="75000"/>
                  </a:prstClr>
                </a:solidFill>
              </a:rPr>
              <a:pPr/>
              <a:t>6/6/2018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C6C1B2-7C6C-4535-832A-B78CC174A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201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B76245-2E6F-412F-8556-482CAEF05F5C}" type="datetimeFigureOut">
              <a:rPr lang="en-US" smtClean="0">
                <a:solidFill>
                  <a:prstClr val="black">
                    <a:tint val="75000"/>
                  </a:prstClr>
                </a:solidFill>
              </a:rPr>
              <a:pPr/>
              <a:t>6/6/2018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C6C1B2-7C6C-4535-832A-B78CC174A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81482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B76245-2E6F-412F-8556-482CAEF05F5C}" type="datetimeFigureOut">
              <a:rPr lang="en-US" smtClean="0">
                <a:solidFill>
                  <a:prstClr val="black">
                    <a:tint val="75000"/>
                  </a:prstClr>
                </a:solidFill>
              </a:rPr>
              <a:pPr/>
              <a:t>6/6/2018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C6C1B2-7C6C-4535-832A-B78CC174A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26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B76245-2E6F-412F-8556-482CAEF05F5C}" type="datetimeFigureOut">
              <a:rPr lang="en-US" smtClean="0">
                <a:solidFill>
                  <a:prstClr val="black">
                    <a:tint val="75000"/>
                  </a:prstClr>
                </a:solidFill>
              </a:rPr>
              <a:pPr/>
              <a:t>6/6/2018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C6C1B2-7C6C-4535-832A-B78CC174A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038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10D52B1B-BA1A-5E45-981B-059857AFFFCD}" type="datetimeFigureOut">
              <a:rPr lang="en-US" smtClean="0"/>
              <a:pPr/>
              <a:t>6/6/2018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8CCDD-D901-5145-8C67-81981462E6F5}" type="slidenum">
              <a:rPr lang="en-US" smtClean="0"/>
              <a:pPr/>
              <a:t>‹#›</a:t>
            </a:fld>
            <a:endParaRPr lang="en-US"/>
          </a:p>
        </p:txBody>
      </p:sp>
    </p:spTree>
    <p:extLst>
      <p:ext uri="{BB962C8B-B14F-4D97-AF65-F5344CB8AC3E}">
        <p14:creationId xmlns:p14="http://schemas.microsoft.com/office/powerpoint/2010/main" val="18817394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10D52B1B-BA1A-5E45-981B-059857AFFFCD}" type="datetimeFigureOut">
              <a:rPr lang="en-US" smtClean="0"/>
              <a:pPr/>
              <a:t>6/6/2018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E8CCDD-D901-5145-8C67-81981462E6F5}" type="slidenum">
              <a:rPr lang="en-US" smtClean="0"/>
              <a:pPr/>
              <a:t>‹#›</a:t>
            </a:fld>
            <a:endParaRPr lang="en-US"/>
          </a:p>
        </p:txBody>
      </p:sp>
    </p:spTree>
    <p:extLst>
      <p:ext uri="{BB962C8B-B14F-4D97-AF65-F5344CB8AC3E}">
        <p14:creationId xmlns:p14="http://schemas.microsoft.com/office/powerpoint/2010/main" val="186762383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10D52B1B-BA1A-5E45-981B-059857AFFFCD}" type="datetimeFigureOut">
              <a:rPr lang="en-US" smtClean="0"/>
              <a:pPr/>
              <a:t>6/6/2018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E8CCDD-D901-5145-8C67-81981462E6F5}" type="slidenum">
              <a:rPr lang="en-US" smtClean="0"/>
              <a:pPr/>
              <a:t>‹#›</a:t>
            </a:fld>
            <a:endParaRPr lang="en-US"/>
          </a:p>
        </p:txBody>
      </p:sp>
    </p:spTree>
    <p:extLst>
      <p:ext uri="{BB962C8B-B14F-4D97-AF65-F5344CB8AC3E}">
        <p14:creationId xmlns:p14="http://schemas.microsoft.com/office/powerpoint/2010/main" val="24556791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D52B1B-BA1A-5E45-981B-059857AFFFCD}" type="datetimeFigureOut">
              <a:rPr lang="en-US" smtClean="0"/>
              <a:pPr/>
              <a:t>6/6/2018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E8CCDD-D901-5145-8C67-81981462E6F5}" type="slidenum">
              <a:rPr lang="en-US" smtClean="0"/>
              <a:pPr/>
              <a:t>‹#›</a:t>
            </a:fld>
            <a:endParaRPr lang="en-US"/>
          </a:p>
        </p:txBody>
      </p:sp>
    </p:spTree>
    <p:extLst>
      <p:ext uri="{BB962C8B-B14F-4D97-AF65-F5344CB8AC3E}">
        <p14:creationId xmlns:p14="http://schemas.microsoft.com/office/powerpoint/2010/main" val="60151530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10D52B1B-BA1A-5E45-981B-059857AFFFCD}" type="datetimeFigureOut">
              <a:rPr lang="en-US" smtClean="0"/>
              <a:pPr/>
              <a:t>6/6/2018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8CCDD-D901-5145-8C67-81981462E6F5}" type="slidenum">
              <a:rPr lang="en-US" smtClean="0"/>
              <a:pPr/>
              <a:t>‹#›</a:t>
            </a:fld>
            <a:endParaRPr lang="en-US"/>
          </a:p>
        </p:txBody>
      </p:sp>
    </p:spTree>
    <p:extLst>
      <p:ext uri="{BB962C8B-B14F-4D97-AF65-F5344CB8AC3E}">
        <p14:creationId xmlns:p14="http://schemas.microsoft.com/office/powerpoint/2010/main" val="311662744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10D52B1B-BA1A-5E45-981B-059857AFFFCD}" type="datetimeFigureOut">
              <a:rPr lang="en-US" smtClean="0"/>
              <a:pPr/>
              <a:t>6/6/2018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8CCDD-D901-5145-8C67-81981462E6F5}" type="slidenum">
              <a:rPr lang="en-US" smtClean="0"/>
              <a:pPr/>
              <a:t>‹#›</a:t>
            </a:fld>
            <a:endParaRPr lang="en-US"/>
          </a:p>
        </p:txBody>
      </p:sp>
    </p:spTree>
    <p:extLst>
      <p:ext uri="{BB962C8B-B14F-4D97-AF65-F5344CB8AC3E}">
        <p14:creationId xmlns:p14="http://schemas.microsoft.com/office/powerpoint/2010/main" val="3171324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D52B1B-BA1A-5E45-981B-059857AFFFCD}" type="datetimeFigureOut">
              <a:rPr lang="en-US" smtClean="0"/>
              <a:pPr/>
              <a:t>6/6/2018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E8CCDD-D901-5145-8C67-81981462E6F5}" type="slidenum">
              <a:rPr lang="en-US" smtClean="0"/>
              <a:pPr/>
              <a:t>‹#›</a:t>
            </a:fld>
            <a:endParaRPr lang="en-US"/>
          </a:p>
        </p:txBody>
      </p:sp>
    </p:spTree>
    <p:extLst>
      <p:ext uri="{BB962C8B-B14F-4D97-AF65-F5344CB8AC3E}">
        <p14:creationId xmlns:p14="http://schemas.microsoft.com/office/powerpoint/2010/main" val="3893355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4" r:id="rId13"/>
    <p:sldLayoutId id="2147483673" r:id="rId14"/>
    <p:sldLayoutId id="2147483676" r:id="rId15"/>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FDBD35F-3C89-4FD6-8754-512C7EFD41AB}" type="datetimeFigureOut">
              <a:rPr lang="en-US" smtClean="0">
                <a:solidFill>
                  <a:prstClr val="black">
                    <a:tint val="75000"/>
                  </a:prstClr>
                </a:solidFill>
              </a:rPr>
              <a:pPr defTabSz="914400"/>
              <a:t>6/6/2018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CA5DD39-4E27-4F9D-B1EB-C05171A7C2B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17558212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CB76245-2E6F-412F-8556-482CAEF05F5C}" type="datetimeFigureOut">
              <a:rPr lang="en-US" smtClean="0">
                <a:solidFill>
                  <a:prstClr val="black">
                    <a:tint val="75000"/>
                  </a:prstClr>
                </a:solidFill>
              </a:rPr>
              <a:pPr defTabSz="914400"/>
              <a:t>6/6/2018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0C6C1B2-7C6C-4535-832A-B78CC174A50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79713871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hyperlink" Target="https://www.americanimmigrationcouncil.org/" TargetMode="External"/><Relationship Id="rId5" Type="http://schemas.openxmlformats.org/officeDocument/2006/relationships/image" Target="../media/image5.emf"/><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43a31t7DXAhVn7YMKHXi0BRoQjRwIBw&amp;url=https://reformjudaism.org/blog/2014/05/23/immigrant-families-our-modern-day-strangers&amp;psig=AOvVaw2Pl_E2kNbkJb6_sisw8Bmb&amp;ust=1510280620432454"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5.emf"/><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hyperlink" Target="https://www.cbp.gov/newsroom/stats/usbp-sw-border-apprehensions"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5.emf"/><Relationship Id="rId4" Type="http://schemas.openxmlformats.org/officeDocument/2006/relationships/hyperlink" Target="https://www.cbp.gov/newsroom/stats/usbp-sw-border-apprehension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1.xml"/><Relationship Id="rId7" Type="http://schemas.openxmlformats.org/officeDocument/2006/relationships/image" Target="../media/image21.jpe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11" Type="http://schemas.openxmlformats.org/officeDocument/2006/relationships/image" Target="../media/image5.emf"/><Relationship Id="rId5" Type="http://schemas.openxmlformats.org/officeDocument/2006/relationships/diagramColors" Target="../diagrams/colors1.xml"/><Relationship Id="rId10" Type="http://schemas.openxmlformats.org/officeDocument/2006/relationships/image" Target="../media/image24.png"/><Relationship Id="rId4" Type="http://schemas.openxmlformats.org/officeDocument/2006/relationships/diagramQuickStyle" Target="../diagrams/quickStyle1.xml"/><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O5KPA18zSAhXDSSYKHavRBiwQjRwIBw&amp;url=http://globalriskinsights.com/2015/06/the-economic-impact-of-gang-violence-in-el-salvador/&amp;bvm=bv.149093890,d.eWE&amp;psig=AFQjCNGWZ_xpRgDg4O1L3D2zCm_VHyRJRw&amp;ust=1489260909070092"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emf"/><Relationship Id="rId5" Type="http://schemas.openxmlformats.org/officeDocument/2006/relationships/image" Target="../media/image26.jpe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5.emf"/></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5.emf"/><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hyperlink" Target="https://www.acf.hhs.gov/sites/default/files/orr/orr_uc_updated_fact_sheet_1416.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emf"/></Relationships>
</file>

<file path=ppt/slides/_rels/slide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image" Target="../media/image40.tiff"/></Relationships>
</file>

<file path=ppt/slides/_rels/slide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openxmlformats.org/officeDocument/2006/relationships/image" Target="../media/image5.emf"/></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47.jpe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notesSlide" Target="../notesSlides/notesSlide32.xml"/><Relationship Id="rId7" Type="http://schemas.openxmlformats.org/officeDocument/2006/relationships/diagramLayout" Target="../diagrams/layout2.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diagramData" Target="../diagrams/data2.xml"/><Relationship Id="rId11" Type="http://schemas.openxmlformats.org/officeDocument/2006/relationships/image" Target="../media/image5.emf"/><Relationship Id="rId5" Type="http://schemas.openxmlformats.org/officeDocument/2006/relationships/image" Target="../media/image51.png"/><Relationship Id="rId10" Type="http://schemas.microsoft.com/office/2007/relationships/diagramDrawing" Target="../diagrams/drawing2.xml"/><Relationship Id="rId4" Type="http://schemas.openxmlformats.org/officeDocument/2006/relationships/oleObject" Target="../embeddings/Microsoft_Excel_97-2003_Worksheet1.xls"/><Relationship Id="rId9" Type="http://schemas.openxmlformats.org/officeDocument/2006/relationships/diagramColors" Target="../diagrams/colors2.xml"/></Relationships>
</file>

<file path=ppt/slides/_rels/slide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hyperlink" Target="https://healthtoolkit.nilc.org/login/" TargetMode="External"/><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hyperlink" Target="http://www.google.com/url?sa=i&amp;rct=j&amp;q=&amp;esrc=s&amp;source=images&amp;cd=&amp;cad=rja&amp;uact=8&amp;ved=0ahUKEwja9aKy2qzUAhUCTT4KHTkpBBsQjRwIBw&amp;url=http://www.weareoneamerica.org/human-rights-immigrant-rights-fact-sheet&amp;psig=AFQjCNFbE7v_AB3uPHiT4TLfF8fw0zWnlA&amp;ust=1496958251999220"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hyperlink" Target="https://www.womensrefugeecommission.org/rights/gbv/resources/1450-betraying-family-values" TargetMode="External"/><Relationship Id="rId3" Type="http://schemas.openxmlformats.org/officeDocument/2006/relationships/hyperlink" Target="https://www.cdc.gov/immigrantrefugeehealth/guidelines/domestic/domestic-guidelines.html" TargetMode="External"/><Relationship Id="rId7" Type="http://schemas.openxmlformats.org/officeDocument/2006/relationships/hyperlink" Target="https://www.cbp.gov/newsroom/stats/usbp-sw-border-apprehensions" TargetMode="External"/><Relationship Id="rId2" Type="http://schemas.openxmlformats.org/officeDocument/2006/relationships/hyperlink" Target="http://www.aap.org/traumaguide" TargetMode="External"/><Relationship Id="rId1" Type="http://schemas.openxmlformats.org/officeDocument/2006/relationships/slideLayout" Target="../slideLayouts/slideLayout12.xml"/><Relationship Id="rId6" Type="http://schemas.openxmlformats.org/officeDocument/2006/relationships/hyperlink" Target="https://supportkind.org/resources/knowrights-information-ice-raids-parentscommunityattorneys/" TargetMode="External"/><Relationship Id="rId5" Type="http://schemas.openxmlformats.org/officeDocument/2006/relationships/hyperlink" Target="https://healthtoolkit.nilc.org/login/" TargetMode="External"/><Relationship Id="rId4" Type="http://schemas.openxmlformats.org/officeDocument/2006/relationships/hyperlink" Target="http://medical-legalpartnership.or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ailalawyer.com/"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4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hyperlink" Target="http://datacenter.kidscount.org/"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5.emf"/><Relationship Id="rId5" Type="http://schemas.openxmlformats.org/officeDocument/2006/relationships/hyperlink" Target="http://www.pewresearch.org/fact-tank/2016/10/05/u-s-admits-record-number-of-muslim-refugees-in-2016/" TargetMode="External"/><Relationship Id="rId4" Type="http://schemas.openxmlformats.org/officeDocument/2006/relationships/hyperlink" Target="http://www.unhcr.org/en-us/figures-at-a-glance.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title 2"/>
          <p:cNvSpPr txBox="1">
            <a:spLocks/>
          </p:cNvSpPr>
          <p:nvPr/>
        </p:nvSpPr>
        <p:spPr>
          <a:xfrm>
            <a:off x="1" y="4176541"/>
            <a:ext cx="9144000" cy="25316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en-US" sz="2800" dirty="0" smtClean="0">
                <a:solidFill>
                  <a:srgbClr val="002060"/>
                </a:solidFill>
              </a:rPr>
              <a:t>New York State Perinatal Association</a:t>
            </a:r>
          </a:p>
          <a:p>
            <a:pPr marL="0" indent="0" algn="ctr">
              <a:spcBef>
                <a:spcPts val="0"/>
              </a:spcBef>
              <a:buFont typeface="Arial"/>
              <a:buNone/>
            </a:pPr>
            <a:r>
              <a:rPr lang="en-US" sz="2800" dirty="0" smtClean="0">
                <a:solidFill>
                  <a:srgbClr val="002060"/>
                </a:solidFill>
              </a:rPr>
              <a:t>2018 Annual Conference</a:t>
            </a:r>
          </a:p>
          <a:p>
            <a:pPr marL="0" indent="0" algn="ctr">
              <a:spcBef>
                <a:spcPts val="0"/>
              </a:spcBef>
              <a:buFont typeface="Arial"/>
              <a:buNone/>
            </a:pPr>
            <a:endParaRPr lang="en-US" sz="1600" dirty="0">
              <a:solidFill>
                <a:srgbClr val="002060"/>
              </a:solidFill>
            </a:endParaRPr>
          </a:p>
          <a:p>
            <a:pPr marL="0" indent="0" algn="ctr">
              <a:spcBef>
                <a:spcPts val="0"/>
              </a:spcBef>
              <a:buFont typeface="Arial"/>
              <a:buNone/>
            </a:pPr>
            <a:r>
              <a:rPr lang="en-US" sz="1600" dirty="0" smtClean="0">
                <a:solidFill>
                  <a:srgbClr val="002060"/>
                </a:solidFill>
              </a:rPr>
              <a:t>Alan Shapiro, MD, FAAP</a:t>
            </a:r>
          </a:p>
          <a:p>
            <a:pPr marL="0" indent="0" algn="ctr">
              <a:spcBef>
                <a:spcPts val="0"/>
              </a:spcBef>
              <a:buFont typeface="Arial"/>
              <a:buNone/>
            </a:pPr>
            <a:r>
              <a:rPr lang="en-US" sz="1600" dirty="0" smtClean="0">
                <a:solidFill>
                  <a:srgbClr val="002060"/>
                </a:solidFill>
              </a:rPr>
              <a:t>Clinical Assistant Professor of Pediatrics, Albert Einstein College of Medicine</a:t>
            </a:r>
          </a:p>
          <a:p>
            <a:pPr marL="0" indent="0" algn="ctr">
              <a:spcBef>
                <a:spcPts val="0"/>
              </a:spcBef>
              <a:buFont typeface="Arial"/>
              <a:buNone/>
            </a:pPr>
            <a:r>
              <a:rPr lang="en-US" sz="1600" dirty="0" smtClean="0">
                <a:solidFill>
                  <a:srgbClr val="002060"/>
                </a:solidFill>
              </a:rPr>
              <a:t>Senior Medical Director for Community Pediatric Programs</a:t>
            </a:r>
          </a:p>
          <a:p>
            <a:pPr marL="0" indent="0" algn="ctr">
              <a:spcBef>
                <a:spcPts val="0"/>
              </a:spcBef>
              <a:buFont typeface="Arial"/>
              <a:buNone/>
            </a:pPr>
            <a:r>
              <a:rPr lang="en-US" sz="1600" dirty="0" smtClean="0">
                <a:solidFill>
                  <a:srgbClr val="002060"/>
                </a:solidFill>
              </a:rPr>
              <a:t>Children’s Hospital at Montefiore</a:t>
            </a:r>
          </a:p>
          <a:p>
            <a:pPr marL="0" indent="0" algn="ctr">
              <a:spcBef>
                <a:spcPts val="0"/>
              </a:spcBef>
              <a:buFont typeface="Arial"/>
              <a:buNone/>
            </a:pPr>
            <a:r>
              <a:rPr lang="en-US" sz="1600" dirty="0" smtClean="0">
                <a:solidFill>
                  <a:srgbClr val="002060"/>
                </a:solidFill>
              </a:rPr>
              <a:t>Medical Director and Co-Founder, Terra Firma</a:t>
            </a:r>
          </a:p>
          <a:p>
            <a:pPr marL="0" indent="0" algn="ctr">
              <a:spcBef>
                <a:spcPts val="0"/>
              </a:spcBef>
              <a:buFont typeface="Arial"/>
              <a:buNone/>
            </a:pPr>
            <a:endParaRPr lang="en-US" sz="1600" dirty="0"/>
          </a:p>
        </p:txBody>
      </p:sp>
      <p:sp>
        <p:nvSpPr>
          <p:cNvPr id="3" name="Rectangle 2"/>
          <p:cNvSpPr/>
          <p:nvPr/>
        </p:nvSpPr>
        <p:spPr>
          <a:xfrm>
            <a:off x="1" y="135630"/>
            <a:ext cx="9143999" cy="1200329"/>
          </a:xfrm>
          <a:prstGeom prst="rect">
            <a:avLst/>
          </a:prstGeom>
        </p:spPr>
        <p:txBody>
          <a:bodyPr wrap="square">
            <a:spAutoFit/>
          </a:bodyPr>
          <a:lstStyle/>
          <a:p>
            <a:pPr algn="ctr"/>
            <a:r>
              <a:rPr lang="en-US" sz="3600" dirty="0" smtClean="0">
                <a:solidFill>
                  <a:srgbClr val="002060"/>
                </a:solidFill>
              </a:rPr>
              <a:t>Caring for Newly-Arrived Immigrant Children and Families in Challenging Times</a:t>
            </a:r>
            <a:endParaRPr lang="en-US" sz="3600" dirty="0">
              <a:solidFill>
                <a:srgbClr val="002060"/>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073" y="1490339"/>
            <a:ext cx="5477853" cy="2606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 y="6614598"/>
            <a:ext cx="9144001" cy="246221"/>
          </a:xfrm>
          <a:prstGeom prst="rect">
            <a:avLst/>
          </a:prstGeom>
        </p:spPr>
        <p:txBody>
          <a:bodyPr wrap="square">
            <a:spAutoFit/>
          </a:bodyPr>
          <a:lstStyle/>
          <a:p>
            <a:r>
              <a:rPr lang="en-US" sz="1000" dirty="0"/>
              <a:t>https://news.law.fordham.edu/blog/2015/08/04/unaccompanied-immigrant-children-are-vulnerable-yet-resilient-new-study-finds/</a:t>
            </a:r>
          </a:p>
        </p:txBody>
      </p:sp>
    </p:spTree>
    <p:extLst>
      <p:ext uri="{BB962C8B-B14F-4D97-AF65-F5344CB8AC3E}">
        <p14:creationId xmlns:p14="http://schemas.microsoft.com/office/powerpoint/2010/main" val="812964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55" y="120262"/>
            <a:ext cx="5533901" cy="1672915"/>
          </a:xfrm>
        </p:spPr>
        <p:txBody>
          <a:bodyPr>
            <a:normAutofit/>
          </a:bodyPr>
          <a:lstStyle/>
          <a:p>
            <a:pPr algn="l"/>
            <a:r>
              <a:rPr lang="en-US" sz="4000" dirty="0" smtClean="0">
                <a:solidFill>
                  <a:srgbClr val="002060"/>
                </a:solidFill>
              </a:rPr>
              <a:t>Blocking Safe Haven</a:t>
            </a:r>
            <a:endParaRPr lang="en-US" sz="3600" dirty="0">
              <a:solidFill>
                <a:srgbClr val="002060"/>
              </a:solidFill>
            </a:endParaRPr>
          </a:p>
        </p:txBody>
      </p:sp>
      <p:sp>
        <p:nvSpPr>
          <p:cNvPr id="3" name="Content Placeholder 2"/>
          <p:cNvSpPr>
            <a:spLocks noGrp="1"/>
          </p:cNvSpPr>
          <p:nvPr>
            <p:ph idx="1"/>
          </p:nvPr>
        </p:nvSpPr>
        <p:spPr>
          <a:xfrm>
            <a:off x="71255" y="1596365"/>
            <a:ext cx="5094516" cy="4495660"/>
          </a:xfrm>
        </p:spPr>
        <p:txBody>
          <a:bodyPr>
            <a:normAutofit/>
          </a:bodyPr>
          <a:lstStyle/>
          <a:p>
            <a:pPr marL="0" indent="0">
              <a:buNone/>
            </a:pPr>
            <a:r>
              <a:rPr lang="en-US" sz="2400" u="sng" dirty="0" smtClean="0">
                <a:solidFill>
                  <a:srgbClr val="002060"/>
                </a:solidFill>
              </a:rPr>
              <a:t>Tightening Southwest Border</a:t>
            </a:r>
          </a:p>
          <a:p>
            <a:r>
              <a:rPr lang="en-US" sz="2400" dirty="0" smtClean="0">
                <a:solidFill>
                  <a:srgbClr val="002060"/>
                </a:solidFill>
              </a:rPr>
              <a:t>Increased law enforcement (2016)*</a:t>
            </a:r>
          </a:p>
          <a:p>
            <a:pPr lvl="2"/>
            <a:r>
              <a:rPr lang="en-US" dirty="0" smtClean="0">
                <a:solidFill>
                  <a:srgbClr val="002060"/>
                </a:solidFill>
              </a:rPr>
              <a:t>49,000 CBP and ICE personnel</a:t>
            </a:r>
          </a:p>
          <a:p>
            <a:pPr lvl="2"/>
            <a:r>
              <a:rPr lang="en-US" dirty="0" smtClean="0">
                <a:solidFill>
                  <a:srgbClr val="002060"/>
                </a:solidFill>
              </a:rPr>
              <a:t>$6.1 billion per year (ICE)</a:t>
            </a:r>
          </a:p>
          <a:p>
            <a:r>
              <a:rPr lang="en-US" sz="2400" dirty="0" smtClean="0">
                <a:solidFill>
                  <a:srgbClr val="002060"/>
                </a:solidFill>
              </a:rPr>
              <a:t>Proposed “building a wall”</a:t>
            </a:r>
          </a:p>
          <a:p>
            <a:pPr marL="0" indent="0">
              <a:buNone/>
            </a:pPr>
            <a:endParaRPr lang="en-US" sz="2400" dirty="0" smtClean="0">
              <a:solidFill>
                <a:srgbClr val="002060"/>
              </a:solidFill>
            </a:endParaRPr>
          </a:p>
          <a:p>
            <a:pPr marL="0" indent="0">
              <a:buNone/>
            </a:pPr>
            <a:r>
              <a:rPr lang="en-US" sz="2400" u="sng" dirty="0" smtClean="0">
                <a:solidFill>
                  <a:srgbClr val="002060"/>
                </a:solidFill>
              </a:rPr>
              <a:t>Deterrence Strategies</a:t>
            </a:r>
          </a:p>
          <a:p>
            <a:r>
              <a:rPr lang="en-US" sz="2400" dirty="0" smtClean="0">
                <a:solidFill>
                  <a:srgbClr val="002060"/>
                </a:solidFill>
              </a:rPr>
              <a:t>Expand detention at border</a:t>
            </a:r>
          </a:p>
          <a:p>
            <a:r>
              <a:rPr lang="en-US" sz="2400" dirty="0" smtClean="0">
                <a:solidFill>
                  <a:srgbClr val="002060"/>
                </a:solidFill>
              </a:rPr>
              <a:t>Increase expedited removals</a:t>
            </a:r>
          </a:p>
          <a:p>
            <a:r>
              <a:rPr lang="en-US" sz="2400" i="1" dirty="0" smtClean="0">
                <a:solidFill>
                  <a:srgbClr val="C00000"/>
                </a:solidFill>
              </a:rPr>
              <a:t>Family separation</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765" y="219037"/>
            <a:ext cx="4073236" cy="2374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944515" y="2565142"/>
            <a:ext cx="1152880" cy="215444"/>
          </a:xfrm>
          <a:prstGeom prst="rect">
            <a:avLst/>
          </a:prstGeom>
          <a:noFill/>
        </p:spPr>
        <p:txBody>
          <a:bodyPr wrap="none" rtlCol="0">
            <a:spAutoFit/>
          </a:bodyPr>
          <a:lstStyle/>
          <a:p>
            <a:r>
              <a:rPr lang="en-US" sz="800" dirty="0" smtClean="0">
                <a:solidFill>
                  <a:schemeClr val="tx2"/>
                </a:solidFill>
              </a:rPr>
              <a:t>Image: Worldatlas.com</a:t>
            </a:r>
            <a:endParaRPr lang="en-US" sz="800" dirty="0">
              <a:solidFill>
                <a:schemeClr val="tx2"/>
              </a:solidFill>
            </a:endParaRPr>
          </a:p>
        </p:txBody>
      </p:sp>
      <p:pic>
        <p:nvPicPr>
          <p:cNvPr id="51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8506"/>
          <a:stretch/>
        </p:blipFill>
        <p:spPr bwMode="auto">
          <a:xfrm>
            <a:off x="5168860" y="2729027"/>
            <a:ext cx="2719448" cy="3786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941992" y="6531434"/>
            <a:ext cx="2008883" cy="230832"/>
          </a:xfrm>
          <a:prstGeom prst="rect">
            <a:avLst/>
          </a:prstGeom>
          <a:noFill/>
        </p:spPr>
        <p:txBody>
          <a:bodyPr wrap="none" rtlCol="0">
            <a:spAutoFit/>
          </a:bodyPr>
          <a:lstStyle/>
          <a:p>
            <a:r>
              <a:rPr lang="en-US" sz="900" dirty="0" smtClean="0">
                <a:solidFill>
                  <a:schemeClr val="tx2"/>
                </a:solidFill>
              </a:rPr>
              <a:t>Image:  Loren Elliot, NY Times: 4/20/18</a:t>
            </a:r>
            <a:endParaRPr lang="en-US" sz="900" dirty="0">
              <a:solidFill>
                <a:schemeClr val="tx2"/>
              </a:solidFill>
            </a:endParaRPr>
          </a:p>
        </p:txBody>
      </p:sp>
      <p:pic>
        <p:nvPicPr>
          <p:cNvPr id="9"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02588" y="5987157"/>
            <a:ext cx="831272" cy="7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13770" y="5987157"/>
            <a:ext cx="4743606" cy="430887"/>
          </a:xfrm>
          <a:prstGeom prst="rect">
            <a:avLst/>
          </a:prstGeom>
          <a:noFill/>
        </p:spPr>
        <p:txBody>
          <a:bodyPr wrap="none" rtlCol="0">
            <a:spAutoFit/>
          </a:bodyPr>
          <a:lstStyle/>
          <a:p>
            <a:r>
              <a:rPr lang="en-US" sz="1100" dirty="0" smtClean="0">
                <a:solidFill>
                  <a:schemeClr val="tx2"/>
                </a:solidFill>
              </a:rPr>
              <a:t>* American </a:t>
            </a:r>
            <a:r>
              <a:rPr lang="en-US" sz="1100" dirty="0">
                <a:solidFill>
                  <a:schemeClr val="tx2"/>
                </a:solidFill>
              </a:rPr>
              <a:t>Immigration Council </a:t>
            </a:r>
            <a:r>
              <a:rPr lang="en-US" sz="1100" dirty="0">
                <a:solidFill>
                  <a:schemeClr val="tx2"/>
                </a:solidFill>
                <a:hlinkClick r:id="rId6"/>
              </a:rPr>
              <a:t>https://www.americanimmigrationcouncil.org</a:t>
            </a:r>
            <a:r>
              <a:rPr lang="en-US" sz="1100" dirty="0" smtClean="0">
                <a:solidFill>
                  <a:schemeClr val="tx2"/>
                </a:solidFill>
                <a:hlinkClick r:id="rId6"/>
              </a:rPr>
              <a:t>/</a:t>
            </a:r>
            <a:endParaRPr lang="en-US" sz="1100" dirty="0" smtClean="0">
              <a:solidFill>
                <a:schemeClr val="tx2"/>
              </a:solidFill>
            </a:endParaRPr>
          </a:p>
          <a:p>
            <a:r>
              <a:rPr lang="en-US" sz="1100" dirty="0" smtClean="0">
                <a:solidFill>
                  <a:schemeClr val="tx2"/>
                </a:solidFill>
              </a:rPr>
              <a:t>research/the-cost-of-immigration-enforcement-and-border-security</a:t>
            </a:r>
            <a:endParaRPr lang="en-US" sz="1100" dirty="0">
              <a:solidFill>
                <a:schemeClr val="tx2"/>
              </a:solidFill>
            </a:endParaRPr>
          </a:p>
        </p:txBody>
      </p:sp>
    </p:spTree>
    <p:extLst>
      <p:ext uri="{BB962C8B-B14F-4D97-AF65-F5344CB8AC3E}">
        <p14:creationId xmlns:p14="http://schemas.microsoft.com/office/powerpoint/2010/main" val="42398602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413"/>
            <a:ext cx="8229600" cy="1143000"/>
          </a:xfrm>
        </p:spPr>
        <p:txBody>
          <a:bodyPr/>
          <a:lstStyle/>
          <a:p>
            <a:r>
              <a:rPr lang="en-US" dirty="0" smtClean="0">
                <a:solidFill>
                  <a:srgbClr val="002060"/>
                </a:solidFill>
              </a:rPr>
              <a:t>Expansion of Interior Enforcement</a:t>
            </a:r>
            <a:endParaRPr lang="en-US" dirty="0">
              <a:solidFill>
                <a:srgbClr val="002060"/>
              </a:solidFill>
            </a:endParaRPr>
          </a:p>
        </p:txBody>
      </p:sp>
      <p:pic>
        <p:nvPicPr>
          <p:cNvPr id="4" name="Picture 2" descr="Related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60" y="1195697"/>
            <a:ext cx="8318665" cy="5199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7921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2"/>
            <a:ext cx="8229600" cy="1143000"/>
          </a:xfrm>
        </p:spPr>
        <p:txBody>
          <a:bodyPr>
            <a:normAutofit fontScale="90000"/>
          </a:bodyPr>
          <a:lstStyle/>
          <a:p>
            <a:r>
              <a:rPr lang="en-US" dirty="0" smtClean="0">
                <a:solidFill>
                  <a:srgbClr val="002060"/>
                </a:solidFill>
              </a:rPr>
              <a:t>Path to Citizenship Threatened:</a:t>
            </a:r>
            <a:br>
              <a:rPr lang="en-US" dirty="0" smtClean="0">
                <a:solidFill>
                  <a:srgbClr val="002060"/>
                </a:solidFill>
              </a:rPr>
            </a:br>
            <a:r>
              <a:rPr lang="en-US" sz="4000" dirty="0" smtClean="0">
                <a:solidFill>
                  <a:srgbClr val="002060"/>
                </a:solidFill>
              </a:rPr>
              <a:t>Trump Rescinds DACA (9/5/17)</a:t>
            </a:r>
            <a:endParaRPr lang="en-US" sz="4900" dirty="0">
              <a:solidFill>
                <a:srgbClr val="002060"/>
              </a:solidFill>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93" t="4510" r="3274"/>
          <a:stretch/>
        </p:blipFill>
        <p:spPr bwMode="auto">
          <a:xfrm>
            <a:off x="1061828" y="1402403"/>
            <a:ext cx="7020344" cy="4053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02588" y="5987157"/>
            <a:ext cx="831272" cy="7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9469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US" dirty="0">
                <a:solidFill>
                  <a:srgbClr val="002060"/>
                </a:solidFill>
              </a:rPr>
              <a:t>Path to Citizenship </a:t>
            </a:r>
            <a:r>
              <a:rPr lang="en-US" dirty="0" smtClean="0">
                <a:solidFill>
                  <a:srgbClr val="002060"/>
                </a:solidFill>
              </a:rPr>
              <a:t>Threatened:</a:t>
            </a:r>
            <a:br>
              <a:rPr lang="en-US" dirty="0" smtClean="0">
                <a:solidFill>
                  <a:srgbClr val="002060"/>
                </a:solidFill>
              </a:rPr>
            </a:br>
            <a:r>
              <a:rPr lang="en-US" sz="4000" dirty="0" smtClean="0">
                <a:solidFill>
                  <a:srgbClr val="002060"/>
                </a:solidFill>
              </a:rPr>
              <a:t>Penalty for Public Charge</a:t>
            </a:r>
            <a:endParaRPr lang="en-US" sz="40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46" y="1626920"/>
            <a:ext cx="8761508" cy="436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63050" y="6151418"/>
            <a:ext cx="647500" cy="57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52357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8600"/>
            <a:ext cx="8229600" cy="1143000"/>
          </a:xfrm>
        </p:spPr>
        <p:txBody>
          <a:bodyPr>
            <a:normAutofit fontScale="90000"/>
          </a:bodyPr>
          <a:lstStyle/>
          <a:p>
            <a:r>
              <a:rPr lang="en-US" dirty="0" smtClean="0">
                <a:solidFill>
                  <a:srgbClr val="002060"/>
                </a:solidFill>
              </a:rPr>
              <a:t>Impact of Immigration Policy on Health</a:t>
            </a:r>
            <a:endParaRPr lang="en-US" dirty="0">
              <a:solidFill>
                <a:srgbClr val="002060"/>
              </a:solidFill>
            </a:endParaRPr>
          </a:p>
        </p:txBody>
      </p:sp>
      <p:sp>
        <p:nvSpPr>
          <p:cNvPr id="6" name="Content Placeholder 5"/>
          <p:cNvSpPr>
            <a:spLocks noGrp="1"/>
          </p:cNvSpPr>
          <p:nvPr>
            <p:ph idx="1"/>
          </p:nvPr>
        </p:nvSpPr>
        <p:spPr>
          <a:xfrm>
            <a:off x="-23751" y="731325"/>
            <a:ext cx="9046025" cy="6019800"/>
          </a:xfrm>
        </p:spPr>
        <p:txBody>
          <a:bodyPr>
            <a:noAutofit/>
          </a:bodyPr>
          <a:lstStyle/>
          <a:p>
            <a:r>
              <a:rPr lang="en-US" sz="1800" b="1" i="1" dirty="0" smtClean="0">
                <a:solidFill>
                  <a:srgbClr val="002060"/>
                </a:solidFill>
              </a:rPr>
              <a:t>Effects of immigration enforcement legislation on Hispanic pediatric patient visits to the pediatric emergency departme</a:t>
            </a:r>
            <a:r>
              <a:rPr lang="en-US" sz="1800" b="1" dirty="0" smtClean="0">
                <a:solidFill>
                  <a:srgbClr val="002060"/>
                </a:solidFill>
              </a:rPr>
              <a:t>nt (</a:t>
            </a:r>
            <a:r>
              <a:rPr lang="en-US" sz="1800" b="1" dirty="0" err="1" smtClean="0">
                <a:solidFill>
                  <a:srgbClr val="002060"/>
                </a:solidFill>
              </a:rPr>
              <a:t>Beniflah</a:t>
            </a:r>
            <a:r>
              <a:rPr lang="en-US" sz="1800" b="1" dirty="0" smtClean="0">
                <a:solidFill>
                  <a:srgbClr val="002060"/>
                </a:solidFill>
              </a:rPr>
              <a:t>, 2013)</a:t>
            </a:r>
          </a:p>
          <a:p>
            <a:pPr lvl="1"/>
            <a:r>
              <a:rPr lang="en-US" sz="1800" b="1" dirty="0" smtClean="0">
                <a:solidFill>
                  <a:srgbClr val="002060"/>
                </a:solidFill>
              </a:rPr>
              <a:t> </a:t>
            </a:r>
            <a:r>
              <a:rPr lang="en-US" sz="1800" dirty="0" smtClean="0">
                <a:solidFill>
                  <a:srgbClr val="002060"/>
                </a:solidFill>
              </a:rPr>
              <a:t>After Georgia House Bill 87</a:t>
            </a:r>
            <a:r>
              <a:rPr lang="en-US" sz="1800" dirty="0">
                <a:solidFill>
                  <a:srgbClr val="002060"/>
                </a:solidFill>
              </a:rPr>
              <a:t>, </a:t>
            </a:r>
            <a:r>
              <a:rPr lang="en-US" sz="1800" dirty="0" smtClean="0">
                <a:solidFill>
                  <a:srgbClr val="002060"/>
                </a:solidFill>
              </a:rPr>
              <a:t>local </a:t>
            </a:r>
            <a:r>
              <a:rPr lang="en-US" sz="1800" dirty="0">
                <a:solidFill>
                  <a:srgbClr val="002060"/>
                </a:solidFill>
              </a:rPr>
              <a:t>police officers </a:t>
            </a:r>
            <a:r>
              <a:rPr lang="en-US" sz="1800" dirty="0" smtClean="0">
                <a:solidFill>
                  <a:srgbClr val="002060"/>
                </a:solidFill>
              </a:rPr>
              <a:t>given authority </a:t>
            </a:r>
            <a:r>
              <a:rPr lang="en-US" sz="1800" dirty="0">
                <a:solidFill>
                  <a:srgbClr val="002060"/>
                </a:solidFill>
              </a:rPr>
              <a:t>to enforce immigration </a:t>
            </a:r>
            <a:r>
              <a:rPr lang="en-US" sz="1800" dirty="0" smtClean="0">
                <a:solidFill>
                  <a:srgbClr val="002060"/>
                </a:solidFill>
              </a:rPr>
              <a:t>laws</a:t>
            </a:r>
          </a:p>
          <a:p>
            <a:pPr lvl="2"/>
            <a:r>
              <a:rPr lang="en-US" sz="1800" dirty="0" smtClean="0">
                <a:solidFill>
                  <a:srgbClr val="002060"/>
                </a:solidFill>
              </a:rPr>
              <a:t>Lower ED visit rates, higher rates of high acuity conditions, higher rates of hospital admission</a:t>
            </a:r>
            <a:endParaRPr lang="en-US" sz="1600" dirty="0" smtClean="0">
              <a:solidFill>
                <a:srgbClr val="002060"/>
              </a:solidFill>
            </a:endParaRPr>
          </a:p>
          <a:p>
            <a:pPr lvl="2"/>
            <a:r>
              <a:rPr lang="en-US" sz="1800" dirty="0" smtClean="0">
                <a:solidFill>
                  <a:srgbClr val="002060"/>
                </a:solidFill>
              </a:rPr>
              <a:t>Lower rates of public insurance </a:t>
            </a:r>
          </a:p>
          <a:p>
            <a:r>
              <a:rPr lang="en-US" sz="1800" b="1" i="1" dirty="0" smtClean="0">
                <a:solidFill>
                  <a:srgbClr val="002060"/>
                </a:solidFill>
              </a:rPr>
              <a:t>The impact of local immigration enforcement policies on the health of immigrant Hispanics/Latinos in the United States (Rhodes, 2015) </a:t>
            </a:r>
          </a:p>
          <a:p>
            <a:pPr lvl="1"/>
            <a:r>
              <a:rPr lang="en-US" sz="1800" dirty="0" smtClean="0">
                <a:solidFill>
                  <a:srgbClr val="002060"/>
                </a:solidFill>
              </a:rPr>
              <a:t>After Immigration and Nationality Act and Secure Communities program in NC begun: </a:t>
            </a:r>
          </a:p>
          <a:p>
            <a:pPr lvl="2"/>
            <a:r>
              <a:rPr lang="en-US" sz="1800" dirty="0" smtClean="0">
                <a:solidFill>
                  <a:srgbClr val="002060"/>
                </a:solidFill>
              </a:rPr>
              <a:t>Hispanic women were more likely to have late entry to prenatal care as well as inadequate prenatal care compared to before section 287(g)</a:t>
            </a:r>
          </a:p>
          <a:p>
            <a:r>
              <a:rPr lang="en-US" sz="1800" b="1" i="1" dirty="0" smtClean="0">
                <a:solidFill>
                  <a:srgbClr val="002060"/>
                </a:solidFill>
              </a:rPr>
              <a:t>Change in birth outcomes among infants born to Latina mothers after major immigration raid (Novak, et al., 2017)</a:t>
            </a:r>
          </a:p>
          <a:p>
            <a:pPr lvl="1"/>
            <a:r>
              <a:rPr lang="en-US" sz="1800" dirty="0" smtClean="0">
                <a:solidFill>
                  <a:srgbClr val="002060"/>
                </a:solidFill>
              </a:rPr>
              <a:t>2008 raid at meat-processing plant, Pottsville, Iowa; 389 employees arrested, 98% Latino</a:t>
            </a:r>
          </a:p>
          <a:p>
            <a:pPr lvl="2"/>
            <a:r>
              <a:rPr lang="en-US" sz="1800" dirty="0" smtClean="0">
                <a:solidFill>
                  <a:srgbClr val="002060"/>
                </a:solidFill>
              </a:rPr>
              <a:t>Infants born to Latina mothers had 24% greater risk of LBW after raid;  no effect on babies born to non-Latina white mothers</a:t>
            </a:r>
          </a:p>
          <a:p>
            <a:r>
              <a:rPr lang="en-US" sz="1800" b="1" i="1" dirty="0">
                <a:solidFill>
                  <a:srgbClr val="002060"/>
                </a:solidFill>
              </a:rPr>
              <a:t>“Chilling Effect? Post-Election Health Care Use by Undocumented and Mixed-Status </a:t>
            </a:r>
            <a:r>
              <a:rPr lang="en-US" sz="1800" b="1" i="1" dirty="0" smtClean="0">
                <a:solidFill>
                  <a:srgbClr val="002060"/>
                </a:solidFill>
              </a:rPr>
              <a:t>Families” (Page &amp; Polk, NEJM, 2017)</a:t>
            </a:r>
            <a:endParaRPr lang="en-US" sz="1800" b="1" i="1" dirty="0">
              <a:solidFill>
                <a:srgbClr val="002060"/>
              </a:solidFill>
            </a:endParaRPr>
          </a:p>
        </p:txBody>
      </p:sp>
    </p:spTree>
    <p:extLst>
      <p:ext uri="{BB962C8B-B14F-4D97-AF65-F5344CB8AC3E}">
        <p14:creationId xmlns:p14="http://schemas.microsoft.com/office/powerpoint/2010/main" val="3598770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http://www.sos-usa.org/getmedia/7d7d83cd-b077-4879-be97-b122d4a9e2c4/tpa_picture_27720_web.jpg?ex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5049" y="3598334"/>
            <a:ext cx="4593902" cy="3068726"/>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0" y="228600"/>
            <a:ext cx="9144000" cy="1143000"/>
          </a:xfrm>
        </p:spPr>
        <p:txBody>
          <a:bodyPr>
            <a:normAutofit fontScale="90000"/>
          </a:bodyPr>
          <a:lstStyle/>
          <a:p>
            <a:r>
              <a:rPr lang="en-US" dirty="0">
                <a:solidFill>
                  <a:schemeClr val="tx2"/>
                </a:solidFill>
              </a:rPr>
              <a:t>An “Unaccompanied Immigrant Child?”</a:t>
            </a:r>
            <a:br>
              <a:rPr lang="en-US" dirty="0">
                <a:solidFill>
                  <a:schemeClr val="tx2"/>
                </a:solidFill>
              </a:rPr>
            </a:br>
            <a:endParaRPr lang="en-US" dirty="0"/>
          </a:p>
        </p:txBody>
      </p:sp>
      <p:pic>
        <p:nvPicPr>
          <p:cNvPr id="5" name="Content Placeholder 3"/>
          <p:cNvPicPr>
            <a:picLocks noChangeAspect="1" noChangeArrowheads="1"/>
          </p:cNvPicPr>
          <p:nvPr/>
        </p:nvPicPr>
        <p:blipFill rotWithShape="1">
          <a:blip r:embed="rId4">
            <a:extLst>
              <a:ext uri="{28A0092B-C50C-407E-A947-70E740481C1C}">
                <a14:useLocalDpi xmlns:a14="http://schemas.microsoft.com/office/drawing/2010/main" val="0"/>
              </a:ext>
            </a:extLst>
          </a:blip>
          <a:srcRect b="29548"/>
          <a:stretch/>
        </p:blipFill>
        <p:spPr bwMode="auto">
          <a:xfrm>
            <a:off x="1932149" y="1134886"/>
            <a:ext cx="5279702" cy="2294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02588" y="5987157"/>
            <a:ext cx="831272" cy="7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0832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93042"/>
            <a:ext cx="9144000" cy="1336271"/>
          </a:xfrm>
        </p:spPr>
        <p:txBody>
          <a:bodyPr>
            <a:noAutofit/>
          </a:bodyPr>
          <a:lstStyle/>
          <a:p>
            <a:pPr>
              <a:defRPr/>
            </a:pPr>
            <a:r>
              <a:rPr lang="en-US" sz="3600" dirty="0">
                <a:solidFill>
                  <a:srgbClr val="002060"/>
                </a:solidFill>
              </a:rPr>
              <a:t>Unaccompanied </a:t>
            </a:r>
            <a:r>
              <a:rPr lang="en-US" sz="3600" i="1" dirty="0">
                <a:solidFill>
                  <a:srgbClr val="002060"/>
                </a:solidFill>
              </a:rPr>
              <a:t>Alien</a:t>
            </a:r>
            <a:r>
              <a:rPr lang="en-US" sz="3600" dirty="0">
                <a:solidFill>
                  <a:srgbClr val="002060"/>
                </a:solidFill>
              </a:rPr>
              <a:t> Children </a:t>
            </a:r>
            <a:r>
              <a:rPr lang="en-US" sz="3600" dirty="0" smtClean="0">
                <a:solidFill>
                  <a:srgbClr val="002060"/>
                </a:solidFill>
              </a:rPr>
              <a:t>Definition</a:t>
            </a:r>
            <a:br>
              <a:rPr lang="en-US" sz="3600" dirty="0" smtClean="0">
                <a:solidFill>
                  <a:srgbClr val="002060"/>
                </a:solidFill>
              </a:rPr>
            </a:br>
            <a:r>
              <a:rPr lang="en-US" sz="2400" dirty="0">
                <a:solidFill>
                  <a:srgbClr val="002060"/>
                </a:solidFill>
              </a:rPr>
              <a:t>The Homeland Security Act of </a:t>
            </a:r>
            <a:r>
              <a:rPr lang="en-US" sz="2400" dirty="0" smtClean="0">
                <a:solidFill>
                  <a:srgbClr val="002060"/>
                </a:solidFill>
              </a:rPr>
              <a:t>2002  </a:t>
            </a:r>
            <a:r>
              <a:rPr lang="en-US" sz="3600" dirty="0">
                <a:solidFill>
                  <a:srgbClr val="002060"/>
                </a:solidFill>
              </a:rPr>
              <a:t/>
            </a:r>
            <a:br>
              <a:rPr lang="en-US" sz="3600" dirty="0">
                <a:solidFill>
                  <a:srgbClr val="002060"/>
                </a:solidFill>
              </a:rPr>
            </a:br>
            <a:endParaRPr lang="en-US" sz="3600" dirty="0">
              <a:solidFill>
                <a:srgbClr val="002060"/>
              </a:solidFill>
            </a:endParaRPr>
          </a:p>
        </p:txBody>
      </p:sp>
      <p:sp>
        <p:nvSpPr>
          <p:cNvPr id="3" name="Content Placeholder 2"/>
          <p:cNvSpPr>
            <a:spLocks noGrp="1"/>
          </p:cNvSpPr>
          <p:nvPr>
            <p:ph idx="1"/>
          </p:nvPr>
        </p:nvSpPr>
        <p:spPr>
          <a:xfrm>
            <a:off x="128058" y="1779019"/>
            <a:ext cx="5348817" cy="4525963"/>
          </a:xfrm>
        </p:spPr>
        <p:txBody>
          <a:bodyPr>
            <a:normAutofit fontScale="92500" lnSpcReduction="10000"/>
          </a:bodyPr>
          <a:lstStyle/>
          <a:p>
            <a:pPr>
              <a:buFont typeface="Arial" panose="020B0604020202020204" pitchFamily="34" charset="0"/>
              <a:buChar char="•"/>
              <a:defRPr/>
            </a:pPr>
            <a:r>
              <a:rPr lang="en-US" sz="2800" dirty="0" smtClean="0">
                <a:solidFill>
                  <a:srgbClr val="002060"/>
                </a:solidFill>
              </a:rPr>
              <a:t>Under the age of 18</a:t>
            </a:r>
          </a:p>
          <a:p>
            <a:pPr>
              <a:buFont typeface="Arial" panose="020B0604020202020204" pitchFamily="34" charset="0"/>
              <a:buChar char="•"/>
              <a:defRPr/>
            </a:pPr>
            <a:endParaRPr lang="en-US" sz="2800" dirty="0" smtClean="0">
              <a:solidFill>
                <a:srgbClr val="002060"/>
              </a:solidFill>
            </a:endParaRPr>
          </a:p>
          <a:p>
            <a:pPr>
              <a:buFont typeface="Arial" panose="020B0604020202020204" pitchFamily="34" charset="0"/>
              <a:buChar char="•"/>
              <a:defRPr/>
            </a:pPr>
            <a:r>
              <a:rPr lang="en-US" sz="2800" dirty="0" smtClean="0">
                <a:solidFill>
                  <a:srgbClr val="002060"/>
                </a:solidFill>
              </a:rPr>
              <a:t>Without legal immigration status</a:t>
            </a:r>
          </a:p>
          <a:p>
            <a:pPr>
              <a:buFont typeface="Arial" panose="020B0604020202020204" pitchFamily="34" charset="0"/>
              <a:buChar char="•"/>
              <a:defRPr/>
            </a:pPr>
            <a:endParaRPr lang="en-US" sz="2800" dirty="0" smtClean="0">
              <a:solidFill>
                <a:srgbClr val="002060"/>
              </a:solidFill>
            </a:endParaRPr>
          </a:p>
          <a:p>
            <a:pPr>
              <a:spcBef>
                <a:spcPts val="0"/>
              </a:spcBef>
              <a:buFont typeface="Arial" panose="020B0604020202020204" pitchFamily="34" charset="0"/>
              <a:buChar char="•"/>
              <a:defRPr/>
            </a:pPr>
            <a:r>
              <a:rPr lang="en-US" sz="2800" dirty="0" smtClean="0">
                <a:solidFill>
                  <a:srgbClr val="002060"/>
                </a:solidFill>
              </a:rPr>
              <a:t>Without a parent or guardian in the United States available to provide care and physical custody…  </a:t>
            </a:r>
            <a:r>
              <a:rPr lang="en-US" sz="2800" i="1" dirty="0" smtClean="0">
                <a:solidFill>
                  <a:srgbClr val="002060"/>
                </a:solidFill>
              </a:rPr>
              <a:t>at the time of apprehension</a:t>
            </a:r>
          </a:p>
          <a:p>
            <a:pPr>
              <a:spcBef>
                <a:spcPts val="0"/>
              </a:spcBef>
              <a:buFont typeface="Arial" panose="020B0604020202020204" pitchFamily="34" charset="0"/>
              <a:buChar char="•"/>
              <a:defRPr/>
            </a:pPr>
            <a:endParaRPr lang="en-US" sz="2800" i="1" dirty="0" smtClean="0">
              <a:solidFill>
                <a:srgbClr val="002060"/>
              </a:solidFill>
            </a:endParaRPr>
          </a:p>
          <a:p>
            <a:pPr>
              <a:spcBef>
                <a:spcPts val="0"/>
              </a:spcBef>
              <a:buFont typeface="Arial" panose="020B0604020202020204" pitchFamily="34" charset="0"/>
              <a:buChar char="•"/>
              <a:defRPr/>
            </a:pPr>
            <a:r>
              <a:rPr lang="en-US" sz="2800" dirty="0" smtClean="0">
                <a:solidFill>
                  <a:srgbClr val="002060"/>
                </a:solidFill>
              </a:rPr>
              <a:t>Primarily from non-contiguous countries</a:t>
            </a:r>
          </a:p>
          <a:p>
            <a:pPr>
              <a:spcBef>
                <a:spcPts val="0"/>
              </a:spcBef>
              <a:buFont typeface="Arial" panose="020B0604020202020204" pitchFamily="34" charset="0"/>
              <a:buChar char="•"/>
              <a:defRPr/>
            </a:pPr>
            <a:endParaRPr lang="en-US" sz="2800" dirty="0" smtClean="0"/>
          </a:p>
          <a:p>
            <a:pPr marL="0" indent="0">
              <a:spcBef>
                <a:spcPts val="0"/>
              </a:spcBef>
              <a:buNone/>
              <a:defRPr/>
            </a:pPr>
            <a:endParaRPr lang="en-US" sz="2800" dirty="0" smtClean="0">
              <a:solidFill>
                <a:schemeClr val="tx2"/>
              </a:solidFill>
            </a:endParaRPr>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476875" y="2254019"/>
            <a:ext cx="3572370" cy="3256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476874" y="5470890"/>
            <a:ext cx="3560247" cy="392415"/>
          </a:xfrm>
          <a:prstGeom prst="rect">
            <a:avLst/>
          </a:prstGeom>
        </p:spPr>
        <p:txBody>
          <a:bodyPr wrap="square">
            <a:spAutoFit/>
          </a:bodyPr>
          <a:lstStyle/>
          <a:p>
            <a:r>
              <a:rPr lang="en-US" sz="1050" dirty="0" smtClean="0">
                <a:solidFill>
                  <a:srgbClr val="002060"/>
                </a:solidFill>
              </a:rPr>
              <a:t>Image: </a:t>
            </a:r>
            <a:r>
              <a:rPr lang="en-US" sz="900" dirty="0" smtClean="0">
                <a:solidFill>
                  <a:srgbClr val="002060"/>
                </a:solidFill>
              </a:rPr>
              <a:t>http</a:t>
            </a:r>
            <a:r>
              <a:rPr lang="en-US" sz="900" dirty="0">
                <a:solidFill>
                  <a:srgbClr val="002060"/>
                </a:solidFill>
              </a:rPr>
              <a:t>://www.takepart.com/article/2015/12/10/undocumented-kids-border</a:t>
            </a:r>
          </a:p>
        </p:txBody>
      </p:sp>
      <p:pic>
        <p:nvPicPr>
          <p:cNvPr id="6"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02588" y="5987157"/>
            <a:ext cx="831272" cy="7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89621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56038"/>
            <a:ext cx="9143999" cy="1025087"/>
          </a:xfrm>
        </p:spPr>
        <p:txBody>
          <a:bodyPr>
            <a:noAutofit/>
          </a:bodyPr>
          <a:lstStyle/>
          <a:p>
            <a:r>
              <a:rPr lang="en-US" sz="3600" dirty="0" smtClean="0">
                <a:solidFill>
                  <a:srgbClr val="002060"/>
                </a:solidFill>
              </a:rPr>
              <a:t/>
            </a:r>
            <a:br>
              <a:rPr lang="en-US" sz="3600" dirty="0" smtClean="0">
                <a:solidFill>
                  <a:srgbClr val="002060"/>
                </a:solidFill>
              </a:rPr>
            </a:br>
            <a:r>
              <a:rPr lang="en-US" sz="3600" dirty="0" smtClean="0">
                <a:solidFill>
                  <a:srgbClr val="002060"/>
                </a:solidFill>
              </a:rPr>
              <a:t>Unaccompanied Immigrant Children</a:t>
            </a:r>
            <a:r>
              <a:rPr lang="en-US" sz="3600" dirty="0">
                <a:solidFill>
                  <a:srgbClr val="002060"/>
                </a:solidFill>
              </a:rPr>
              <a:t> </a:t>
            </a:r>
            <a:r>
              <a:rPr lang="en-US" sz="3200" dirty="0" smtClean="0">
                <a:solidFill>
                  <a:srgbClr val="002060"/>
                </a:solidFill>
              </a:rPr>
              <a:t/>
            </a:r>
            <a:br>
              <a:rPr lang="en-US" sz="3200" dirty="0" smtClean="0">
                <a:solidFill>
                  <a:srgbClr val="002060"/>
                </a:solidFill>
              </a:rPr>
            </a:br>
            <a:r>
              <a:rPr lang="en-US" sz="3200" dirty="0" smtClean="0">
                <a:solidFill>
                  <a:srgbClr val="002060"/>
                </a:solidFill>
              </a:rPr>
              <a:t>Apprehended Southwest Border 2012-2017 </a:t>
            </a:r>
            <a:br>
              <a:rPr lang="en-US" sz="3200" dirty="0" smtClean="0">
                <a:solidFill>
                  <a:srgbClr val="002060"/>
                </a:solidFill>
              </a:rPr>
            </a:br>
            <a:endParaRPr lang="en-US" sz="3200" dirty="0">
              <a:solidFill>
                <a:srgbClr val="00206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04242574"/>
              </p:ext>
            </p:extLst>
          </p:nvPr>
        </p:nvGraphicFramePr>
        <p:xfrm>
          <a:off x="516646"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117628" y="6316877"/>
            <a:ext cx="8026371" cy="261610"/>
          </a:xfrm>
          <a:prstGeom prst="rect">
            <a:avLst/>
          </a:prstGeom>
          <a:noFill/>
        </p:spPr>
        <p:txBody>
          <a:bodyPr wrap="square" rtlCol="0">
            <a:spAutoFit/>
          </a:bodyPr>
          <a:lstStyle/>
          <a:p>
            <a:r>
              <a:rPr lang="en-US" sz="1100" dirty="0" smtClean="0"/>
              <a:t>Source: US Customs and Border Patrol, 2018</a:t>
            </a:r>
            <a:r>
              <a:rPr lang="en-US" sz="1100" dirty="0"/>
              <a:t>. </a:t>
            </a:r>
            <a:r>
              <a:rPr lang="en-US" sz="1100" dirty="0">
                <a:hlinkClick r:id="rId4"/>
              </a:rPr>
              <a:t>https://</a:t>
            </a:r>
            <a:r>
              <a:rPr lang="en-US" sz="1100" dirty="0" smtClean="0">
                <a:hlinkClick r:id="rId4"/>
              </a:rPr>
              <a:t>www.cbp.gov/newsroom/stats/usbp-sw-border-apprehensions</a:t>
            </a:r>
            <a:r>
              <a:rPr lang="en-US" sz="1100" dirty="0" smtClean="0"/>
              <a:t> </a:t>
            </a:r>
            <a:endParaRPr lang="en-US" sz="1100" dirty="0"/>
          </a:p>
        </p:txBody>
      </p:sp>
    </p:spTree>
    <p:extLst>
      <p:ext uri="{BB962C8B-B14F-4D97-AF65-F5344CB8AC3E}">
        <p14:creationId xmlns:p14="http://schemas.microsoft.com/office/powerpoint/2010/main" val="9791257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237"/>
            <a:ext cx="8229600" cy="1143000"/>
          </a:xfrm>
        </p:spPr>
        <p:txBody>
          <a:bodyPr/>
          <a:lstStyle/>
          <a:p>
            <a:r>
              <a:rPr lang="en-US" dirty="0" smtClean="0">
                <a:solidFill>
                  <a:srgbClr val="002060"/>
                </a:solidFill>
              </a:rPr>
              <a:t>Family Units</a:t>
            </a:r>
            <a:endParaRPr lang="en-US" dirty="0">
              <a:solidFill>
                <a:srgbClr val="00206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507" y="1223624"/>
            <a:ext cx="8692711" cy="4841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36584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0"/>
            <a:ext cx="8229600" cy="1473200"/>
          </a:xfrm>
        </p:spPr>
        <p:txBody>
          <a:bodyPr>
            <a:normAutofit fontScale="90000"/>
          </a:bodyPr>
          <a:lstStyle/>
          <a:p>
            <a:r>
              <a:rPr lang="en-US" dirty="0" smtClean="0">
                <a:solidFill>
                  <a:schemeClr val="tx2">
                    <a:lumMod val="75000"/>
                  </a:schemeClr>
                </a:solidFill>
              </a:rPr>
              <a:t>Family Units Apprehended</a:t>
            </a:r>
            <a:r>
              <a:rPr lang="en-US" sz="4000" dirty="0" smtClean="0">
                <a:solidFill>
                  <a:schemeClr val="tx2"/>
                </a:solidFill>
              </a:rPr>
              <a:t/>
            </a:r>
            <a:br>
              <a:rPr lang="en-US" sz="4000" dirty="0" smtClean="0">
                <a:solidFill>
                  <a:schemeClr val="tx2"/>
                </a:solidFill>
              </a:rPr>
            </a:br>
            <a:r>
              <a:rPr lang="en-US" sz="3100" dirty="0" smtClean="0">
                <a:solidFill>
                  <a:schemeClr val="tx2">
                    <a:lumMod val="75000"/>
                  </a:schemeClr>
                </a:solidFill>
              </a:rPr>
              <a:t>Southwest Border FY2013-17</a:t>
            </a:r>
            <a:r>
              <a:rPr lang="en-US" sz="2200" dirty="0" smtClean="0">
                <a:solidFill>
                  <a:schemeClr val="tx2">
                    <a:lumMod val="75000"/>
                  </a:schemeClr>
                </a:solidFill>
              </a:rPr>
              <a:t>*</a:t>
            </a:r>
            <a:r>
              <a:rPr lang="en-US" sz="3100" dirty="0" smtClean="0">
                <a:solidFill>
                  <a:schemeClr val="tx2">
                    <a:lumMod val="75000"/>
                  </a:schemeClr>
                </a:solidFill>
              </a:rPr>
              <a:t> </a:t>
            </a:r>
            <a:r>
              <a:rPr lang="en-US" dirty="0" smtClean="0">
                <a:solidFill>
                  <a:schemeClr val="tx2">
                    <a:lumMod val="75000"/>
                  </a:schemeClr>
                </a:solidFill>
              </a:rPr>
              <a:t/>
            </a:r>
            <a:br>
              <a:rPr lang="en-US" dirty="0" smtClean="0">
                <a:solidFill>
                  <a:schemeClr val="tx2">
                    <a:lumMod val="75000"/>
                  </a:schemeClr>
                </a:solidFill>
              </a:rPr>
            </a:br>
            <a:r>
              <a:rPr lang="en-US" sz="2000" i="1" dirty="0">
                <a:solidFill>
                  <a:schemeClr val="tx2">
                    <a:lumMod val="75000"/>
                  </a:schemeClr>
                </a:solidFill>
              </a:rPr>
              <a:t>Family Unit represents the number of individuals </a:t>
            </a:r>
            <a:r>
              <a:rPr lang="en-US" sz="2000" i="1" dirty="0" smtClean="0">
                <a:solidFill>
                  <a:schemeClr val="tx2">
                    <a:lumMod val="75000"/>
                  </a:schemeClr>
                </a:solidFill>
              </a:rPr>
              <a:t>apprehended </a:t>
            </a:r>
            <a:r>
              <a:rPr lang="en-US" sz="2000" i="1" dirty="0">
                <a:solidFill>
                  <a:schemeClr val="tx2">
                    <a:lumMod val="75000"/>
                  </a:schemeClr>
                </a:solidFill>
              </a:rPr>
              <a:t>with a family </a:t>
            </a:r>
            <a:r>
              <a:rPr lang="en-US" sz="2000" i="1" dirty="0" smtClean="0">
                <a:solidFill>
                  <a:schemeClr val="tx2">
                    <a:lumMod val="75000"/>
                  </a:schemeClr>
                </a:solidFill>
              </a:rPr>
              <a:t>member</a:t>
            </a:r>
            <a:endParaRPr lang="en-US" sz="2000" i="1" dirty="0">
              <a:solidFill>
                <a:schemeClr val="tx2">
                  <a:lumMod val="75000"/>
                </a:schemeClr>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3405385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980901" y="6185276"/>
            <a:ext cx="8229579" cy="446276"/>
          </a:xfrm>
          <a:prstGeom prst="rect">
            <a:avLst/>
          </a:prstGeom>
          <a:noFill/>
        </p:spPr>
        <p:txBody>
          <a:bodyPr wrap="square" rtlCol="0">
            <a:spAutoFit/>
          </a:bodyPr>
          <a:lstStyle/>
          <a:p>
            <a:r>
              <a:rPr lang="en-US" sz="1100" dirty="0" smtClean="0"/>
              <a:t>Source: US Customs and Border Patrol, 2018</a:t>
            </a:r>
            <a:r>
              <a:rPr lang="en-US" sz="1100" dirty="0"/>
              <a:t>. </a:t>
            </a:r>
            <a:r>
              <a:rPr lang="en-US" sz="1100" dirty="0">
                <a:hlinkClick r:id="rId4"/>
              </a:rPr>
              <a:t>https://</a:t>
            </a:r>
            <a:r>
              <a:rPr lang="en-US" sz="1100" dirty="0" smtClean="0">
                <a:hlinkClick r:id="rId4"/>
              </a:rPr>
              <a:t>www.cbp.gov/newsroom/stats/usbp-sw-border-apprehensions</a:t>
            </a:r>
            <a:endParaRPr lang="en-US" sz="1100" dirty="0" smtClean="0"/>
          </a:p>
          <a:p>
            <a:r>
              <a:rPr lang="en-US" sz="1100" dirty="0" smtClean="0"/>
              <a:t>*Country-level data only available beginning in FY2015</a:t>
            </a:r>
            <a:r>
              <a:rPr lang="en-US" sz="1200" dirty="0" smtClean="0"/>
              <a:t> </a:t>
            </a:r>
            <a:endParaRPr lang="en-US" sz="1200" dirty="0"/>
          </a:p>
        </p:txBody>
      </p:sp>
      <p:sp>
        <p:nvSpPr>
          <p:cNvPr id="8" name="TextBox 1"/>
          <p:cNvSpPr txBox="1"/>
          <p:nvPr/>
        </p:nvSpPr>
        <p:spPr>
          <a:xfrm>
            <a:off x="3861805" y="3428998"/>
            <a:ext cx="744285" cy="24453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solidFill>
                  <a:schemeClr val="tx2"/>
                </a:solidFill>
              </a:rPr>
              <a:t>39,838</a:t>
            </a:r>
            <a:endParaRPr lang="en-US" sz="1400" b="1" dirty="0">
              <a:solidFill>
                <a:schemeClr val="tx2"/>
              </a:solidFill>
            </a:endParaRPr>
          </a:p>
        </p:txBody>
      </p:sp>
      <p:sp>
        <p:nvSpPr>
          <p:cNvPr id="9" name="TextBox 1"/>
          <p:cNvSpPr txBox="1"/>
          <p:nvPr/>
        </p:nvSpPr>
        <p:spPr>
          <a:xfrm>
            <a:off x="5032219" y="1844039"/>
            <a:ext cx="744285" cy="24453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solidFill>
                  <a:schemeClr val="tx2"/>
                </a:solidFill>
              </a:rPr>
              <a:t>77,674</a:t>
            </a:r>
            <a:endParaRPr lang="en-US" sz="1400" b="1" dirty="0">
              <a:solidFill>
                <a:schemeClr val="tx2"/>
              </a:solidFill>
            </a:endParaRPr>
          </a:p>
        </p:txBody>
      </p:sp>
      <p:sp>
        <p:nvSpPr>
          <p:cNvPr id="10" name="TextBox 1"/>
          <p:cNvSpPr txBox="1"/>
          <p:nvPr/>
        </p:nvSpPr>
        <p:spPr>
          <a:xfrm>
            <a:off x="6208766" y="1861351"/>
            <a:ext cx="744285" cy="24453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solidFill>
                  <a:schemeClr val="tx2"/>
                </a:solidFill>
              </a:rPr>
              <a:t>75,622</a:t>
            </a:r>
            <a:endParaRPr lang="en-US" sz="1400" b="1" dirty="0">
              <a:solidFill>
                <a:schemeClr val="tx2"/>
              </a:solidFill>
            </a:endParaRPr>
          </a:p>
        </p:txBody>
      </p:sp>
      <p:sp>
        <p:nvSpPr>
          <p:cNvPr id="12" name="TextBox 1"/>
          <p:cNvSpPr txBox="1"/>
          <p:nvPr/>
        </p:nvSpPr>
        <p:spPr>
          <a:xfrm>
            <a:off x="2700794" y="2009251"/>
            <a:ext cx="715737" cy="24453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solidFill>
                  <a:schemeClr val="tx2"/>
                </a:solidFill>
              </a:rPr>
              <a:t>68,455</a:t>
            </a:r>
            <a:endParaRPr lang="en-US" sz="1400" b="1" dirty="0">
              <a:solidFill>
                <a:schemeClr val="tx2"/>
              </a:solidFill>
            </a:endParaRPr>
          </a:p>
        </p:txBody>
      </p:sp>
      <p:sp>
        <p:nvSpPr>
          <p:cNvPr id="13" name="TextBox 1"/>
          <p:cNvSpPr txBox="1"/>
          <p:nvPr/>
        </p:nvSpPr>
        <p:spPr>
          <a:xfrm>
            <a:off x="1581347" y="4664121"/>
            <a:ext cx="744285" cy="24453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solidFill>
                  <a:schemeClr val="tx2"/>
                </a:solidFill>
              </a:rPr>
              <a:t>14,855</a:t>
            </a:r>
            <a:endParaRPr lang="en-US" sz="1400" b="1" dirty="0">
              <a:solidFill>
                <a:schemeClr val="tx2"/>
              </a:solidFill>
            </a:endParaRPr>
          </a:p>
        </p:txBody>
      </p:sp>
      <p:pic>
        <p:nvPicPr>
          <p:cNvPr id="11" name="Picture 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02588" y="5987157"/>
            <a:ext cx="831272" cy="7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4341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252846" y="741194"/>
            <a:ext cx="6477989" cy="3516347"/>
          </a:xfrm>
          <a:prstGeom prst="rect">
            <a:avLst/>
          </a:prstGeom>
        </p:spPr>
        <p:txBody>
          <a:bodyPr wrap="square">
            <a:spAutoFit/>
          </a:bodyPr>
          <a:lstStyle/>
          <a:p>
            <a:pPr algn="ctr" eaLnBrk="0" hangingPunct="0"/>
            <a:endParaRPr lang="en-US" sz="1050" dirty="0">
              <a:solidFill>
                <a:srgbClr val="002060"/>
              </a:solidFill>
              <a:latin typeface="Arial" charset="0"/>
              <a:cs typeface="ＭＳ Ｐゴシック" charset="0"/>
            </a:endParaRPr>
          </a:p>
          <a:p>
            <a:pPr algn="ctr" eaLnBrk="0" hangingPunct="0"/>
            <a:r>
              <a:rPr lang="en-US" sz="2800" dirty="0" smtClean="0">
                <a:solidFill>
                  <a:srgbClr val="002060"/>
                </a:solidFill>
                <a:latin typeface="Arial" charset="0"/>
                <a:cs typeface="ＭＳ Ｐゴシック" charset="0"/>
              </a:rPr>
              <a:t> </a:t>
            </a:r>
            <a:r>
              <a:rPr lang="en-US" sz="3200" dirty="0">
                <a:solidFill>
                  <a:srgbClr val="002060"/>
                </a:solidFill>
                <a:latin typeface="Arial" charset="0"/>
                <a:cs typeface="ＭＳ Ｐゴシック" charset="0"/>
              </a:rPr>
              <a:t>Disclosure</a:t>
            </a:r>
          </a:p>
          <a:p>
            <a:pPr algn="ctr" eaLnBrk="0" hangingPunct="0"/>
            <a:endParaRPr lang="en-US" dirty="0" smtClean="0">
              <a:solidFill>
                <a:srgbClr val="002060"/>
              </a:solidFill>
              <a:latin typeface="Arial" charset="0"/>
              <a:cs typeface="ＭＳ Ｐゴシック" charset="0"/>
            </a:endParaRPr>
          </a:p>
          <a:p>
            <a:pPr algn="ctr" eaLnBrk="0" hangingPunct="0"/>
            <a:endParaRPr lang="en-US" dirty="0">
              <a:solidFill>
                <a:srgbClr val="002060"/>
              </a:solidFill>
              <a:latin typeface="Arial" charset="0"/>
              <a:cs typeface="ＭＳ Ｐゴシック" charset="0"/>
            </a:endParaRPr>
          </a:p>
          <a:p>
            <a:pPr algn="ctr"/>
            <a:r>
              <a:rPr lang="en-US" sz="2400" dirty="0">
                <a:solidFill>
                  <a:srgbClr val="002060"/>
                </a:solidFill>
                <a:latin typeface="Helvetica Narrow Bold" charset="0"/>
                <a:cs typeface="ＭＳ Ｐゴシック" charset="0"/>
              </a:rPr>
              <a:t>In the past 12 months, I</a:t>
            </a:r>
            <a:r>
              <a:rPr lang="en-US" sz="2400" dirty="0" smtClean="0">
                <a:solidFill>
                  <a:srgbClr val="002060"/>
                </a:solidFill>
                <a:latin typeface="Helvetica Narrow Bold" charset="0"/>
                <a:cs typeface="ＭＳ Ｐゴシック" charset="0"/>
              </a:rPr>
              <a:t> </a:t>
            </a:r>
            <a:r>
              <a:rPr lang="en-US" sz="2400" dirty="0">
                <a:solidFill>
                  <a:srgbClr val="002060"/>
                </a:solidFill>
                <a:latin typeface="Helvetica Narrow Bold" charset="0"/>
                <a:cs typeface="ＭＳ Ｐゴシック" charset="0"/>
              </a:rPr>
              <a:t>have no relevant financial relationships with the manufacturer(s) of any commercial product(s) and/or provider(s) of commercial services discussed in this CME activity.</a:t>
            </a:r>
          </a:p>
          <a:p>
            <a:pPr algn="ctr"/>
            <a:endParaRPr lang="en-US" sz="2400" dirty="0">
              <a:solidFill>
                <a:srgbClr val="002060"/>
              </a:solidFill>
              <a:latin typeface="Helvetica Narrow Bold" charset="0"/>
              <a:cs typeface="ＭＳ Ｐゴシック" charset="0"/>
            </a:endParaRPr>
          </a:p>
        </p:txBody>
      </p:sp>
    </p:spTree>
    <p:extLst>
      <p:ext uri="{BB962C8B-B14F-4D97-AF65-F5344CB8AC3E}">
        <p14:creationId xmlns:p14="http://schemas.microsoft.com/office/powerpoint/2010/main" val="23150864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2135187"/>
          </a:xfrm>
          <a:ln>
            <a:solidFill>
              <a:schemeClr val="bg1"/>
            </a:solidFill>
          </a:ln>
        </p:spPr>
        <p:txBody>
          <a:bodyPr>
            <a:normAutofit fontScale="90000"/>
          </a:bodyPr>
          <a:lstStyle/>
          <a:p>
            <a:r>
              <a:rPr lang="en-US" dirty="0" smtClean="0">
                <a:solidFill>
                  <a:srgbClr val="002060"/>
                </a:solidFill>
              </a:rPr>
              <a:t>Framework for Understanding the Experience of New Immigrant Arrivals</a:t>
            </a:r>
            <a:br>
              <a:rPr lang="en-US" dirty="0" smtClean="0">
                <a:solidFill>
                  <a:srgbClr val="002060"/>
                </a:solidFill>
              </a:rPr>
            </a:br>
            <a:endParaRPr lang="en-US" dirty="0">
              <a:solidFill>
                <a:srgbClr val="00206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16339276"/>
              </p:ext>
            </p:extLst>
          </p:nvPr>
        </p:nvGraphicFramePr>
        <p:xfrm>
          <a:off x="466725" y="3160495"/>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descr="A member of the Barrio 18 gang was presented to the media after a police raid at La Campanera neighborhood"/>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58265" y="2334084"/>
            <a:ext cx="1780674" cy="14242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572504" y="2334084"/>
            <a:ext cx="1713943" cy="14242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10" name="Content Placeholder 4"/>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4520012" y="2334084"/>
            <a:ext cx="1737787" cy="14108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491365" y="2334084"/>
            <a:ext cx="1785485" cy="1410814"/>
          </a:xfrm>
          <a:prstGeom prst="rect">
            <a:avLst/>
          </a:prstGeom>
          <a:ln>
            <a:noFill/>
          </a:ln>
          <a:effectLst>
            <a:outerShdw blurRad="190500" algn="tl" rotWithShape="0">
              <a:srgbClr val="000000">
                <a:alpha val="70000"/>
              </a:srgbClr>
            </a:outerShdw>
          </a:effectLst>
        </p:spPr>
      </p:pic>
      <p:pic>
        <p:nvPicPr>
          <p:cNvPr id="12" name="Picture 11"/>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102588" y="5987157"/>
            <a:ext cx="831272" cy="7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02214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3247" y="-27657"/>
            <a:ext cx="8817506" cy="836179"/>
          </a:xfrm>
        </p:spPr>
        <p:txBody>
          <a:bodyPr>
            <a:noAutofit/>
          </a:bodyPr>
          <a:lstStyle/>
          <a:p>
            <a:pPr algn="ctr"/>
            <a:r>
              <a:rPr lang="en-US" sz="3600" dirty="0" smtClean="0">
                <a:solidFill>
                  <a:srgbClr val="002060"/>
                </a:solidFill>
              </a:rPr>
              <a:t>What Is Driving This Migration? </a:t>
            </a:r>
            <a:endParaRPr lang="en-US" sz="3600" dirty="0">
              <a:solidFill>
                <a:srgbClr val="002060"/>
              </a:solidFill>
            </a:endParaRPr>
          </a:p>
        </p:txBody>
      </p:sp>
      <p:sp>
        <p:nvSpPr>
          <p:cNvPr id="10" name="Content Placeholder 8"/>
          <p:cNvSpPr>
            <a:spLocks noGrp="1"/>
          </p:cNvSpPr>
          <p:nvPr>
            <p:ph sz="half" idx="2"/>
          </p:nvPr>
        </p:nvSpPr>
        <p:spPr>
          <a:xfrm>
            <a:off x="4879383" y="734979"/>
            <a:ext cx="4513992" cy="5417878"/>
          </a:xfrm>
        </p:spPr>
        <p:txBody>
          <a:bodyPr>
            <a:noAutofit/>
          </a:bodyPr>
          <a:lstStyle/>
          <a:p>
            <a:pPr marL="0" indent="0">
              <a:lnSpc>
                <a:spcPct val="110000"/>
              </a:lnSpc>
              <a:spcBef>
                <a:spcPts val="0"/>
              </a:spcBef>
              <a:buNone/>
            </a:pPr>
            <a:r>
              <a:rPr lang="en-US" sz="2000" b="1" dirty="0" smtClean="0">
                <a:solidFill>
                  <a:srgbClr val="002060"/>
                </a:solidFill>
              </a:rPr>
              <a:t>THE PUSH</a:t>
            </a:r>
          </a:p>
          <a:p>
            <a:pPr>
              <a:lnSpc>
                <a:spcPct val="110000"/>
              </a:lnSpc>
              <a:spcBef>
                <a:spcPts val="0"/>
              </a:spcBef>
            </a:pPr>
            <a:r>
              <a:rPr lang="en-US" sz="2000" dirty="0" smtClean="0">
                <a:solidFill>
                  <a:srgbClr val="002060"/>
                </a:solidFill>
              </a:rPr>
              <a:t>Abject Poverty </a:t>
            </a:r>
          </a:p>
          <a:p>
            <a:pPr>
              <a:lnSpc>
                <a:spcPct val="110000"/>
              </a:lnSpc>
              <a:spcBef>
                <a:spcPts val="0"/>
              </a:spcBef>
            </a:pPr>
            <a:r>
              <a:rPr lang="en-US" sz="2000" dirty="0">
                <a:solidFill>
                  <a:srgbClr val="002060"/>
                </a:solidFill>
              </a:rPr>
              <a:t>Social </a:t>
            </a:r>
            <a:r>
              <a:rPr lang="en-US" sz="2000" dirty="0" smtClean="0">
                <a:solidFill>
                  <a:srgbClr val="002060"/>
                </a:solidFill>
              </a:rPr>
              <a:t>Exclusion</a:t>
            </a:r>
          </a:p>
          <a:p>
            <a:pPr>
              <a:lnSpc>
                <a:spcPct val="110000"/>
              </a:lnSpc>
              <a:spcBef>
                <a:spcPts val="0"/>
              </a:spcBef>
            </a:pPr>
            <a:r>
              <a:rPr lang="en-US" sz="2000" dirty="0" smtClean="0">
                <a:solidFill>
                  <a:srgbClr val="002060"/>
                </a:solidFill>
              </a:rPr>
              <a:t>Political Instability</a:t>
            </a:r>
          </a:p>
          <a:p>
            <a:pPr>
              <a:lnSpc>
                <a:spcPct val="110000"/>
              </a:lnSpc>
              <a:spcBef>
                <a:spcPts val="0"/>
              </a:spcBef>
            </a:pPr>
            <a:r>
              <a:rPr lang="en-US" sz="2000" dirty="0" smtClean="0">
                <a:solidFill>
                  <a:srgbClr val="002060"/>
                </a:solidFill>
              </a:rPr>
              <a:t>Community Violence: </a:t>
            </a:r>
          </a:p>
          <a:p>
            <a:pPr lvl="1">
              <a:lnSpc>
                <a:spcPct val="110000"/>
              </a:lnSpc>
              <a:spcBef>
                <a:spcPts val="0"/>
              </a:spcBef>
            </a:pPr>
            <a:r>
              <a:rPr lang="en-US" sz="2000" dirty="0" smtClean="0">
                <a:solidFill>
                  <a:srgbClr val="002060"/>
                </a:solidFill>
              </a:rPr>
              <a:t>Youth </a:t>
            </a:r>
          </a:p>
          <a:p>
            <a:pPr lvl="1">
              <a:lnSpc>
                <a:spcPct val="110000"/>
              </a:lnSpc>
              <a:spcBef>
                <a:spcPts val="0"/>
              </a:spcBef>
            </a:pPr>
            <a:r>
              <a:rPr lang="en-US" sz="2000" dirty="0" smtClean="0">
                <a:solidFill>
                  <a:srgbClr val="002060"/>
                </a:solidFill>
              </a:rPr>
              <a:t>Ethnic Minorities</a:t>
            </a:r>
          </a:p>
          <a:p>
            <a:pPr lvl="1">
              <a:lnSpc>
                <a:spcPct val="110000"/>
              </a:lnSpc>
              <a:spcBef>
                <a:spcPts val="0"/>
              </a:spcBef>
            </a:pPr>
            <a:r>
              <a:rPr lang="en-US" sz="2000" dirty="0" smtClean="0">
                <a:solidFill>
                  <a:srgbClr val="002060"/>
                </a:solidFill>
              </a:rPr>
              <a:t>Girls</a:t>
            </a:r>
          </a:p>
          <a:p>
            <a:pPr>
              <a:lnSpc>
                <a:spcPct val="110000"/>
              </a:lnSpc>
              <a:spcBef>
                <a:spcPts val="0"/>
              </a:spcBef>
            </a:pPr>
            <a:r>
              <a:rPr lang="en-US" sz="2000" dirty="0" smtClean="0">
                <a:solidFill>
                  <a:srgbClr val="002060"/>
                </a:solidFill>
              </a:rPr>
              <a:t>Domestic Violence: Child Abuse</a:t>
            </a:r>
          </a:p>
          <a:p>
            <a:pPr>
              <a:lnSpc>
                <a:spcPct val="110000"/>
              </a:lnSpc>
              <a:spcBef>
                <a:spcPts val="0"/>
              </a:spcBef>
            </a:pPr>
            <a:r>
              <a:rPr lang="en-US" sz="2000" dirty="0">
                <a:solidFill>
                  <a:srgbClr val="002060"/>
                </a:solidFill>
              </a:rPr>
              <a:t>Lack of Protection and </a:t>
            </a:r>
            <a:r>
              <a:rPr lang="en-US" sz="2000" dirty="0" smtClean="0">
                <a:solidFill>
                  <a:srgbClr val="002060"/>
                </a:solidFill>
              </a:rPr>
              <a:t>impunity</a:t>
            </a:r>
          </a:p>
          <a:p>
            <a:pPr>
              <a:lnSpc>
                <a:spcPct val="110000"/>
              </a:lnSpc>
              <a:spcBef>
                <a:spcPts val="0"/>
              </a:spcBef>
            </a:pPr>
            <a:r>
              <a:rPr lang="en-US" sz="2000" dirty="0" smtClean="0">
                <a:solidFill>
                  <a:srgbClr val="002060"/>
                </a:solidFill>
              </a:rPr>
              <a:t>Trafficking: Labor and Sex</a:t>
            </a:r>
          </a:p>
          <a:p>
            <a:pPr marL="0" indent="0">
              <a:lnSpc>
                <a:spcPct val="110000"/>
              </a:lnSpc>
              <a:spcBef>
                <a:spcPts val="1800"/>
              </a:spcBef>
              <a:buNone/>
            </a:pPr>
            <a:r>
              <a:rPr lang="en-US" sz="2000" b="1" dirty="0" smtClean="0">
                <a:solidFill>
                  <a:srgbClr val="002060"/>
                </a:solidFill>
              </a:rPr>
              <a:t>THE PULL</a:t>
            </a:r>
          </a:p>
          <a:p>
            <a:pPr>
              <a:lnSpc>
                <a:spcPct val="110000"/>
              </a:lnSpc>
              <a:spcBef>
                <a:spcPts val="0"/>
              </a:spcBef>
            </a:pPr>
            <a:r>
              <a:rPr lang="en-US" sz="2000" dirty="0" smtClean="0">
                <a:solidFill>
                  <a:srgbClr val="002060"/>
                </a:solidFill>
              </a:rPr>
              <a:t>Protection</a:t>
            </a:r>
          </a:p>
          <a:p>
            <a:pPr>
              <a:lnSpc>
                <a:spcPct val="110000"/>
              </a:lnSpc>
              <a:spcBef>
                <a:spcPts val="0"/>
              </a:spcBef>
            </a:pPr>
            <a:r>
              <a:rPr lang="en-US" sz="2000" dirty="0" smtClean="0">
                <a:solidFill>
                  <a:srgbClr val="002060"/>
                </a:solidFill>
              </a:rPr>
              <a:t>Family Reunification</a:t>
            </a:r>
          </a:p>
          <a:p>
            <a:pPr>
              <a:lnSpc>
                <a:spcPct val="110000"/>
              </a:lnSpc>
              <a:spcBef>
                <a:spcPts val="0"/>
              </a:spcBef>
            </a:pPr>
            <a:r>
              <a:rPr lang="en-US" sz="2000" dirty="0" smtClean="0">
                <a:solidFill>
                  <a:srgbClr val="002060"/>
                </a:solidFill>
              </a:rPr>
              <a:t>Education </a:t>
            </a:r>
          </a:p>
          <a:p>
            <a:pPr>
              <a:lnSpc>
                <a:spcPct val="110000"/>
              </a:lnSpc>
              <a:spcBef>
                <a:spcPts val="0"/>
              </a:spcBef>
            </a:pPr>
            <a:r>
              <a:rPr lang="en-US" sz="2000" dirty="0" smtClean="0">
                <a:solidFill>
                  <a:srgbClr val="002060"/>
                </a:solidFill>
              </a:rPr>
              <a:t>Economic opportunities</a:t>
            </a:r>
          </a:p>
          <a:p>
            <a:pPr marL="0" indent="0">
              <a:buNone/>
            </a:pPr>
            <a:endParaRPr lang="en-US" sz="600" dirty="0">
              <a:solidFill>
                <a:srgbClr val="002060"/>
              </a:solidFill>
            </a:endParaRPr>
          </a:p>
        </p:txBody>
      </p:sp>
      <p:pic>
        <p:nvPicPr>
          <p:cNvPr id="8" name="Picture 2" descr="Image result for el salvador gang violence">
            <a:hlinkClick r:id="rId3"/>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84500" y="744375"/>
            <a:ext cx="4060593" cy="24749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16200000">
            <a:off x="-1014578" y="1892131"/>
            <a:ext cx="2474992" cy="307777"/>
          </a:xfrm>
          <a:prstGeom prst="rect">
            <a:avLst/>
          </a:prstGeom>
          <a:noFill/>
        </p:spPr>
        <p:txBody>
          <a:bodyPr wrap="square" rtlCol="0">
            <a:spAutoFit/>
          </a:bodyPr>
          <a:lstStyle/>
          <a:p>
            <a:pPr algn="ctr"/>
            <a:r>
              <a:rPr lang="en-US" sz="700" dirty="0">
                <a:solidFill>
                  <a:srgbClr val="002060"/>
                </a:solidFill>
              </a:rPr>
              <a:t>http://</a:t>
            </a:r>
            <a:r>
              <a:rPr lang="en-US" sz="700" dirty="0" smtClean="0">
                <a:solidFill>
                  <a:srgbClr val="002060"/>
                </a:solidFill>
              </a:rPr>
              <a:t>globalriskinsights.com/2015/06/the-economic</a:t>
            </a:r>
          </a:p>
          <a:p>
            <a:pPr algn="ctr"/>
            <a:r>
              <a:rPr lang="en-US" sz="700" dirty="0" smtClean="0">
                <a:solidFill>
                  <a:srgbClr val="002060"/>
                </a:solidFill>
              </a:rPr>
              <a:t>-</a:t>
            </a:r>
            <a:r>
              <a:rPr lang="en-US" sz="700" dirty="0">
                <a:solidFill>
                  <a:srgbClr val="002060"/>
                </a:solidFill>
              </a:rPr>
              <a:t>impact-of-gang-violence-in-el-salvador/</a:t>
            </a:r>
          </a:p>
        </p:txBody>
      </p:sp>
      <p:pic>
        <p:nvPicPr>
          <p:cNvPr id="9" name="Picture 2" descr="A member of the Barrio 18 gang was presented to the media after a police raid at La Campanera neighborho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438" y="3678934"/>
            <a:ext cx="3708715" cy="24739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102588" y="5987157"/>
            <a:ext cx="831272" cy="7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0986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1589038" y="118529"/>
            <a:ext cx="5965928" cy="646331"/>
          </a:xfrm>
          <a:prstGeom prst="rect">
            <a:avLst/>
          </a:prstGeom>
          <a:noFill/>
        </p:spPr>
        <p:txBody>
          <a:bodyPr wrap="none" rtlCol="0">
            <a:spAutoFit/>
          </a:bodyPr>
          <a:lstStyle/>
          <a:p>
            <a:pPr algn="ctr"/>
            <a:r>
              <a:rPr lang="en-US" sz="3600" dirty="0" smtClean="0">
                <a:solidFill>
                  <a:srgbClr val="002060"/>
                </a:solidFill>
              </a:rPr>
              <a:t>The Push: An Existential Threat</a:t>
            </a:r>
            <a:endParaRPr lang="en-US" sz="3600" dirty="0">
              <a:solidFill>
                <a:srgbClr val="002060"/>
              </a:solidFill>
            </a:endParaRPr>
          </a:p>
        </p:txBody>
      </p:sp>
      <p:sp>
        <p:nvSpPr>
          <p:cNvPr id="3" name="TextBox 2"/>
          <p:cNvSpPr txBox="1"/>
          <p:nvPr/>
        </p:nvSpPr>
        <p:spPr>
          <a:xfrm>
            <a:off x="516467" y="6510867"/>
            <a:ext cx="2472266" cy="369332"/>
          </a:xfrm>
          <a:prstGeom prst="rect">
            <a:avLst/>
          </a:prstGeom>
          <a:noFill/>
        </p:spPr>
        <p:txBody>
          <a:bodyPr wrap="square" rtlCol="0">
            <a:spAutoFit/>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0778" y="910164"/>
            <a:ext cx="7380344" cy="5249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3626" y="2290615"/>
            <a:ext cx="8200020" cy="2308324"/>
          </a:xfrm>
          <a:prstGeom prst="rect">
            <a:avLst/>
          </a:prstGeom>
          <a:solidFill>
            <a:schemeClr val="bg1"/>
          </a:solidFill>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i="1" dirty="0"/>
              <a:t>“In Guatemala, Honduras and El Salvador we have suffered an epidemic of violence for years. It has been established that if a country suffers from a disease that affects ten out of every 100,000 inhabitants, this country is experiencing an epidemic. </a:t>
            </a:r>
            <a:r>
              <a:rPr lang="en-US" sz="2400" i="1" dirty="0" smtClean="0"/>
              <a:t>  By </a:t>
            </a:r>
            <a:r>
              <a:rPr lang="en-US" sz="2400" i="1" dirty="0"/>
              <a:t>that standard, Central America is gravely sick.”  </a:t>
            </a:r>
            <a:endParaRPr lang="en-US" sz="2400" i="1" dirty="0" smtClean="0"/>
          </a:p>
          <a:p>
            <a:r>
              <a:rPr lang="en-US" sz="2400" i="1" dirty="0"/>
              <a:t>	</a:t>
            </a:r>
            <a:r>
              <a:rPr lang="en-US" sz="2400" i="1" dirty="0" smtClean="0"/>
              <a:t>- Oscar Martinez</a:t>
            </a:r>
            <a:endParaRPr lang="en-US" sz="2400" i="1" dirty="0"/>
          </a:p>
        </p:txBody>
      </p:sp>
      <p:pic>
        <p:nvPicPr>
          <p:cNvPr id="10"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02588" y="5987157"/>
            <a:ext cx="831272" cy="7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15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136" y="616195"/>
            <a:ext cx="8182096" cy="61531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02588" y="5987157"/>
            <a:ext cx="831272" cy="7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25048" y="25349"/>
            <a:ext cx="3493906" cy="646331"/>
          </a:xfrm>
          <a:prstGeom prst="rect">
            <a:avLst/>
          </a:prstGeom>
          <a:noFill/>
        </p:spPr>
        <p:txBody>
          <a:bodyPr wrap="none" rtlCol="0">
            <a:spAutoFit/>
          </a:bodyPr>
          <a:lstStyle/>
          <a:p>
            <a:pPr algn="ctr"/>
            <a:r>
              <a:rPr lang="en-US" sz="3600" b="1" dirty="0" smtClean="0">
                <a:solidFill>
                  <a:schemeClr val="tx2"/>
                </a:solidFill>
              </a:rPr>
              <a:t>Migration Routes</a:t>
            </a:r>
            <a:endParaRPr lang="en-US" sz="3600" b="1" dirty="0">
              <a:solidFill>
                <a:schemeClr val="tx2"/>
              </a:solidFill>
            </a:endParaRPr>
          </a:p>
        </p:txBody>
      </p:sp>
    </p:spTree>
    <p:extLst>
      <p:ext uri="{BB962C8B-B14F-4D97-AF65-F5344CB8AC3E}">
        <p14:creationId xmlns:p14="http://schemas.microsoft.com/office/powerpoint/2010/main" val="4382913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07451" y="142750"/>
            <a:ext cx="6979619" cy="990600"/>
          </a:xfrm>
        </p:spPr>
        <p:txBody>
          <a:bodyPr>
            <a:noAutofit/>
          </a:bodyPr>
          <a:lstStyle/>
          <a:p>
            <a:r>
              <a:rPr lang="en-US" dirty="0" smtClean="0">
                <a:solidFill>
                  <a:schemeClr val="tx2">
                    <a:lumMod val="75000"/>
                  </a:schemeClr>
                </a:solidFill>
              </a:rPr>
              <a:t>The Journey </a:t>
            </a:r>
            <a:endParaRPr lang="en-US" sz="4000" dirty="0">
              <a:solidFill>
                <a:schemeClr val="tx2">
                  <a:lumMod val="75000"/>
                </a:schemeClr>
              </a:solidFill>
            </a:endParaRPr>
          </a:p>
        </p:txBody>
      </p:sp>
      <p:pic>
        <p:nvPicPr>
          <p:cNvPr id="9"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64651" y="1971332"/>
            <a:ext cx="5311505" cy="361527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Law enforcement busted three smuggling operations that attempted to bring nearly 200 illegal immigrants combined into the U.S."/>
          <p:cNvPicPr>
            <a:picLocks noChangeAspect="1" noChangeArrowheads="1"/>
          </p:cNvPicPr>
          <p:nvPr/>
        </p:nvPicPr>
        <p:blipFill rotWithShape="1">
          <a:blip r:embed="rId4">
            <a:extLst>
              <a:ext uri="{28A0092B-C50C-407E-A947-70E740481C1C}">
                <a14:useLocalDpi xmlns:a14="http://schemas.microsoft.com/office/drawing/2010/main" val="0"/>
              </a:ext>
            </a:extLst>
          </a:blip>
          <a:srcRect l="1290" t="18292" r="55803"/>
          <a:stretch/>
        </p:blipFill>
        <p:spPr bwMode="auto">
          <a:xfrm>
            <a:off x="5684581" y="1983207"/>
            <a:ext cx="3373089" cy="36152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00535" y="5678780"/>
            <a:ext cx="2765585" cy="307777"/>
          </a:xfrm>
          <a:prstGeom prst="rect">
            <a:avLst/>
          </a:prstGeom>
          <a:noFill/>
        </p:spPr>
        <p:txBody>
          <a:bodyPr wrap="square" rtlCol="0">
            <a:spAutoFit/>
          </a:bodyPr>
          <a:lstStyle/>
          <a:p>
            <a:r>
              <a:rPr lang="en-US" sz="700" b="1" dirty="0">
                <a:solidFill>
                  <a:srgbClr val="002060"/>
                </a:solidFill>
              </a:rPr>
              <a:t>Law enforcement busted three smuggling operations that attempted </a:t>
            </a:r>
            <a:endParaRPr lang="en-US" sz="700" b="1" dirty="0" smtClean="0">
              <a:solidFill>
                <a:srgbClr val="002060"/>
              </a:solidFill>
            </a:endParaRPr>
          </a:p>
          <a:p>
            <a:r>
              <a:rPr lang="en-US" sz="700" b="1" dirty="0" smtClean="0">
                <a:solidFill>
                  <a:srgbClr val="002060"/>
                </a:solidFill>
              </a:rPr>
              <a:t>to </a:t>
            </a:r>
            <a:r>
              <a:rPr lang="en-US" sz="700" b="1" dirty="0">
                <a:solidFill>
                  <a:srgbClr val="002060"/>
                </a:solidFill>
              </a:rPr>
              <a:t>bring nearly 200 illegal immigrants combined into the U.S.  (USBP)</a:t>
            </a:r>
            <a:endParaRPr lang="en-US" sz="700" dirty="0">
              <a:solidFill>
                <a:srgbClr val="002060"/>
              </a:solidFill>
            </a:endParaRPr>
          </a:p>
        </p:txBody>
      </p:sp>
      <p:pic>
        <p:nvPicPr>
          <p:cNvPr id="6"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02588" y="5987157"/>
            <a:ext cx="831272" cy="7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31542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949869"/>
          </a:xfrm>
        </p:spPr>
        <p:txBody>
          <a:bodyPr>
            <a:noAutofit/>
          </a:bodyPr>
          <a:lstStyle/>
          <a:p>
            <a:pPr lvl="1" algn="ctr" defTabSz="457200" rtl="0">
              <a:spcBef>
                <a:spcPct val="0"/>
              </a:spcBef>
            </a:pPr>
            <a:r>
              <a:rPr lang="en-US" sz="4000" dirty="0" smtClean="0">
                <a:solidFill>
                  <a:srgbClr val="002060"/>
                </a:solidFill>
                <a:latin typeface="+mj-lt"/>
              </a:rPr>
              <a:t>Crossing the Border</a:t>
            </a:r>
            <a:endParaRPr lang="en-US" sz="4000" dirty="0">
              <a:solidFill>
                <a:srgbClr val="002060"/>
              </a:solidFill>
            </a:endParaRPr>
          </a:p>
        </p:txBody>
      </p:sp>
      <p:pic>
        <p:nvPicPr>
          <p:cNvPr id="2054"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803" y="1190624"/>
            <a:ext cx="4335198" cy="2433359"/>
          </a:xfrm>
          <a:prstGeom prst="rect">
            <a:avLst/>
          </a:prstGeom>
          <a:noFill/>
          <a:ln w="1905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5678" y="3974059"/>
            <a:ext cx="4366324" cy="2571877"/>
          </a:xfrm>
          <a:prstGeom prst="rect">
            <a:avLst/>
          </a:prstGeom>
          <a:noFill/>
          <a:ln w="317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821383" y="990599"/>
            <a:ext cx="4094017" cy="5355312"/>
          </a:xfrm>
          <a:prstGeom prst="rect">
            <a:avLst/>
          </a:prstGeom>
          <a:noFill/>
        </p:spPr>
        <p:txBody>
          <a:bodyPr wrap="square" rtlCol="0">
            <a:spAutoFit/>
          </a:bodyPr>
          <a:lstStyle/>
          <a:p>
            <a:pPr algn="ctr"/>
            <a:r>
              <a:rPr lang="en-US" sz="2400" u="sng" dirty="0" smtClean="0">
                <a:solidFill>
                  <a:srgbClr val="002060"/>
                </a:solidFill>
              </a:rPr>
              <a:t>In the Children’s Words</a:t>
            </a:r>
          </a:p>
          <a:p>
            <a:endParaRPr lang="en-US" sz="2400" u="sng" dirty="0">
              <a:solidFill>
                <a:srgbClr val="002060"/>
              </a:solidFill>
            </a:endParaRPr>
          </a:p>
          <a:p>
            <a:r>
              <a:rPr lang="en-US" sz="2400" i="1" dirty="0" smtClean="0">
                <a:solidFill>
                  <a:srgbClr val="002060"/>
                </a:solidFill>
              </a:rPr>
              <a:t>“I almost drowned crossing the river when the inner tube deflated.”</a:t>
            </a:r>
            <a:endParaRPr lang="en-US" sz="2400" i="1" u="sng" dirty="0">
              <a:solidFill>
                <a:srgbClr val="002060"/>
              </a:solidFill>
            </a:endParaRPr>
          </a:p>
          <a:p>
            <a:endParaRPr lang="en-US" sz="1500" i="1" u="sng" dirty="0" smtClean="0">
              <a:solidFill>
                <a:srgbClr val="002060"/>
              </a:solidFill>
            </a:endParaRPr>
          </a:p>
          <a:p>
            <a:r>
              <a:rPr lang="en-US" sz="2400" i="1" dirty="0" smtClean="0">
                <a:solidFill>
                  <a:srgbClr val="002060"/>
                </a:solidFill>
              </a:rPr>
              <a:t>“We walked for six hours in the desert and ran out of water. I wasn’t sure I would survive.”</a:t>
            </a:r>
          </a:p>
          <a:p>
            <a:endParaRPr lang="en-US" sz="1500" i="1" dirty="0" smtClean="0">
              <a:solidFill>
                <a:srgbClr val="002060"/>
              </a:solidFill>
            </a:endParaRPr>
          </a:p>
          <a:p>
            <a:r>
              <a:rPr lang="en-US" sz="2400" i="1" dirty="0" smtClean="0">
                <a:solidFill>
                  <a:srgbClr val="002060"/>
                </a:solidFill>
              </a:rPr>
              <a:t>“We were kidnapped at the border by our guide and my parents couldn’t pay the ransom. I thought I was going to be killed.”</a:t>
            </a:r>
          </a:p>
        </p:txBody>
      </p:sp>
      <p:pic>
        <p:nvPicPr>
          <p:cNvPr id="6"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02588" y="5987157"/>
            <a:ext cx="831272" cy="7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0239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962"/>
            <a:ext cx="8229600" cy="1143000"/>
          </a:xfrm>
        </p:spPr>
        <p:txBody>
          <a:bodyPr>
            <a:normAutofit/>
          </a:bodyPr>
          <a:lstStyle/>
          <a:p>
            <a:r>
              <a:rPr lang="en-US" sz="4000" dirty="0" smtClean="0">
                <a:solidFill>
                  <a:srgbClr val="002060"/>
                </a:solidFill>
              </a:rPr>
              <a:t>Apprehension and Detention</a:t>
            </a:r>
            <a:endParaRPr lang="en-US" sz="4000" dirty="0">
              <a:solidFill>
                <a:srgbClr val="002060"/>
              </a:solidFill>
            </a:endParaRPr>
          </a:p>
        </p:txBody>
      </p:sp>
      <p:pic>
        <p:nvPicPr>
          <p:cNvPr id="5" name="Content Placeholder 4"/>
          <p:cNvPicPr>
            <a:picLocks noGrp="1" noChangeAspect="1" noChangeArrowheads="1"/>
          </p:cNvPicPr>
          <p:nvPr>
            <p:ph idx="4294967295"/>
          </p:nvPr>
        </p:nvPicPr>
        <p:blipFill rotWithShape="1">
          <a:blip r:embed="rId3" cstate="email">
            <a:extLst>
              <a:ext uri="{28A0092B-C50C-407E-A947-70E740481C1C}">
                <a14:useLocalDpi xmlns:a14="http://schemas.microsoft.com/office/drawing/2010/main"/>
              </a:ext>
            </a:extLst>
          </a:blip>
          <a:srcRect/>
          <a:stretch/>
        </p:blipFill>
        <p:spPr bwMode="auto">
          <a:xfrm>
            <a:off x="123347" y="2096123"/>
            <a:ext cx="4105950" cy="249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00225" y="1724025"/>
            <a:ext cx="184731" cy="369332"/>
          </a:xfrm>
          <a:prstGeom prst="rect">
            <a:avLst/>
          </a:prstGeom>
          <a:noFill/>
        </p:spPr>
        <p:txBody>
          <a:bodyPr wrap="none" rtlCol="0">
            <a:spAutoFit/>
          </a:bodyPr>
          <a:lstStyle/>
          <a:p>
            <a:endParaRPr lang="en-US" dirty="0"/>
          </a:p>
        </p:txBody>
      </p:sp>
      <p:sp>
        <p:nvSpPr>
          <p:cNvPr id="6" name="TextBox 5"/>
          <p:cNvSpPr txBox="1"/>
          <p:nvPr/>
        </p:nvSpPr>
        <p:spPr>
          <a:xfrm>
            <a:off x="962026" y="912199"/>
            <a:ext cx="2345490" cy="830997"/>
          </a:xfrm>
          <a:prstGeom prst="rect">
            <a:avLst/>
          </a:prstGeom>
          <a:noFill/>
        </p:spPr>
        <p:txBody>
          <a:bodyPr wrap="square" rtlCol="0">
            <a:spAutoFit/>
          </a:bodyPr>
          <a:lstStyle/>
          <a:p>
            <a:pPr algn="ctr"/>
            <a:r>
              <a:rPr lang="en-US" sz="2400" dirty="0">
                <a:solidFill>
                  <a:srgbClr val="002060"/>
                </a:solidFill>
              </a:rPr>
              <a:t>Step 1: </a:t>
            </a:r>
            <a:endParaRPr lang="en-US" sz="2400" dirty="0" smtClean="0">
              <a:solidFill>
                <a:srgbClr val="002060"/>
              </a:solidFill>
            </a:endParaRPr>
          </a:p>
          <a:p>
            <a:pPr algn="ctr"/>
            <a:r>
              <a:rPr lang="en-US" sz="2400" dirty="0" smtClean="0">
                <a:solidFill>
                  <a:srgbClr val="002060"/>
                </a:solidFill>
              </a:rPr>
              <a:t>Apprehension</a:t>
            </a:r>
            <a:endParaRPr lang="en-US" sz="2400" dirty="0"/>
          </a:p>
        </p:txBody>
      </p:sp>
      <p:sp>
        <p:nvSpPr>
          <p:cNvPr id="7" name="Right Arrow 6"/>
          <p:cNvSpPr/>
          <p:nvPr/>
        </p:nvSpPr>
        <p:spPr>
          <a:xfrm>
            <a:off x="4346119" y="3075176"/>
            <a:ext cx="475262" cy="213241"/>
          </a:xfrm>
          <a:prstGeom prst="rightArrow">
            <a:avLst/>
          </a:prstGeom>
          <a:gradFill>
            <a:gsLst>
              <a:gs pos="0">
                <a:srgbClr val="002060"/>
              </a:gs>
              <a:gs pos="100000">
                <a:schemeClr val="accent1">
                  <a:tint val="50000"/>
                  <a:shade val="100000"/>
                  <a:satMod val="350000"/>
                </a:schemeClr>
              </a:gs>
            </a:gsLst>
          </a:gra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903231" y="902375"/>
            <a:ext cx="4130682" cy="800219"/>
          </a:xfrm>
          <a:prstGeom prst="rect">
            <a:avLst/>
          </a:prstGeom>
          <a:noFill/>
        </p:spPr>
        <p:txBody>
          <a:bodyPr wrap="none" rtlCol="0">
            <a:spAutoFit/>
          </a:bodyPr>
          <a:lstStyle/>
          <a:p>
            <a:pPr algn="ctr"/>
            <a:r>
              <a:rPr lang="en-US" sz="2400" dirty="0" smtClean="0">
                <a:solidFill>
                  <a:srgbClr val="002060"/>
                </a:solidFill>
              </a:rPr>
              <a:t>Step 2:</a:t>
            </a:r>
          </a:p>
          <a:p>
            <a:pPr algn="ctr"/>
            <a:r>
              <a:rPr lang="en-US" sz="2200" dirty="0" smtClean="0">
                <a:solidFill>
                  <a:srgbClr val="002060"/>
                </a:solidFill>
              </a:rPr>
              <a:t>CBP Processing Centers: </a:t>
            </a:r>
            <a:r>
              <a:rPr lang="en-US" sz="2200" i="1" dirty="0" smtClean="0">
                <a:solidFill>
                  <a:srgbClr val="002060"/>
                </a:solidFill>
              </a:rPr>
              <a:t>La Hielera</a:t>
            </a:r>
            <a:endParaRPr lang="en-US" sz="2200" i="1" dirty="0">
              <a:solidFill>
                <a:srgbClr val="002060"/>
              </a:solidFill>
            </a:endParaRPr>
          </a:p>
        </p:txBody>
      </p:sp>
      <p:sp>
        <p:nvSpPr>
          <p:cNvPr id="10" name="TextBox 9"/>
          <p:cNvSpPr txBox="1"/>
          <p:nvPr/>
        </p:nvSpPr>
        <p:spPr>
          <a:xfrm>
            <a:off x="30982" y="4836600"/>
            <a:ext cx="184731" cy="646331"/>
          </a:xfrm>
          <a:prstGeom prst="rect">
            <a:avLst/>
          </a:prstGeom>
          <a:noFill/>
        </p:spPr>
        <p:txBody>
          <a:bodyPr wrap="none" rtlCol="0">
            <a:spAutoFit/>
          </a:bodyPr>
          <a:lstStyle/>
          <a:p>
            <a:endParaRPr lang="en-US" dirty="0">
              <a:solidFill>
                <a:srgbClr val="002060"/>
              </a:solidFill>
            </a:endParaRPr>
          </a:p>
          <a:p>
            <a:endParaRPr lang="en-US" dirty="0">
              <a:solidFill>
                <a:srgbClr val="002060"/>
              </a:solidFill>
            </a:endParaRPr>
          </a:p>
        </p:txBody>
      </p:sp>
      <p:sp>
        <p:nvSpPr>
          <p:cNvPr id="12" name="TextBox 11"/>
          <p:cNvSpPr txBox="1"/>
          <p:nvPr/>
        </p:nvSpPr>
        <p:spPr>
          <a:xfrm>
            <a:off x="30982" y="4836600"/>
            <a:ext cx="8902878" cy="1631216"/>
          </a:xfrm>
          <a:prstGeom prst="rect">
            <a:avLst/>
          </a:prstGeom>
          <a:noFill/>
        </p:spPr>
        <p:txBody>
          <a:bodyPr wrap="square" rtlCol="0">
            <a:spAutoFit/>
          </a:bodyPr>
          <a:lstStyle/>
          <a:p>
            <a:pPr algn="ctr"/>
            <a:r>
              <a:rPr lang="en-US" sz="2000" u="sng" dirty="0" smtClean="0">
                <a:solidFill>
                  <a:srgbClr val="002060"/>
                </a:solidFill>
              </a:rPr>
              <a:t>In The Children’s Words</a:t>
            </a:r>
          </a:p>
          <a:p>
            <a:pPr algn="ctr"/>
            <a:endParaRPr lang="en-US" sz="2000" dirty="0" smtClean="0">
              <a:solidFill>
                <a:srgbClr val="002060"/>
              </a:solidFill>
            </a:endParaRPr>
          </a:p>
          <a:p>
            <a:r>
              <a:rPr lang="en-US" sz="2000" i="1" dirty="0" smtClean="0">
                <a:solidFill>
                  <a:srgbClr val="002060"/>
                </a:solidFill>
              </a:rPr>
              <a:t>“I was wet from crossing the river and didn’t get dry clothes until the next morning.”</a:t>
            </a:r>
          </a:p>
          <a:p>
            <a:endParaRPr lang="en-US" sz="2000" i="1" dirty="0">
              <a:solidFill>
                <a:srgbClr val="002060"/>
              </a:solidFill>
            </a:endParaRPr>
          </a:p>
          <a:p>
            <a:r>
              <a:rPr lang="en-US" sz="2000" i="1" dirty="0" smtClean="0">
                <a:solidFill>
                  <a:srgbClr val="002060"/>
                </a:solidFill>
              </a:rPr>
              <a:t>“They separated me from my older sister. I thought I’d never see her again.”</a:t>
            </a:r>
            <a:endParaRPr lang="en-US" sz="2000" i="1" dirty="0">
              <a:solidFill>
                <a:srgbClr val="002060"/>
              </a:solidFill>
            </a:endParaRPr>
          </a:p>
        </p:txBody>
      </p:sp>
      <p:pic>
        <p:nvPicPr>
          <p:cNvPr id="13" name="Picture 1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02588" y="5987157"/>
            <a:ext cx="831272" cy="7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3231" y="2096123"/>
            <a:ext cx="4110117" cy="2479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26652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4867" y="-73978"/>
            <a:ext cx="8314267" cy="1575394"/>
          </a:xfrm>
        </p:spPr>
        <p:txBody>
          <a:bodyPr>
            <a:normAutofit/>
          </a:bodyPr>
          <a:lstStyle/>
          <a:p>
            <a:r>
              <a:rPr lang="en-US" sz="3600" dirty="0" smtClean="0">
                <a:solidFill>
                  <a:srgbClr val="002060"/>
                </a:solidFill>
              </a:rPr>
              <a:t>Immigration Detention</a:t>
            </a:r>
            <a:r>
              <a:rPr lang="en-US" sz="3600" dirty="0">
                <a:solidFill>
                  <a:srgbClr val="002060"/>
                </a:solidFill>
              </a:rPr>
              <a:t/>
            </a:r>
            <a:br>
              <a:rPr lang="en-US" sz="3600" dirty="0">
                <a:solidFill>
                  <a:srgbClr val="002060"/>
                </a:solidFill>
              </a:rPr>
            </a:br>
            <a:r>
              <a:rPr lang="en-US" sz="3600" dirty="0" smtClean="0">
                <a:solidFill>
                  <a:srgbClr val="002060"/>
                </a:solidFill>
              </a:rPr>
              <a:t>Step 3: ORR</a:t>
            </a:r>
            <a:r>
              <a:rPr lang="en-US" sz="3600" dirty="0">
                <a:solidFill>
                  <a:srgbClr val="002060"/>
                </a:solidFill>
              </a:rPr>
              <a:t> </a:t>
            </a:r>
            <a:r>
              <a:rPr lang="en-US" sz="3600" dirty="0" smtClean="0">
                <a:solidFill>
                  <a:srgbClr val="002060"/>
                </a:solidFill>
              </a:rPr>
              <a:t>Children’s Shelters</a:t>
            </a:r>
            <a:endParaRPr lang="en-US" sz="3600" dirty="0">
              <a:solidFill>
                <a:srgbClr val="002060"/>
              </a:solidFill>
            </a:endParaRPr>
          </a:p>
        </p:txBody>
      </p:sp>
      <p:sp>
        <p:nvSpPr>
          <p:cNvPr id="3" name="Content Placeholder 2"/>
          <p:cNvSpPr>
            <a:spLocks noGrp="1"/>
          </p:cNvSpPr>
          <p:nvPr>
            <p:ph sz="half" idx="1"/>
          </p:nvPr>
        </p:nvSpPr>
        <p:spPr>
          <a:xfrm>
            <a:off x="155574" y="1661992"/>
            <a:ext cx="5247699" cy="4971415"/>
          </a:xfrm>
        </p:spPr>
        <p:txBody>
          <a:bodyPr>
            <a:noAutofit/>
          </a:bodyPr>
          <a:lstStyle/>
          <a:p>
            <a:pPr marL="0" indent="0" algn="ctr">
              <a:buNone/>
            </a:pPr>
            <a:r>
              <a:rPr lang="en-US" sz="2400" u="sng" dirty="0" smtClean="0">
                <a:solidFill>
                  <a:srgbClr val="002060"/>
                </a:solidFill>
              </a:rPr>
              <a:t>Office </a:t>
            </a:r>
            <a:r>
              <a:rPr lang="en-US" sz="2400" u="sng" dirty="0">
                <a:solidFill>
                  <a:srgbClr val="002060"/>
                </a:solidFill>
              </a:rPr>
              <a:t>Refugee </a:t>
            </a:r>
            <a:r>
              <a:rPr lang="en-US" sz="2400" u="sng" dirty="0" smtClean="0">
                <a:solidFill>
                  <a:srgbClr val="002060"/>
                </a:solidFill>
              </a:rPr>
              <a:t>Resettlement </a:t>
            </a:r>
            <a:r>
              <a:rPr lang="en-US" sz="2400" u="sng" dirty="0">
                <a:solidFill>
                  <a:srgbClr val="002060"/>
                </a:solidFill>
              </a:rPr>
              <a:t>Shelters</a:t>
            </a:r>
          </a:p>
          <a:p>
            <a:pPr lvl="1">
              <a:buFont typeface="Arial" panose="020B0604020202020204" pitchFamily="34" charset="0"/>
              <a:buChar char="•"/>
            </a:pPr>
            <a:r>
              <a:rPr lang="en-US" dirty="0" smtClean="0">
                <a:solidFill>
                  <a:srgbClr val="002060"/>
                </a:solidFill>
              </a:rPr>
              <a:t>72 shelters; 8,000 beds US</a:t>
            </a:r>
            <a:r>
              <a:rPr lang="en-US" sz="1800" dirty="0" smtClean="0">
                <a:solidFill>
                  <a:srgbClr val="002060"/>
                </a:solidFill>
              </a:rPr>
              <a:t>*</a:t>
            </a:r>
          </a:p>
          <a:p>
            <a:pPr lvl="1">
              <a:buFont typeface="Arial" panose="020B0604020202020204" pitchFamily="34" charset="0"/>
              <a:buChar char="•"/>
            </a:pPr>
            <a:r>
              <a:rPr lang="en-US" dirty="0" smtClean="0">
                <a:solidFill>
                  <a:srgbClr val="002060"/>
                </a:solidFill>
              </a:rPr>
              <a:t>Average LOS 34 days</a:t>
            </a:r>
          </a:p>
          <a:p>
            <a:pPr lvl="1">
              <a:buFont typeface="Arial" panose="020B0604020202020204" pitchFamily="34" charset="0"/>
              <a:buChar char="•"/>
            </a:pPr>
            <a:r>
              <a:rPr lang="en-US" dirty="0" smtClean="0">
                <a:solidFill>
                  <a:srgbClr val="002060"/>
                </a:solidFill>
              </a:rPr>
              <a:t>ORR Medical Guidelines</a:t>
            </a:r>
          </a:p>
          <a:p>
            <a:pPr marL="457200" lvl="1" indent="0">
              <a:buNone/>
            </a:pPr>
            <a:endParaRPr lang="en-US" dirty="0" smtClean="0">
              <a:solidFill>
                <a:srgbClr val="002060"/>
              </a:solidFill>
            </a:endParaRPr>
          </a:p>
          <a:p>
            <a:pPr marL="457200" lvl="1" indent="0">
              <a:buNone/>
            </a:pPr>
            <a:r>
              <a:rPr lang="en-US" u="sng" dirty="0" smtClean="0">
                <a:solidFill>
                  <a:srgbClr val="002060"/>
                </a:solidFill>
              </a:rPr>
              <a:t>In The Children’s Words</a:t>
            </a:r>
          </a:p>
          <a:p>
            <a:pPr marL="457200" lvl="1" indent="0">
              <a:buNone/>
            </a:pPr>
            <a:r>
              <a:rPr lang="en-US" dirty="0" smtClean="0">
                <a:solidFill>
                  <a:srgbClr val="002060"/>
                </a:solidFill>
              </a:rPr>
              <a:t>“They treated me well, but I got too 	many shots.”</a:t>
            </a:r>
            <a:endParaRPr lang="en-US" dirty="0">
              <a:solidFill>
                <a:srgbClr val="002060"/>
              </a:solidFill>
            </a:endParaRPr>
          </a:p>
          <a:p>
            <a:pPr marL="457200" lvl="1" indent="0">
              <a:buNone/>
            </a:pPr>
            <a:r>
              <a:rPr lang="en-US" dirty="0" smtClean="0">
                <a:solidFill>
                  <a:srgbClr val="002060"/>
                </a:solidFill>
              </a:rPr>
              <a:t>“I was sent to a shelter in San 	Antonio and then Chicago. I 	thought I would never see my 	mother.”</a:t>
            </a:r>
          </a:p>
          <a:p>
            <a:pPr marL="0" indent="0" algn="ctr">
              <a:buNone/>
            </a:pPr>
            <a:endParaRPr lang="en-US" sz="2400" i="1" u="sng" dirty="0" smtClean="0">
              <a:solidFill>
                <a:schemeClr val="tx2">
                  <a:lumMod val="75000"/>
                </a:schemeClr>
              </a:solidFill>
            </a:endParaRPr>
          </a:p>
        </p:txBody>
      </p:sp>
      <p:pic>
        <p:nvPicPr>
          <p:cNvPr id="6" name="Picture 2" descr="C:\Users\ashapiro\AppData\Local\Microsoft\Windows\Temporary Internet Files\Content.Outlook\OQA65GCW\20151008_11245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780598" y="4658911"/>
            <a:ext cx="3042770" cy="18940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 y="6552944"/>
            <a:ext cx="9144000" cy="261610"/>
          </a:xfrm>
          <a:prstGeom prst="rect">
            <a:avLst/>
          </a:prstGeom>
          <a:noFill/>
        </p:spPr>
        <p:txBody>
          <a:bodyPr wrap="square" rtlCol="0">
            <a:spAutoFit/>
          </a:bodyPr>
          <a:lstStyle/>
          <a:p>
            <a:pPr algn="ctr"/>
            <a:r>
              <a:rPr lang="en-US" sz="1100" u="sng" dirty="0" smtClean="0">
                <a:solidFill>
                  <a:srgbClr val="002060"/>
                </a:solidFill>
                <a:hlinkClick r:id="rId4" tooltip="https://www.acf.hhs.gov/sites/default/files/orr/orr_uc_updated_fact_sheet_1416.pdf&#10;Ctrl+Click or tap to follow the link"/>
              </a:rPr>
              <a:t>*https</a:t>
            </a:r>
            <a:r>
              <a:rPr lang="en-US" sz="1100" u="sng" dirty="0">
                <a:solidFill>
                  <a:srgbClr val="002060"/>
                </a:solidFill>
                <a:hlinkClick r:id="rId4" tooltip="https://www.acf.hhs.gov/sites/default/files/orr/orr_uc_updated_fact_sheet_1416.pdf&#10;Ctrl+Click or tap to follow the link"/>
              </a:rPr>
              <a:t>://</a:t>
            </a:r>
            <a:r>
              <a:rPr lang="en-US" sz="1100" u="sng" dirty="0" smtClean="0">
                <a:solidFill>
                  <a:srgbClr val="002060"/>
                </a:solidFill>
                <a:hlinkClick r:id="rId4" tooltip="https://www.acf.hhs.gov/sites/default/files/orr/orr_uc_updated_fact_sheet_1416.pdf&#10;Ctrl+Click or tap to follow the link"/>
              </a:rPr>
              <a:t>www.acf.hhs.gov/sites/default/files/orr/orr_uc_updated_fact_sheet_1416.pdf</a:t>
            </a:r>
            <a:endParaRPr lang="en-US" sz="1100" dirty="0">
              <a:solidFill>
                <a:srgbClr val="002060"/>
              </a:solidFill>
            </a:endParaRPr>
          </a:p>
        </p:txBody>
      </p:sp>
      <p:pic>
        <p:nvPicPr>
          <p:cNvPr id="7" name="Picture 4" descr="C:\Users\ashapiro\AppData\Local\Microsoft\Windows\Temporary Internet Files\Content.Outlook\OQA65GCW\20151008_111333 (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7055"/>
          <a:stretch/>
        </p:blipFill>
        <p:spPr bwMode="auto">
          <a:xfrm>
            <a:off x="5669050" y="1709492"/>
            <a:ext cx="3126908" cy="2411263"/>
          </a:xfrm>
          <a:prstGeom prst="rect">
            <a:avLst/>
          </a:prstGeom>
          <a:noFill/>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4576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0813" y="-97960"/>
            <a:ext cx="7058768" cy="1143000"/>
          </a:xfrm>
        </p:spPr>
        <p:txBody>
          <a:bodyPr>
            <a:noAutofit/>
          </a:bodyPr>
          <a:lstStyle/>
          <a:p>
            <a:pPr algn="l"/>
            <a:r>
              <a:rPr lang="en-US" sz="3600" dirty="0" smtClean="0">
                <a:solidFill>
                  <a:srgbClr val="002060"/>
                </a:solidFill>
              </a:rPr>
              <a:t>Step 4: </a:t>
            </a:r>
            <a:r>
              <a:rPr lang="en-US" sz="4000" dirty="0" smtClean="0">
                <a:solidFill>
                  <a:srgbClr val="002060"/>
                </a:solidFill>
              </a:rPr>
              <a:t>Release to Sponsors  </a:t>
            </a:r>
            <a:endParaRPr lang="en-US" sz="3600" dirty="0">
              <a:solidFill>
                <a:srgbClr val="002060"/>
              </a:solidFill>
            </a:endParaRPr>
          </a:p>
        </p:txBody>
      </p:sp>
      <p:pic>
        <p:nvPicPr>
          <p:cNvPr id="6"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745269" y="863477"/>
            <a:ext cx="7386763" cy="5588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22048" y="2885704"/>
            <a:ext cx="184731" cy="646331"/>
          </a:xfrm>
          <a:prstGeom prst="rect">
            <a:avLst/>
          </a:prstGeom>
          <a:noFill/>
        </p:spPr>
        <p:txBody>
          <a:bodyPr wrap="none" rtlCol="0">
            <a:spAutoFit/>
          </a:bodyPr>
          <a:lstStyle/>
          <a:p>
            <a:endParaRPr lang="en-US" dirty="0"/>
          </a:p>
          <a:p>
            <a:endParaRPr lang="en-US" dirty="0"/>
          </a:p>
        </p:txBody>
      </p:sp>
      <p:pic>
        <p:nvPicPr>
          <p:cNvPr id="5"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59738" y="5987157"/>
            <a:ext cx="831272" cy="7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96110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445688"/>
            <a:ext cx="8229600" cy="1143000"/>
          </a:xfrm>
        </p:spPr>
        <p:txBody>
          <a:bodyPr>
            <a:noAutofit/>
          </a:bodyPr>
          <a:lstStyle/>
          <a:p>
            <a:r>
              <a:rPr lang="en-US" sz="5400" dirty="0" smtClean="0">
                <a:solidFill>
                  <a:srgbClr val="002060"/>
                </a:solidFill>
              </a:rPr>
              <a:t>PROVIDING CARE</a:t>
            </a:r>
            <a:endParaRPr lang="en-US" sz="5400" dirty="0">
              <a:solidFill>
                <a:srgbClr val="002060"/>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8931" y="1615376"/>
            <a:ext cx="6226139" cy="4215436"/>
          </a:xfrm>
          <a:prstGeom prst="rect">
            <a:avLst/>
          </a:prstGeom>
        </p:spPr>
      </p:pic>
      <p:pic>
        <p:nvPicPr>
          <p:cNvPr id="7"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02588" y="5987157"/>
            <a:ext cx="831272" cy="7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7073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4000" dirty="0" smtClean="0">
                <a:solidFill>
                  <a:srgbClr val="002060"/>
                </a:solidFill>
              </a:rPr>
              <a:t>Learning Objectives</a:t>
            </a:r>
            <a:endParaRPr lang="en-US" sz="4000" dirty="0">
              <a:solidFill>
                <a:srgbClr val="002060"/>
              </a:solidFill>
            </a:endParaRPr>
          </a:p>
        </p:txBody>
      </p:sp>
      <p:sp>
        <p:nvSpPr>
          <p:cNvPr id="7" name="Content Placeholder 6"/>
          <p:cNvSpPr>
            <a:spLocks noGrp="1"/>
          </p:cNvSpPr>
          <p:nvPr>
            <p:ph idx="1"/>
          </p:nvPr>
        </p:nvSpPr>
        <p:spPr>
          <a:xfrm>
            <a:off x="457200" y="1417638"/>
            <a:ext cx="8229600" cy="4906962"/>
          </a:xfrm>
        </p:spPr>
        <p:txBody>
          <a:bodyPr>
            <a:normAutofit fontScale="40000" lnSpcReduction="20000"/>
          </a:bodyPr>
          <a:lstStyle/>
          <a:p>
            <a:pPr marL="0" marR="0" indent="0">
              <a:spcBef>
                <a:spcPts val="0"/>
              </a:spcBef>
              <a:spcAft>
                <a:spcPts val="0"/>
              </a:spcAft>
              <a:buNone/>
            </a:pPr>
            <a:r>
              <a:rPr lang="en-US" sz="6200" dirty="0">
                <a:solidFill>
                  <a:srgbClr val="002060"/>
                </a:solidFill>
              </a:rPr>
              <a:t> </a:t>
            </a:r>
          </a:p>
          <a:p>
            <a:r>
              <a:rPr lang="en-US" sz="6200" dirty="0">
                <a:solidFill>
                  <a:srgbClr val="002060"/>
                </a:solidFill>
              </a:rPr>
              <a:t>Describe </a:t>
            </a:r>
            <a:r>
              <a:rPr lang="en-US" sz="6200" dirty="0" smtClean="0">
                <a:solidFill>
                  <a:srgbClr val="002060"/>
                </a:solidFill>
              </a:rPr>
              <a:t>the current state of affairs and potential </a:t>
            </a:r>
            <a:r>
              <a:rPr lang="en-US" sz="6200" dirty="0">
                <a:solidFill>
                  <a:srgbClr val="002060"/>
                </a:solidFill>
              </a:rPr>
              <a:t>health impact on children in immigrant families </a:t>
            </a:r>
          </a:p>
          <a:p>
            <a:endParaRPr lang="en-US" sz="6200" dirty="0">
              <a:solidFill>
                <a:srgbClr val="002060"/>
              </a:solidFill>
            </a:endParaRPr>
          </a:p>
          <a:p>
            <a:pPr marL="0">
              <a:spcBef>
                <a:spcPts val="0"/>
              </a:spcBef>
            </a:pPr>
            <a:r>
              <a:rPr lang="en-US" sz="6200" dirty="0" smtClean="0">
                <a:solidFill>
                  <a:srgbClr val="002060"/>
                </a:solidFill>
              </a:rPr>
              <a:t>Understand the unique phases of migration that 	characterize newly arrived unaccompanied immigrant 	children (UIC) and the implications in caring for them from     </a:t>
            </a:r>
          </a:p>
          <a:p>
            <a:pPr marL="0" indent="0">
              <a:spcBef>
                <a:spcPts val="0"/>
              </a:spcBef>
              <a:buNone/>
            </a:pPr>
            <a:r>
              <a:rPr lang="en-US" sz="6200" dirty="0">
                <a:solidFill>
                  <a:srgbClr val="002060"/>
                </a:solidFill>
              </a:rPr>
              <a:t> </a:t>
            </a:r>
            <a:r>
              <a:rPr lang="en-US" sz="6200" dirty="0" smtClean="0">
                <a:solidFill>
                  <a:srgbClr val="002060"/>
                </a:solidFill>
              </a:rPr>
              <a:t>    a medical and legal perspective.</a:t>
            </a:r>
          </a:p>
          <a:p>
            <a:pPr marL="0">
              <a:spcBef>
                <a:spcPts val="0"/>
              </a:spcBef>
            </a:pPr>
            <a:endParaRPr lang="en-US" sz="6200" dirty="0">
              <a:solidFill>
                <a:srgbClr val="002060"/>
              </a:solidFill>
            </a:endParaRPr>
          </a:p>
          <a:p>
            <a:pPr marL="0">
              <a:spcBef>
                <a:spcPts val="0"/>
              </a:spcBef>
            </a:pPr>
            <a:r>
              <a:rPr lang="en-US" sz="6200" dirty="0" smtClean="0">
                <a:solidFill>
                  <a:srgbClr val="002060"/>
                </a:solidFill>
              </a:rPr>
              <a:t>Learn the important healthcare considerations when 	caring for UIC</a:t>
            </a:r>
          </a:p>
          <a:p>
            <a:pPr marL="0" indent="0">
              <a:spcBef>
                <a:spcPts val="0"/>
              </a:spcBef>
              <a:buNone/>
            </a:pPr>
            <a:endParaRPr lang="en-US" sz="6200" dirty="0" smtClean="0">
              <a:solidFill>
                <a:srgbClr val="002060"/>
              </a:solidFill>
            </a:endParaRPr>
          </a:p>
          <a:p>
            <a:pPr marL="0" marR="0">
              <a:spcBef>
                <a:spcPts val="0"/>
              </a:spcBef>
              <a:spcAft>
                <a:spcPts val="0"/>
              </a:spcAft>
            </a:pPr>
            <a:r>
              <a:rPr lang="en-US" sz="6200" dirty="0">
                <a:solidFill>
                  <a:srgbClr val="002060"/>
                </a:solidFill>
              </a:rPr>
              <a:t>Understand </a:t>
            </a:r>
            <a:r>
              <a:rPr lang="en-US" sz="6200" dirty="0" smtClean="0">
                <a:solidFill>
                  <a:srgbClr val="002060"/>
                </a:solidFill>
              </a:rPr>
              <a:t>the importance of the medical-legal nexus for 	UIC and how a medical-legal partnership can improve 	health and legal outcomes for UIC</a:t>
            </a:r>
          </a:p>
          <a:p>
            <a:pPr marL="0" marR="0" indent="0">
              <a:spcBef>
                <a:spcPts val="0"/>
              </a:spcBef>
              <a:spcAft>
                <a:spcPts val="0"/>
              </a:spcAft>
              <a:buNone/>
            </a:pPr>
            <a:endParaRPr lang="en-US" sz="6200" dirty="0" smtClean="0">
              <a:solidFill>
                <a:srgbClr val="002060"/>
              </a:solidFill>
            </a:endParaRPr>
          </a:p>
          <a:p>
            <a:endParaRPr lang="en-US" sz="5500" dirty="0">
              <a:solidFill>
                <a:schemeClr val="tx2">
                  <a:lumMod val="75000"/>
                </a:schemeClr>
              </a:solidFill>
            </a:endParaRPr>
          </a:p>
        </p:txBody>
      </p:sp>
      <p:pic>
        <p:nvPicPr>
          <p:cNvPr id="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02588" y="5975282"/>
            <a:ext cx="831272" cy="7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0004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rmAutofit fontScale="90000"/>
          </a:bodyPr>
          <a:lstStyle/>
          <a:p>
            <a:r>
              <a:rPr lang="en-US" sz="4000" dirty="0" smtClean="0">
                <a:solidFill>
                  <a:srgbClr val="002060"/>
                </a:solidFill>
              </a:rPr>
              <a:t>Access to Care:</a:t>
            </a:r>
            <a:br>
              <a:rPr lang="en-US" sz="4000" dirty="0" smtClean="0">
                <a:solidFill>
                  <a:srgbClr val="002060"/>
                </a:solidFill>
              </a:rPr>
            </a:br>
            <a:r>
              <a:rPr lang="en-US" sz="4000" dirty="0" smtClean="0">
                <a:solidFill>
                  <a:srgbClr val="002060"/>
                </a:solidFill>
              </a:rPr>
              <a:t>Disparities in Health Coverage</a:t>
            </a:r>
            <a:r>
              <a:rPr lang="en-US" sz="3600" dirty="0" smtClean="0">
                <a:solidFill>
                  <a:srgbClr val="002060"/>
                </a:solidFill>
              </a:rPr>
              <a:t/>
            </a:r>
            <a:br>
              <a:rPr lang="en-US" sz="3600" dirty="0" smtClean="0">
                <a:solidFill>
                  <a:srgbClr val="002060"/>
                </a:solidFill>
              </a:rPr>
            </a:br>
            <a:endParaRPr lang="en-US" sz="2800" i="1" dirty="0">
              <a:solidFill>
                <a:srgbClr val="002060"/>
              </a:solidFill>
            </a:endParaRPr>
          </a:p>
        </p:txBody>
      </p:sp>
      <p:pic>
        <p:nvPicPr>
          <p:cNvPr id="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66799" y="1193258"/>
            <a:ext cx="6858997" cy="5436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02588" y="5987157"/>
            <a:ext cx="831272" cy="7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9457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885" y="274638"/>
            <a:ext cx="7824230" cy="1143000"/>
          </a:xfrm>
        </p:spPr>
        <p:txBody>
          <a:bodyPr>
            <a:normAutofit fontScale="90000"/>
          </a:bodyPr>
          <a:lstStyle/>
          <a:p>
            <a:r>
              <a:rPr lang="en-GB" altLang="en-US" sz="4000" dirty="0" smtClean="0">
                <a:solidFill>
                  <a:srgbClr val="002060"/>
                </a:solidFill>
              </a:rPr>
              <a:t>New Immigrant Child Arrivals: </a:t>
            </a:r>
            <a:br>
              <a:rPr lang="en-GB" altLang="en-US" sz="4000" dirty="0" smtClean="0">
                <a:solidFill>
                  <a:srgbClr val="002060"/>
                </a:solidFill>
              </a:rPr>
            </a:br>
            <a:r>
              <a:rPr lang="en-GB" altLang="en-US" sz="4000" dirty="0" smtClean="0">
                <a:solidFill>
                  <a:srgbClr val="002060"/>
                </a:solidFill>
              </a:rPr>
              <a:t> </a:t>
            </a:r>
            <a:r>
              <a:rPr lang="en-GB" altLang="en-US" sz="4000" dirty="0">
                <a:solidFill>
                  <a:srgbClr val="002060"/>
                </a:solidFill>
              </a:rPr>
              <a:t>Healthcare </a:t>
            </a:r>
            <a:r>
              <a:rPr lang="en-GB" altLang="en-US" sz="4000" dirty="0" smtClean="0">
                <a:solidFill>
                  <a:srgbClr val="002060"/>
                </a:solidFill>
              </a:rPr>
              <a:t>Considerations</a:t>
            </a:r>
            <a:endParaRPr lang="en-US" sz="4000" dirty="0"/>
          </a:p>
        </p:txBody>
      </p:sp>
      <p:sp>
        <p:nvSpPr>
          <p:cNvPr id="4" name="Rectangle 1"/>
          <p:cNvSpPr>
            <a:spLocks noGrp="1" noChangeArrowheads="1"/>
          </p:cNvSpPr>
          <p:nvPr>
            <p:ph idx="1"/>
          </p:nvPr>
        </p:nvSpPr>
        <p:spPr bwMode="auto">
          <a:xfrm>
            <a:off x="120325" y="2217862"/>
            <a:ext cx="5377950"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charset="0"/>
              <a:buChar char="•"/>
              <a:defRPr sz="3200">
                <a:solidFill>
                  <a:schemeClr val="tx1"/>
                </a:solidFill>
                <a:latin typeface="Calibri" pitchFamily="-101" charset="0"/>
                <a:ea typeface="ＭＳ Ｐゴシック" pitchFamily="-101" charset="-128"/>
              </a:defRPr>
            </a:lvl1pPr>
            <a:lvl2pPr marL="800100" indent="-342900">
              <a:spcBef>
                <a:spcPct val="20000"/>
              </a:spcBef>
              <a:buFont typeface="Arial" charset="0"/>
              <a:buChar char="–"/>
              <a:defRPr sz="2800">
                <a:solidFill>
                  <a:schemeClr val="tx1"/>
                </a:solidFill>
                <a:latin typeface="Calibri" pitchFamily="-101" charset="0"/>
                <a:ea typeface="ＭＳ Ｐゴシック" pitchFamily="-101" charset="-128"/>
              </a:defRPr>
            </a:lvl2pPr>
            <a:lvl3pPr marL="1143000" indent="-228600">
              <a:spcBef>
                <a:spcPct val="20000"/>
              </a:spcBef>
              <a:buFont typeface="Arial" charset="0"/>
              <a:buChar char="•"/>
              <a:defRPr sz="2400">
                <a:solidFill>
                  <a:schemeClr val="tx1"/>
                </a:solidFill>
                <a:latin typeface="Calibri" pitchFamily="-101" charset="0"/>
                <a:ea typeface="Geneva" pitchFamily="-101" charset="-128"/>
              </a:defRPr>
            </a:lvl3pPr>
            <a:lvl4pPr marL="1600200" indent="-228600">
              <a:spcBef>
                <a:spcPct val="20000"/>
              </a:spcBef>
              <a:buFont typeface="Arial" charset="0"/>
              <a:buChar char="–"/>
              <a:defRPr sz="2000">
                <a:solidFill>
                  <a:schemeClr val="tx1"/>
                </a:solidFill>
                <a:latin typeface="Calibri" pitchFamily="-101" charset="0"/>
                <a:ea typeface="Geneva" pitchFamily="-101" charset="-128"/>
              </a:defRPr>
            </a:lvl4pPr>
            <a:lvl5pPr marL="2057400" indent="-228600">
              <a:spcBef>
                <a:spcPct val="20000"/>
              </a:spcBef>
              <a:buFont typeface="Arial" charset="0"/>
              <a:buChar char="»"/>
              <a:defRPr sz="2000">
                <a:solidFill>
                  <a:schemeClr val="tx1"/>
                </a:solidFill>
                <a:latin typeface="Calibri" pitchFamily="-101" charset="0"/>
                <a:ea typeface="Geneva" pitchFamily="-101"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101" charset="0"/>
                <a:ea typeface="Geneva" pitchFamily="-101"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101" charset="0"/>
                <a:ea typeface="Geneva" pitchFamily="-101"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101" charset="0"/>
                <a:ea typeface="Geneva" pitchFamily="-101"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101" charset="0"/>
                <a:ea typeface="Geneva" pitchFamily="-101" charset="-128"/>
              </a:defRPr>
            </a:lvl9pPr>
          </a:lstStyle>
          <a:p>
            <a:pPr>
              <a:spcBef>
                <a:spcPts val="600"/>
              </a:spcBef>
            </a:pPr>
            <a:r>
              <a:rPr lang="en-US" sz="2000" dirty="0">
                <a:solidFill>
                  <a:srgbClr val="002060"/>
                </a:solidFill>
                <a:latin typeface="+mn-lt"/>
              </a:rPr>
              <a:t>Introduce concept of “</a:t>
            </a:r>
            <a:r>
              <a:rPr lang="en-US" sz="2000" i="1" dirty="0">
                <a:solidFill>
                  <a:srgbClr val="002060"/>
                </a:solidFill>
                <a:latin typeface="+mn-lt"/>
              </a:rPr>
              <a:t>Medical Home</a:t>
            </a:r>
            <a:r>
              <a:rPr lang="en-US" sz="2000" dirty="0">
                <a:solidFill>
                  <a:srgbClr val="002060"/>
                </a:solidFill>
                <a:latin typeface="+mn-lt"/>
              </a:rPr>
              <a:t>” </a:t>
            </a:r>
            <a:endParaRPr lang="en-US" altLang="en-US" sz="2000" dirty="0" smtClean="0">
              <a:solidFill>
                <a:srgbClr val="002060"/>
              </a:solidFill>
              <a:latin typeface="+mn-lt"/>
              <a:ea typeface="Geneva" pitchFamily="-101" charset="-128"/>
            </a:endParaRPr>
          </a:p>
          <a:p>
            <a:pPr>
              <a:spcBef>
                <a:spcPts val="600"/>
              </a:spcBef>
            </a:pPr>
            <a:r>
              <a:rPr lang="en-US" altLang="en-US" sz="2000" dirty="0" smtClean="0">
                <a:solidFill>
                  <a:srgbClr val="002060"/>
                </a:solidFill>
                <a:latin typeface="+mn-lt"/>
                <a:ea typeface="Geneva" pitchFamily="-101" charset="-128"/>
              </a:rPr>
              <a:t>Primary </a:t>
            </a:r>
            <a:r>
              <a:rPr lang="en-US" altLang="en-US" sz="2000" dirty="0">
                <a:solidFill>
                  <a:srgbClr val="002060"/>
                </a:solidFill>
                <a:latin typeface="+mn-lt"/>
                <a:ea typeface="Geneva" pitchFamily="-101" charset="-128"/>
              </a:rPr>
              <a:t>C</a:t>
            </a:r>
            <a:r>
              <a:rPr lang="en-US" altLang="en-US" sz="2000" dirty="0" smtClean="0">
                <a:solidFill>
                  <a:srgbClr val="002060"/>
                </a:solidFill>
                <a:latin typeface="+mn-lt"/>
                <a:ea typeface="Geneva" pitchFamily="-101" charset="-128"/>
              </a:rPr>
              <a:t>are Naïve</a:t>
            </a:r>
          </a:p>
          <a:p>
            <a:pPr>
              <a:spcBef>
                <a:spcPts val="600"/>
              </a:spcBef>
            </a:pPr>
            <a:r>
              <a:rPr lang="en-US" altLang="en-US" sz="2000" dirty="0" smtClean="0">
                <a:solidFill>
                  <a:srgbClr val="002060"/>
                </a:solidFill>
                <a:ea typeface="Geneva" pitchFamily="-101" charset="-128"/>
              </a:rPr>
              <a:t>New immigrant screening considerations</a:t>
            </a:r>
          </a:p>
          <a:p>
            <a:pPr>
              <a:spcBef>
                <a:spcPts val="600"/>
              </a:spcBef>
            </a:pPr>
            <a:r>
              <a:rPr lang="en-US" altLang="en-US" sz="2000" dirty="0" smtClean="0">
                <a:solidFill>
                  <a:srgbClr val="002060"/>
                </a:solidFill>
                <a:latin typeface="+mn-lt"/>
                <a:ea typeface="Geneva" pitchFamily="-101" charset="-128"/>
              </a:rPr>
              <a:t>Unique psycho-social history</a:t>
            </a:r>
          </a:p>
          <a:p>
            <a:pPr>
              <a:spcBef>
                <a:spcPts val="600"/>
              </a:spcBef>
            </a:pPr>
            <a:r>
              <a:rPr lang="en-US" altLang="en-US" sz="2000" dirty="0" smtClean="0">
                <a:solidFill>
                  <a:srgbClr val="002060"/>
                </a:solidFill>
                <a:latin typeface="+mn-lt"/>
                <a:ea typeface="Geneva" pitchFamily="-101" charset="-128"/>
              </a:rPr>
              <a:t>High burden of mental </a:t>
            </a:r>
            <a:r>
              <a:rPr lang="en-US" altLang="en-US" sz="2000" dirty="0">
                <a:solidFill>
                  <a:srgbClr val="002060"/>
                </a:solidFill>
                <a:latin typeface="+mn-lt"/>
                <a:ea typeface="Geneva" pitchFamily="-101" charset="-128"/>
              </a:rPr>
              <a:t>health </a:t>
            </a:r>
            <a:r>
              <a:rPr lang="en-US" altLang="en-US" sz="2000" dirty="0" smtClean="0">
                <a:solidFill>
                  <a:srgbClr val="002060"/>
                </a:solidFill>
                <a:latin typeface="+mn-lt"/>
                <a:ea typeface="Geneva" pitchFamily="-101" charset="-128"/>
              </a:rPr>
              <a:t>conditions</a:t>
            </a:r>
          </a:p>
          <a:p>
            <a:pPr>
              <a:spcBef>
                <a:spcPts val="600"/>
              </a:spcBef>
            </a:pPr>
            <a:r>
              <a:rPr lang="en-US" altLang="en-US" sz="2000" dirty="0" smtClean="0">
                <a:solidFill>
                  <a:srgbClr val="002060"/>
                </a:solidFill>
                <a:latin typeface="+mn-lt"/>
                <a:ea typeface="Geneva" pitchFamily="-101" charset="-128"/>
              </a:rPr>
              <a:t>Social </a:t>
            </a:r>
            <a:r>
              <a:rPr lang="en-US" altLang="en-US" sz="2000" dirty="0">
                <a:solidFill>
                  <a:srgbClr val="002060"/>
                </a:solidFill>
                <a:latin typeface="+mn-lt"/>
                <a:ea typeface="Geneva" pitchFamily="-101" charset="-128"/>
              </a:rPr>
              <a:t>determinants of health: </a:t>
            </a:r>
            <a:r>
              <a:rPr lang="en-US" altLang="en-US" sz="2000" dirty="0" smtClean="0">
                <a:solidFill>
                  <a:srgbClr val="002060"/>
                </a:solidFill>
                <a:latin typeface="+mn-lt"/>
                <a:ea typeface="Geneva" pitchFamily="-101" charset="-128"/>
              </a:rPr>
              <a:t>Especially immigration status</a:t>
            </a:r>
            <a:endParaRPr lang="en-US" altLang="en-US" sz="2000" dirty="0">
              <a:solidFill>
                <a:srgbClr val="002060"/>
              </a:solidFill>
              <a:latin typeface="+mn-lt"/>
              <a:ea typeface="Geneva" pitchFamily="-101" charset="-128"/>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45477" y="6115792"/>
            <a:ext cx="687357" cy="61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45790" y="1624320"/>
            <a:ext cx="3035794" cy="4372714"/>
          </a:xfrm>
          <a:prstGeom prst="rect">
            <a:avLst/>
          </a:prstGeom>
          <a:ln>
            <a:solidFill>
              <a:schemeClr val="tx2">
                <a:lumMod val="75000"/>
              </a:schemeClr>
            </a:solidFill>
          </a:ln>
        </p:spPr>
      </p:pic>
    </p:spTree>
    <p:extLst>
      <p:ext uri="{BB962C8B-B14F-4D97-AF65-F5344CB8AC3E}">
        <p14:creationId xmlns:p14="http://schemas.microsoft.com/office/powerpoint/2010/main" val="41387438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612"/>
            <a:ext cx="8229600" cy="1143000"/>
          </a:xfrm>
        </p:spPr>
        <p:txBody>
          <a:bodyPr>
            <a:normAutofit fontScale="90000"/>
          </a:bodyPr>
          <a:lstStyle/>
          <a:p>
            <a:r>
              <a:rPr lang="en-US" dirty="0" smtClean="0">
                <a:solidFill>
                  <a:srgbClr val="002060"/>
                </a:solidFill>
              </a:rPr>
              <a:t>Newborn Screening in Latin America</a:t>
            </a:r>
            <a:endParaRPr lang="en-US" dirty="0">
              <a:solidFill>
                <a:srgbClr val="002060"/>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8765" y="762000"/>
            <a:ext cx="6186470" cy="5498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352550" y="3657600"/>
            <a:ext cx="6448425"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52550" y="4162425"/>
            <a:ext cx="6448425" cy="2143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5624" y="6267690"/>
            <a:ext cx="8003969" cy="553998"/>
          </a:xfrm>
          <a:prstGeom prst="rect">
            <a:avLst/>
          </a:prstGeom>
          <a:noFill/>
          <a:ln>
            <a:solidFill>
              <a:schemeClr val="tx2"/>
            </a:solidFill>
          </a:ln>
        </p:spPr>
        <p:txBody>
          <a:bodyPr wrap="square" rtlCol="0">
            <a:spAutoFit/>
          </a:bodyPr>
          <a:lstStyle/>
          <a:p>
            <a:r>
              <a:rPr lang="en-US" sz="1500" dirty="0" err="1">
                <a:solidFill>
                  <a:schemeClr val="tx2"/>
                </a:solidFill>
              </a:rPr>
              <a:t>Therrell</a:t>
            </a:r>
            <a:r>
              <a:rPr lang="en-US" sz="1500" dirty="0">
                <a:solidFill>
                  <a:schemeClr val="tx2"/>
                </a:solidFill>
              </a:rPr>
              <a:t>, B. L., Padilla, C. D., </a:t>
            </a:r>
            <a:r>
              <a:rPr lang="en-US" sz="1500" dirty="0" err="1">
                <a:solidFill>
                  <a:schemeClr val="tx2"/>
                </a:solidFill>
              </a:rPr>
              <a:t>Loeber</a:t>
            </a:r>
            <a:r>
              <a:rPr lang="en-US" sz="1500" dirty="0">
                <a:solidFill>
                  <a:schemeClr val="tx2"/>
                </a:solidFill>
              </a:rPr>
              <a:t>, J. G., </a:t>
            </a:r>
            <a:r>
              <a:rPr lang="en-US" sz="1500" dirty="0" err="1">
                <a:solidFill>
                  <a:schemeClr val="tx2"/>
                </a:solidFill>
              </a:rPr>
              <a:t>Kneisser</a:t>
            </a:r>
            <a:r>
              <a:rPr lang="en-US" sz="1500" dirty="0">
                <a:solidFill>
                  <a:schemeClr val="tx2"/>
                </a:solidFill>
              </a:rPr>
              <a:t>, I., </a:t>
            </a:r>
            <a:r>
              <a:rPr lang="en-US" sz="1500" dirty="0" err="1">
                <a:solidFill>
                  <a:schemeClr val="tx2"/>
                </a:solidFill>
              </a:rPr>
              <a:t>Saadallah</a:t>
            </a:r>
            <a:r>
              <a:rPr lang="en-US" sz="1500" dirty="0">
                <a:solidFill>
                  <a:schemeClr val="tx2"/>
                </a:solidFill>
              </a:rPr>
              <a:t>, A., </a:t>
            </a:r>
            <a:r>
              <a:rPr lang="en-US" sz="1500" dirty="0" err="1">
                <a:solidFill>
                  <a:schemeClr val="tx2"/>
                </a:solidFill>
              </a:rPr>
              <a:t>Borrajo</a:t>
            </a:r>
            <a:r>
              <a:rPr lang="en-US" sz="1500" dirty="0">
                <a:solidFill>
                  <a:schemeClr val="tx2"/>
                </a:solidFill>
              </a:rPr>
              <a:t>, G. J., &amp; Adams, J. (2015). Current status of newborn screening worldwide: 2015. </a:t>
            </a:r>
            <a:r>
              <a:rPr lang="en-US" sz="1500" i="1" dirty="0">
                <a:solidFill>
                  <a:schemeClr val="tx2"/>
                </a:solidFill>
              </a:rPr>
              <a:t>Seminars in Perinatology</a:t>
            </a:r>
            <a:r>
              <a:rPr lang="en-US" sz="1500" i="1" dirty="0" smtClean="0">
                <a:solidFill>
                  <a:schemeClr val="tx2"/>
                </a:solidFill>
              </a:rPr>
              <a:t>, 39</a:t>
            </a:r>
            <a:r>
              <a:rPr lang="en-US" sz="1500" dirty="0" smtClean="0">
                <a:solidFill>
                  <a:schemeClr val="tx2"/>
                </a:solidFill>
              </a:rPr>
              <a:t>(3</a:t>
            </a:r>
            <a:r>
              <a:rPr lang="en-US" sz="1500" dirty="0">
                <a:solidFill>
                  <a:schemeClr val="tx2"/>
                </a:solidFill>
              </a:rPr>
              <a:t>), 171-187. </a:t>
            </a:r>
          </a:p>
        </p:txBody>
      </p:sp>
      <p:pic>
        <p:nvPicPr>
          <p:cNvPr id="11" name="Picture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71164" y="5987157"/>
            <a:ext cx="831272" cy="7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83930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425" y="193963"/>
            <a:ext cx="5105400" cy="1143000"/>
          </a:xfrm>
          <a:ln>
            <a:noFill/>
          </a:ln>
        </p:spPr>
        <p:txBody>
          <a:bodyPr>
            <a:noAutofit/>
          </a:bodyPr>
          <a:lstStyle/>
          <a:p>
            <a:pPr algn="l"/>
            <a:r>
              <a:rPr lang="en-US" dirty="0" smtClean="0">
                <a:solidFill>
                  <a:schemeClr val="tx2">
                    <a:lumMod val="75000"/>
                  </a:schemeClr>
                </a:solidFill>
              </a:rPr>
              <a:t>Medical-Legal Nexus</a:t>
            </a:r>
            <a:endParaRPr lang="en-US" dirty="0">
              <a:solidFill>
                <a:schemeClr val="tx2">
                  <a:lumMod val="75000"/>
                </a:schemeClr>
              </a:solidFill>
            </a:endParaRPr>
          </a:p>
        </p:txBody>
      </p:sp>
      <p:sp>
        <p:nvSpPr>
          <p:cNvPr id="4" name="Content Placeholder 2"/>
          <p:cNvSpPr>
            <a:spLocks noGrp="1"/>
          </p:cNvSpPr>
          <p:nvPr>
            <p:ph idx="1"/>
          </p:nvPr>
        </p:nvSpPr>
        <p:spPr>
          <a:xfrm>
            <a:off x="224374" y="1899079"/>
            <a:ext cx="8709486" cy="3434922"/>
          </a:xfrm>
        </p:spPr>
        <p:txBody>
          <a:bodyPr>
            <a:noAutofit/>
          </a:bodyPr>
          <a:lstStyle/>
          <a:p>
            <a:pPr marL="457200" lvl="1" indent="-457200">
              <a:spcBef>
                <a:spcPts val="0"/>
              </a:spcBef>
              <a:buFont typeface="Arial" panose="020B0604020202020204" pitchFamily="34" charset="0"/>
              <a:buChar char="•"/>
              <a:defRPr/>
            </a:pPr>
            <a:r>
              <a:rPr lang="en-US" sz="2200" dirty="0" smtClean="0">
                <a:solidFill>
                  <a:schemeClr val="tx2">
                    <a:lumMod val="75000"/>
                  </a:schemeClr>
                </a:solidFill>
              </a:rPr>
              <a:t>Key forms of relief: </a:t>
            </a:r>
            <a:endParaRPr lang="en-US" sz="2200" dirty="0">
              <a:solidFill>
                <a:schemeClr val="tx2">
                  <a:lumMod val="75000"/>
                </a:schemeClr>
              </a:solidFill>
            </a:endParaRPr>
          </a:p>
          <a:p>
            <a:pPr marL="857250" lvl="2" indent="-457200">
              <a:spcBef>
                <a:spcPts val="0"/>
              </a:spcBef>
              <a:defRPr/>
            </a:pPr>
            <a:r>
              <a:rPr lang="en-US" sz="2200" dirty="0" smtClean="0">
                <a:solidFill>
                  <a:schemeClr val="tx2">
                    <a:lumMod val="75000"/>
                  </a:schemeClr>
                </a:solidFill>
              </a:rPr>
              <a:t>Asylum, Special immigrant Juvenile Status,  U-Visa, T-Visa</a:t>
            </a:r>
          </a:p>
          <a:p>
            <a:pPr marL="0" lvl="1" indent="0">
              <a:spcBef>
                <a:spcPts val="0"/>
              </a:spcBef>
              <a:buNone/>
              <a:defRPr/>
            </a:pPr>
            <a:endParaRPr lang="en-US" sz="1050" dirty="0" smtClean="0">
              <a:solidFill>
                <a:schemeClr val="tx2">
                  <a:lumMod val="75000"/>
                </a:schemeClr>
              </a:solidFill>
            </a:endParaRPr>
          </a:p>
          <a:p>
            <a:pPr marL="457200" lvl="1" indent="-457200">
              <a:spcBef>
                <a:spcPts val="0"/>
              </a:spcBef>
              <a:buFont typeface="Arial" panose="020B0604020202020204" pitchFamily="34" charset="0"/>
              <a:buChar char="•"/>
              <a:defRPr/>
            </a:pPr>
            <a:r>
              <a:rPr lang="en-US" sz="2200" dirty="0" smtClean="0">
                <a:solidFill>
                  <a:schemeClr val="tx2">
                    <a:lumMod val="75000"/>
                  </a:schemeClr>
                </a:solidFill>
              </a:rPr>
              <a:t>Unaccompanied children have </a:t>
            </a:r>
            <a:r>
              <a:rPr lang="en-US" sz="2200" u="sng" dirty="0" smtClean="0">
                <a:solidFill>
                  <a:schemeClr val="tx2">
                    <a:lumMod val="75000"/>
                  </a:schemeClr>
                </a:solidFill>
              </a:rPr>
              <a:t>no</a:t>
            </a:r>
            <a:r>
              <a:rPr lang="en-US" sz="2200" dirty="0" smtClean="0">
                <a:solidFill>
                  <a:schemeClr val="tx2">
                    <a:lumMod val="75000"/>
                  </a:schemeClr>
                </a:solidFill>
              </a:rPr>
              <a:t> right </a:t>
            </a:r>
            <a:r>
              <a:rPr lang="en-US" sz="2200" dirty="0">
                <a:solidFill>
                  <a:schemeClr val="tx2">
                    <a:lumMod val="75000"/>
                  </a:schemeClr>
                </a:solidFill>
              </a:rPr>
              <a:t>to </a:t>
            </a:r>
            <a:r>
              <a:rPr lang="en-US" sz="2200" dirty="0" smtClean="0">
                <a:solidFill>
                  <a:schemeClr val="tx2">
                    <a:lumMod val="75000"/>
                  </a:schemeClr>
                </a:solidFill>
              </a:rPr>
              <a:t>government </a:t>
            </a:r>
            <a:r>
              <a:rPr lang="en-US" sz="2200" dirty="0">
                <a:solidFill>
                  <a:schemeClr val="tx2">
                    <a:lumMod val="75000"/>
                  </a:schemeClr>
                </a:solidFill>
              </a:rPr>
              <a:t>appointed </a:t>
            </a:r>
            <a:r>
              <a:rPr lang="en-US" sz="2200" dirty="0" smtClean="0">
                <a:solidFill>
                  <a:schemeClr val="tx2">
                    <a:lumMod val="75000"/>
                  </a:schemeClr>
                </a:solidFill>
              </a:rPr>
              <a:t>counsel</a:t>
            </a:r>
          </a:p>
          <a:p>
            <a:pPr marL="457200" lvl="1" indent="-457200">
              <a:spcBef>
                <a:spcPts val="0"/>
              </a:spcBef>
              <a:buFont typeface="Arial" panose="020B0604020202020204" pitchFamily="34" charset="0"/>
              <a:buChar char="•"/>
              <a:defRPr/>
            </a:pPr>
            <a:endParaRPr lang="en-US" sz="1100" dirty="0" smtClean="0">
              <a:solidFill>
                <a:schemeClr val="tx2">
                  <a:lumMod val="75000"/>
                </a:schemeClr>
              </a:solidFill>
            </a:endParaRPr>
          </a:p>
          <a:p>
            <a:pPr marL="457200" lvl="1" indent="-457200">
              <a:spcBef>
                <a:spcPts val="0"/>
              </a:spcBef>
              <a:buFont typeface="Arial" panose="020B0604020202020204" pitchFamily="34" charset="0"/>
              <a:buChar char="•"/>
              <a:defRPr/>
            </a:pPr>
            <a:r>
              <a:rPr lang="en-US" sz="2200" dirty="0" smtClean="0">
                <a:solidFill>
                  <a:schemeClr val="tx2">
                    <a:lumMod val="75000"/>
                  </a:schemeClr>
                </a:solidFill>
              </a:rPr>
              <a:t>Majority without legal representation (49% FY 2016)*</a:t>
            </a:r>
          </a:p>
          <a:p>
            <a:pPr marL="742950" lvl="2" indent="-342900">
              <a:spcBef>
                <a:spcPts val="0"/>
              </a:spcBef>
              <a:defRPr/>
            </a:pPr>
            <a:r>
              <a:rPr lang="en-US" sz="2200" dirty="0" smtClean="0">
                <a:solidFill>
                  <a:schemeClr val="tx2">
                    <a:lumMod val="75000"/>
                  </a:schemeClr>
                </a:solidFill>
              </a:rPr>
              <a:t>32 % in 2014</a:t>
            </a:r>
          </a:p>
          <a:p>
            <a:pPr marL="742950" lvl="2" indent="-342900">
              <a:spcBef>
                <a:spcPts val="0"/>
              </a:spcBef>
              <a:defRPr/>
            </a:pPr>
            <a:r>
              <a:rPr lang="en-US" sz="2200" dirty="0" smtClean="0">
                <a:solidFill>
                  <a:schemeClr val="tx2">
                    <a:lumMod val="75000"/>
                  </a:schemeClr>
                </a:solidFill>
              </a:rPr>
              <a:t>National disparities: NYC ICARES 90% UIC represented</a:t>
            </a:r>
          </a:p>
          <a:p>
            <a:pPr marL="742950" lvl="2" indent="-342900">
              <a:spcBef>
                <a:spcPts val="0"/>
              </a:spcBef>
              <a:defRPr/>
            </a:pPr>
            <a:endParaRPr lang="en-US" sz="1600" dirty="0" smtClean="0">
              <a:solidFill>
                <a:schemeClr val="tx2">
                  <a:lumMod val="75000"/>
                </a:schemeClr>
              </a:solidFill>
            </a:endParaRPr>
          </a:p>
          <a:p>
            <a:pPr marL="519113" lvl="1" indent="-457200">
              <a:spcBef>
                <a:spcPts val="0"/>
              </a:spcBef>
              <a:buFont typeface="Arial" panose="020B0604020202020204" pitchFamily="34" charset="0"/>
              <a:buChar char="•"/>
              <a:defRPr/>
            </a:pPr>
            <a:r>
              <a:rPr lang="en-US" sz="2200" dirty="0" smtClean="0">
                <a:solidFill>
                  <a:schemeClr val="tx2">
                    <a:lumMod val="75000"/>
                  </a:schemeClr>
                </a:solidFill>
              </a:rPr>
              <a:t>Legal outcomes improved </a:t>
            </a:r>
            <a:r>
              <a:rPr lang="en-US" sz="2200" dirty="0">
                <a:solidFill>
                  <a:schemeClr val="tx2">
                    <a:lumMod val="75000"/>
                  </a:schemeClr>
                </a:solidFill>
              </a:rPr>
              <a:t>with representation </a:t>
            </a:r>
            <a:endParaRPr lang="en-US" sz="2200" dirty="0" smtClean="0">
              <a:solidFill>
                <a:schemeClr val="tx2">
                  <a:lumMod val="75000"/>
                </a:schemeClr>
              </a:solidFill>
            </a:endParaRPr>
          </a:p>
          <a:p>
            <a:pPr marL="919163" lvl="2" indent="-457200">
              <a:spcBef>
                <a:spcPts val="0"/>
              </a:spcBef>
              <a:defRPr/>
            </a:pPr>
            <a:r>
              <a:rPr lang="en-US" sz="2200" dirty="0" smtClean="0">
                <a:solidFill>
                  <a:schemeClr val="tx2">
                    <a:lumMod val="75000"/>
                  </a:schemeClr>
                </a:solidFill>
              </a:rPr>
              <a:t>86.6% favorable legal outcome with attorney</a:t>
            </a:r>
            <a:r>
              <a:rPr lang="en-US" sz="2200" dirty="0">
                <a:solidFill>
                  <a:schemeClr val="tx2">
                    <a:lumMod val="75000"/>
                  </a:schemeClr>
                </a:solidFill>
              </a:rPr>
              <a:t> </a:t>
            </a:r>
            <a:r>
              <a:rPr lang="en-US" sz="2200" dirty="0" smtClean="0">
                <a:solidFill>
                  <a:schemeClr val="tx2">
                    <a:lumMod val="75000"/>
                  </a:schemeClr>
                </a:solidFill>
              </a:rPr>
              <a:t>(7/18/14 – 6/28/16)*</a:t>
            </a:r>
          </a:p>
          <a:p>
            <a:pPr marL="519113" lvl="3" indent="0">
              <a:spcBef>
                <a:spcPts val="0"/>
              </a:spcBef>
              <a:buNone/>
              <a:defRPr/>
            </a:pPr>
            <a:r>
              <a:rPr lang="en-US" sz="1400" dirty="0" smtClean="0">
                <a:solidFill>
                  <a:schemeClr val="tx2"/>
                </a:solidFill>
              </a:rPr>
              <a:t>	</a:t>
            </a:r>
          </a:p>
          <a:p>
            <a:pPr marL="519113" lvl="3" indent="0">
              <a:buNone/>
              <a:defRPr/>
            </a:pPr>
            <a:r>
              <a:rPr lang="en-US" sz="1100" dirty="0" smtClean="0">
                <a:solidFill>
                  <a:schemeClr val="tx2"/>
                </a:solidFill>
              </a:rPr>
              <a:t>                                *Syracuse University Transactional Records Access Clearinghouse, 2017 </a:t>
            </a:r>
            <a:endParaRPr lang="en-US" sz="1050" dirty="0">
              <a:solidFill>
                <a:schemeClr val="tx2"/>
              </a:solidFill>
            </a:endParaRP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43231" y="193963"/>
            <a:ext cx="2490629" cy="165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24372" y="1336963"/>
            <a:ext cx="7375793" cy="507831"/>
          </a:xfrm>
          <a:prstGeom prst="rect">
            <a:avLst/>
          </a:prstGeom>
          <a:noFill/>
        </p:spPr>
        <p:txBody>
          <a:bodyPr wrap="square" rtlCol="0">
            <a:spAutoFit/>
          </a:bodyPr>
          <a:lstStyle/>
          <a:p>
            <a:pPr marL="285750" indent="-285750">
              <a:buFont typeface="Wingdings" panose="05000000000000000000" pitchFamily="2" charset="2"/>
              <a:buChar char="ü"/>
            </a:pPr>
            <a:r>
              <a:rPr lang="en-US" sz="2700" i="1" dirty="0" smtClean="0">
                <a:solidFill>
                  <a:schemeClr val="tx2">
                    <a:lumMod val="75000"/>
                  </a:schemeClr>
                </a:solidFill>
              </a:rPr>
              <a:t>Representation improves legal outcomes</a:t>
            </a:r>
            <a:endParaRPr lang="en-US" sz="2700" i="1" dirty="0">
              <a:solidFill>
                <a:schemeClr val="tx2">
                  <a:lumMod val="75000"/>
                </a:schemeClr>
              </a:solidFill>
            </a:endParaRPr>
          </a:p>
        </p:txBody>
      </p:sp>
      <p:pic>
        <p:nvPicPr>
          <p:cNvPr id="6"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02588" y="5987157"/>
            <a:ext cx="831272" cy="7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40269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3940"/>
            <a:ext cx="6552219" cy="1143000"/>
          </a:xfrm>
        </p:spPr>
        <p:txBody>
          <a:bodyPr/>
          <a:lstStyle/>
          <a:p>
            <a:r>
              <a:rPr lang="en-US" dirty="0" smtClean="0">
                <a:solidFill>
                  <a:srgbClr val="002060"/>
                </a:solidFill>
              </a:rPr>
              <a:t>Medical-Legal Nexus</a:t>
            </a:r>
            <a:endParaRPr lang="en-US" dirty="0">
              <a:solidFill>
                <a:srgbClr val="002060"/>
              </a:solidFill>
            </a:endParaRPr>
          </a:p>
        </p:txBody>
      </p:sp>
      <p:sp>
        <p:nvSpPr>
          <p:cNvPr id="3" name="Content Placeholder 2"/>
          <p:cNvSpPr>
            <a:spLocks noGrp="1"/>
          </p:cNvSpPr>
          <p:nvPr>
            <p:ph idx="1"/>
          </p:nvPr>
        </p:nvSpPr>
        <p:spPr>
          <a:xfrm>
            <a:off x="262467" y="1565065"/>
            <a:ext cx="8835040" cy="4729388"/>
          </a:xfrm>
        </p:spPr>
        <p:txBody>
          <a:bodyPr>
            <a:normAutofit/>
          </a:bodyPr>
          <a:lstStyle/>
          <a:p>
            <a:pPr marL="457200" lvl="1" indent="-457200">
              <a:buFont typeface="Wingdings" charset="2"/>
              <a:buChar char="ü"/>
              <a:tabLst>
                <a:tab pos="0" algn="l"/>
              </a:tabLst>
            </a:pPr>
            <a:r>
              <a:rPr lang="en-US" i="1" dirty="0" smtClean="0">
                <a:solidFill>
                  <a:srgbClr val="002060"/>
                </a:solidFill>
              </a:rPr>
              <a:t>Healthcare improves legal outcomes</a:t>
            </a:r>
          </a:p>
          <a:p>
            <a:pPr marL="0" lvl="1" indent="0">
              <a:buNone/>
              <a:tabLst>
                <a:tab pos="0" algn="l"/>
              </a:tabLst>
            </a:pPr>
            <a:endParaRPr lang="en-US" sz="1000" i="1" dirty="0" smtClean="0">
              <a:solidFill>
                <a:srgbClr val="002060"/>
              </a:solidFill>
            </a:endParaRPr>
          </a:p>
          <a:p>
            <a:pPr>
              <a:buFont typeface="Arial" panose="020B0604020202020204" pitchFamily="34" charset="0"/>
              <a:buChar char="•"/>
              <a:tabLst>
                <a:tab pos="0" algn="l"/>
              </a:tabLst>
            </a:pPr>
            <a:r>
              <a:rPr lang="en-US" sz="2400" dirty="0" smtClean="0">
                <a:solidFill>
                  <a:srgbClr val="002060"/>
                </a:solidFill>
              </a:rPr>
              <a:t>Uncover </a:t>
            </a:r>
            <a:r>
              <a:rPr lang="en-US" sz="2400" dirty="0">
                <a:solidFill>
                  <a:srgbClr val="002060"/>
                </a:solidFill>
              </a:rPr>
              <a:t>histories not revealed to </a:t>
            </a:r>
            <a:r>
              <a:rPr lang="en-US" sz="2400" dirty="0" smtClean="0">
                <a:solidFill>
                  <a:srgbClr val="002060"/>
                </a:solidFill>
              </a:rPr>
              <a:t>lawyers</a:t>
            </a:r>
          </a:p>
          <a:p>
            <a:pPr>
              <a:buFont typeface="Arial" panose="020B0604020202020204" pitchFamily="34" charset="0"/>
              <a:buChar char="•"/>
              <a:tabLst>
                <a:tab pos="0" algn="l"/>
              </a:tabLst>
            </a:pPr>
            <a:endParaRPr lang="en-US" sz="500" dirty="0" smtClean="0">
              <a:solidFill>
                <a:srgbClr val="002060"/>
              </a:solidFill>
            </a:endParaRPr>
          </a:p>
          <a:p>
            <a:pPr>
              <a:buFont typeface="Arial" panose="020B0604020202020204" pitchFamily="34" charset="0"/>
              <a:buChar char="•"/>
              <a:tabLst>
                <a:tab pos="0" algn="l"/>
              </a:tabLst>
            </a:pPr>
            <a:r>
              <a:rPr lang="en-US" sz="2400" dirty="0">
                <a:solidFill>
                  <a:srgbClr val="002060"/>
                </a:solidFill>
              </a:rPr>
              <a:t>F</a:t>
            </a:r>
            <a:r>
              <a:rPr lang="en-US" sz="2400" dirty="0" smtClean="0">
                <a:solidFill>
                  <a:srgbClr val="002060"/>
                </a:solidFill>
              </a:rPr>
              <a:t>orensic exams and affidavits  </a:t>
            </a:r>
          </a:p>
          <a:p>
            <a:pPr>
              <a:buFont typeface="Arial" panose="020B0604020202020204" pitchFamily="34" charset="0"/>
              <a:buChar char="•"/>
              <a:tabLst>
                <a:tab pos="0" algn="l"/>
              </a:tabLst>
            </a:pPr>
            <a:endParaRPr lang="en-US" sz="500" b="1" dirty="0" smtClean="0">
              <a:solidFill>
                <a:srgbClr val="002060"/>
              </a:solidFill>
            </a:endParaRPr>
          </a:p>
          <a:p>
            <a:pPr>
              <a:buFont typeface="Arial" panose="020B0604020202020204" pitchFamily="34" charset="0"/>
              <a:buChar char="•"/>
              <a:tabLst>
                <a:tab pos="0" algn="l"/>
              </a:tabLst>
            </a:pPr>
            <a:r>
              <a:rPr lang="en-US" sz="2400" dirty="0" smtClean="0">
                <a:solidFill>
                  <a:srgbClr val="002060"/>
                </a:solidFill>
              </a:rPr>
              <a:t>Facilitate </a:t>
            </a:r>
            <a:r>
              <a:rPr lang="en-US" sz="2400" dirty="0">
                <a:solidFill>
                  <a:srgbClr val="002060"/>
                </a:solidFill>
              </a:rPr>
              <a:t>communication with </a:t>
            </a:r>
            <a:r>
              <a:rPr lang="en-US" sz="2400" dirty="0" smtClean="0">
                <a:solidFill>
                  <a:srgbClr val="002060"/>
                </a:solidFill>
              </a:rPr>
              <a:t>attorney</a:t>
            </a:r>
          </a:p>
          <a:p>
            <a:pPr>
              <a:buFont typeface="Arial" panose="020B0604020202020204" pitchFamily="34" charset="0"/>
              <a:buChar char="•"/>
              <a:tabLst>
                <a:tab pos="0" algn="l"/>
              </a:tabLst>
            </a:pPr>
            <a:endParaRPr lang="en-US" sz="500" dirty="0" smtClean="0">
              <a:solidFill>
                <a:srgbClr val="002060"/>
              </a:solidFill>
            </a:endParaRPr>
          </a:p>
          <a:p>
            <a:pPr>
              <a:buFont typeface="Arial" panose="020B0604020202020204" pitchFamily="34" charset="0"/>
              <a:buChar char="•"/>
              <a:tabLst>
                <a:tab pos="0" algn="l"/>
              </a:tabLst>
            </a:pPr>
            <a:r>
              <a:rPr lang="en-US" sz="2400" dirty="0" smtClean="0">
                <a:solidFill>
                  <a:srgbClr val="002060"/>
                </a:solidFill>
              </a:rPr>
              <a:t>Improve </a:t>
            </a:r>
            <a:r>
              <a:rPr lang="en-US" sz="2400" dirty="0">
                <a:solidFill>
                  <a:srgbClr val="002060"/>
                </a:solidFill>
              </a:rPr>
              <a:t>ability to testify in </a:t>
            </a:r>
            <a:r>
              <a:rPr lang="en-US" sz="2400" dirty="0" smtClean="0">
                <a:solidFill>
                  <a:srgbClr val="002060"/>
                </a:solidFill>
              </a:rPr>
              <a:t>court</a:t>
            </a:r>
          </a:p>
          <a:p>
            <a:pPr>
              <a:buFont typeface="Arial" panose="020B0604020202020204" pitchFamily="34" charset="0"/>
              <a:buChar char="•"/>
              <a:tabLst>
                <a:tab pos="0" algn="l"/>
              </a:tabLst>
            </a:pPr>
            <a:endParaRPr lang="en-US" sz="500" dirty="0" smtClean="0">
              <a:solidFill>
                <a:srgbClr val="002060"/>
              </a:solidFill>
            </a:endParaRPr>
          </a:p>
          <a:p>
            <a:pPr>
              <a:buFont typeface="Arial" panose="020B0604020202020204" pitchFamily="34" charset="0"/>
              <a:buChar char="•"/>
              <a:tabLst>
                <a:tab pos="0" algn="l"/>
              </a:tabLst>
            </a:pPr>
            <a:endParaRPr lang="en-US" sz="500" dirty="0" smtClean="0">
              <a:solidFill>
                <a:srgbClr val="002060"/>
              </a:solidFill>
            </a:endParaRPr>
          </a:p>
          <a:p>
            <a:pPr>
              <a:buFont typeface="Arial" panose="020B0604020202020204" pitchFamily="34" charset="0"/>
              <a:buChar char="•"/>
              <a:tabLst>
                <a:tab pos="0" algn="l"/>
              </a:tabLst>
            </a:pPr>
            <a:r>
              <a:rPr lang="en-US" sz="2400" dirty="0" smtClean="0">
                <a:solidFill>
                  <a:srgbClr val="002060"/>
                </a:solidFill>
              </a:rPr>
              <a:t>Improved asylum grant rate with medical evaluations </a:t>
            </a:r>
          </a:p>
          <a:p>
            <a:pPr marL="976313" lvl="3" indent="-457200">
              <a:buFont typeface="Arial" panose="020B0604020202020204" pitchFamily="34" charset="0"/>
              <a:buChar char="•"/>
              <a:defRPr/>
            </a:pPr>
            <a:r>
              <a:rPr lang="en-US" sz="2400" dirty="0" smtClean="0">
                <a:solidFill>
                  <a:srgbClr val="002060"/>
                </a:solidFill>
              </a:rPr>
              <a:t>89% with medical evaluations  vs. 38% without won asylum**</a:t>
            </a:r>
            <a:endParaRPr lang="en-US" sz="2400" dirty="0">
              <a:solidFill>
                <a:srgbClr val="002060"/>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41562" y="463139"/>
            <a:ext cx="2822596" cy="3776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5869959"/>
            <a:ext cx="9143999" cy="738664"/>
          </a:xfrm>
          <a:prstGeom prst="rect">
            <a:avLst/>
          </a:prstGeom>
        </p:spPr>
        <p:txBody>
          <a:bodyPr wrap="square">
            <a:spAutoFit/>
          </a:bodyPr>
          <a:lstStyle/>
          <a:p>
            <a:pPr marL="400050" lvl="1" indent="0" algn="ctr">
              <a:buNone/>
              <a:defRPr/>
            </a:pPr>
            <a:r>
              <a:rPr lang="en-US" sz="1400" dirty="0">
                <a:solidFill>
                  <a:schemeClr val="tx2"/>
                </a:solidFill>
              </a:rPr>
              <a:t>**</a:t>
            </a:r>
            <a:r>
              <a:rPr lang="en-US" sz="1400" dirty="0" err="1">
                <a:solidFill>
                  <a:schemeClr val="tx2"/>
                </a:solidFill>
              </a:rPr>
              <a:t>Lustig</a:t>
            </a:r>
            <a:r>
              <a:rPr lang="en-US" sz="1400" dirty="0">
                <a:solidFill>
                  <a:schemeClr val="tx2"/>
                </a:solidFill>
              </a:rPr>
              <a:t> et al. “J. Immigrant Minority Health (2008) 10:7–15” </a:t>
            </a:r>
            <a:endParaRPr lang="en-US" sz="1400" dirty="0" smtClean="0">
              <a:solidFill>
                <a:schemeClr val="tx2"/>
              </a:solidFill>
            </a:endParaRPr>
          </a:p>
          <a:p>
            <a:pPr marL="400050" lvl="1" indent="0" algn="ctr">
              <a:buNone/>
              <a:defRPr/>
            </a:pPr>
            <a:r>
              <a:rPr lang="en-US" sz="1400" dirty="0" smtClean="0">
                <a:solidFill>
                  <a:schemeClr val="tx2"/>
                </a:solidFill>
              </a:rPr>
              <a:t>Physicians </a:t>
            </a:r>
            <a:r>
              <a:rPr lang="en-US" sz="1400" dirty="0">
                <a:solidFill>
                  <a:schemeClr val="tx2"/>
                </a:solidFill>
              </a:rPr>
              <a:t>for Human Rights. </a:t>
            </a:r>
            <a:r>
              <a:rPr lang="en-US" sz="1400" i="1" dirty="0">
                <a:solidFill>
                  <a:schemeClr val="tx2"/>
                </a:solidFill>
              </a:rPr>
              <a:t>Examining Asylum Seekers: </a:t>
            </a:r>
            <a:endParaRPr lang="en-US" sz="1400" i="1" dirty="0" smtClean="0">
              <a:solidFill>
                <a:schemeClr val="tx2"/>
              </a:solidFill>
            </a:endParaRPr>
          </a:p>
          <a:p>
            <a:pPr marL="400050" lvl="1" algn="ctr">
              <a:defRPr/>
            </a:pPr>
            <a:r>
              <a:rPr lang="en-US" sz="1400" i="1" dirty="0" smtClean="0">
                <a:solidFill>
                  <a:schemeClr val="tx2"/>
                </a:solidFill>
              </a:rPr>
              <a:t>A Clinician’s </a:t>
            </a:r>
            <a:r>
              <a:rPr lang="en-US" sz="1400" i="1" dirty="0">
                <a:solidFill>
                  <a:schemeClr val="tx2"/>
                </a:solidFill>
              </a:rPr>
              <a:t>Guide to Physical and Psychological Evaluations of Torture and Ill Treatment</a:t>
            </a:r>
            <a:r>
              <a:rPr lang="en-US" sz="1400" i="1" dirty="0" smtClean="0"/>
              <a:t>.</a:t>
            </a:r>
            <a:endParaRPr lang="en-US" sz="1400" i="1" dirty="0"/>
          </a:p>
        </p:txBody>
      </p:sp>
      <p:pic>
        <p:nvPicPr>
          <p:cNvPr id="6"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02588" y="5987157"/>
            <a:ext cx="831272" cy="7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5269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shapiro\Desktop\TF.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1414463"/>
            <a:ext cx="4762500" cy="40290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0013" y="5715000"/>
            <a:ext cx="7963975" cy="584775"/>
          </a:xfrm>
          <a:prstGeom prst="rect">
            <a:avLst/>
          </a:prstGeom>
          <a:noFill/>
        </p:spPr>
        <p:txBody>
          <a:bodyPr wrap="none" rtlCol="0">
            <a:spAutoFit/>
          </a:bodyPr>
          <a:lstStyle/>
          <a:p>
            <a:r>
              <a:rPr lang="en-US" sz="3200" b="1" dirty="0" smtClean="0">
                <a:solidFill>
                  <a:schemeClr val="accent1">
                    <a:lumMod val="75000"/>
                  </a:schemeClr>
                </a:solidFill>
              </a:rPr>
              <a:t>Healthcare and Justice for Immigrant Children</a:t>
            </a:r>
            <a:endParaRPr lang="en-US" sz="3200" b="1" dirty="0">
              <a:solidFill>
                <a:schemeClr val="accent1">
                  <a:lumMod val="75000"/>
                </a:schemeClr>
              </a:solidFill>
            </a:endParaRPr>
          </a:p>
        </p:txBody>
      </p:sp>
    </p:spTree>
    <p:extLst>
      <p:ext uri="{BB962C8B-B14F-4D97-AF65-F5344CB8AC3E}">
        <p14:creationId xmlns:p14="http://schemas.microsoft.com/office/powerpoint/2010/main" val="27145779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5194" y="940150"/>
            <a:ext cx="7313612" cy="4114800"/>
          </a:xfrm>
        </p:spPr>
        <p:txBody>
          <a:bodyPr/>
          <a:lstStyle/>
          <a:p>
            <a:r>
              <a:rPr lang="en-US" altLang="en-US" sz="2000" b="1" dirty="0">
                <a:solidFill>
                  <a:srgbClr val="002060"/>
                </a:solidFill>
                <a:ea typeface="Arial Unicode MS" pitchFamily="34" charset="-128"/>
                <a:cs typeface="Arial" charset="0"/>
              </a:rPr>
              <a:t>Model components</a:t>
            </a:r>
          </a:p>
          <a:p>
            <a:pPr lvl="1">
              <a:buFont typeface="Arial" charset="0"/>
              <a:buChar char="•"/>
            </a:pPr>
            <a:r>
              <a:rPr lang="en-US" altLang="en-US" sz="2000" dirty="0" smtClean="0">
                <a:solidFill>
                  <a:srgbClr val="002060"/>
                </a:solidFill>
                <a:ea typeface="Arial Unicode MS" pitchFamily="34" charset="-128"/>
                <a:cs typeface="Arial" charset="0"/>
              </a:rPr>
              <a:t>Medical-Legal Partnership</a:t>
            </a:r>
          </a:p>
          <a:p>
            <a:pPr lvl="1">
              <a:buFont typeface="Arial" charset="0"/>
              <a:buChar char="•"/>
            </a:pPr>
            <a:r>
              <a:rPr lang="en-US" altLang="en-US" sz="2000" dirty="0" smtClean="0">
                <a:solidFill>
                  <a:srgbClr val="002060"/>
                </a:solidFill>
                <a:ea typeface="Arial Unicode MS" pitchFamily="34" charset="-128"/>
                <a:cs typeface="Arial" charset="0"/>
              </a:rPr>
              <a:t>Referral-based program</a:t>
            </a:r>
            <a:endParaRPr lang="en-US" altLang="en-US" sz="2000" dirty="0">
              <a:solidFill>
                <a:srgbClr val="002060"/>
              </a:solidFill>
              <a:ea typeface="Arial Unicode MS" pitchFamily="34" charset="-128"/>
              <a:cs typeface="Arial" charset="0"/>
            </a:endParaRPr>
          </a:p>
          <a:p>
            <a:pPr lvl="1">
              <a:buFont typeface="Arial" charset="0"/>
              <a:buChar char="•"/>
            </a:pPr>
            <a:r>
              <a:rPr lang="en-US" altLang="en-US" sz="2000" dirty="0" smtClean="0">
                <a:solidFill>
                  <a:srgbClr val="002060"/>
                </a:solidFill>
                <a:ea typeface="Arial Unicode MS" pitchFamily="34" charset="-128"/>
                <a:cs typeface="Arial" charset="0"/>
              </a:rPr>
              <a:t>Patient Centered Medical Home</a:t>
            </a:r>
          </a:p>
          <a:p>
            <a:pPr lvl="1">
              <a:buFont typeface="Arial" charset="0"/>
              <a:buChar char="•"/>
            </a:pPr>
            <a:r>
              <a:rPr lang="en-US" altLang="en-US" sz="2000" dirty="0" smtClean="0">
                <a:solidFill>
                  <a:srgbClr val="002060"/>
                </a:solidFill>
                <a:ea typeface="Arial Unicode MS" pitchFamily="34" charset="-128"/>
                <a:cs typeface="Arial" charset="0"/>
              </a:rPr>
              <a:t>Integrated </a:t>
            </a:r>
            <a:r>
              <a:rPr lang="en-US" altLang="en-US" sz="2000" dirty="0">
                <a:solidFill>
                  <a:srgbClr val="002060"/>
                </a:solidFill>
                <a:ea typeface="Arial Unicode MS" pitchFamily="34" charset="-128"/>
                <a:cs typeface="Arial" charset="0"/>
              </a:rPr>
              <a:t>Behavioral </a:t>
            </a:r>
            <a:r>
              <a:rPr lang="en-US" altLang="en-US" sz="2000" dirty="0" smtClean="0">
                <a:solidFill>
                  <a:srgbClr val="002060"/>
                </a:solidFill>
                <a:ea typeface="Arial Unicode MS" pitchFamily="34" charset="-128"/>
                <a:cs typeface="Arial" charset="0"/>
              </a:rPr>
              <a:t>Health: </a:t>
            </a:r>
          </a:p>
          <a:p>
            <a:pPr lvl="2">
              <a:buFont typeface="Arial" charset="0"/>
              <a:buChar char="•"/>
            </a:pPr>
            <a:r>
              <a:rPr lang="en-US" altLang="en-US" sz="1600" dirty="0" smtClean="0">
                <a:solidFill>
                  <a:srgbClr val="002060"/>
                </a:solidFill>
                <a:ea typeface="Arial Unicode MS" pitchFamily="34" charset="-128"/>
                <a:cs typeface="Arial" charset="0"/>
              </a:rPr>
              <a:t>Individual therapy and Trauma-informed Support Group</a:t>
            </a:r>
            <a:endParaRPr lang="en-US" altLang="en-US" sz="1600" dirty="0">
              <a:solidFill>
                <a:srgbClr val="002060"/>
              </a:solidFill>
              <a:ea typeface="Arial Unicode MS" pitchFamily="34" charset="-128"/>
              <a:cs typeface="Arial" charset="0"/>
            </a:endParaRPr>
          </a:p>
          <a:p>
            <a:pPr lvl="1">
              <a:buFont typeface="Arial" charset="0"/>
              <a:buChar char="•"/>
            </a:pPr>
            <a:r>
              <a:rPr lang="en-US" altLang="en-US" sz="2000" dirty="0">
                <a:solidFill>
                  <a:srgbClr val="002060"/>
                </a:solidFill>
                <a:ea typeface="Arial Unicode MS" pitchFamily="34" charset="-128"/>
                <a:cs typeface="Arial" charset="0"/>
              </a:rPr>
              <a:t>Co-located Legal </a:t>
            </a:r>
            <a:r>
              <a:rPr lang="en-US" altLang="en-US" sz="2000" dirty="0" smtClean="0">
                <a:solidFill>
                  <a:srgbClr val="002060"/>
                </a:solidFill>
                <a:ea typeface="Arial Unicode MS" pitchFamily="34" charset="-128"/>
                <a:cs typeface="Arial" charset="0"/>
              </a:rPr>
              <a:t>services</a:t>
            </a:r>
          </a:p>
          <a:p>
            <a:pPr lvl="1">
              <a:buFont typeface="Arial" charset="0"/>
              <a:buChar char="•"/>
            </a:pPr>
            <a:r>
              <a:rPr lang="en-US" altLang="en-US" sz="2000" dirty="0">
                <a:solidFill>
                  <a:srgbClr val="002060"/>
                </a:solidFill>
                <a:ea typeface="Arial Unicode MS" pitchFamily="34" charset="-128"/>
                <a:cs typeface="Arial" charset="0"/>
              </a:rPr>
              <a:t>Forensic </a:t>
            </a:r>
            <a:r>
              <a:rPr lang="en-US" altLang="en-US" sz="2000" dirty="0" smtClean="0">
                <a:solidFill>
                  <a:srgbClr val="002060"/>
                </a:solidFill>
                <a:ea typeface="Arial Unicode MS" pitchFamily="34" charset="-128"/>
                <a:cs typeface="Arial" charset="0"/>
              </a:rPr>
              <a:t>exams, written affidavits, </a:t>
            </a:r>
            <a:r>
              <a:rPr lang="en-US" altLang="en-US" sz="2000" dirty="0">
                <a:solidFill>
                  <a:srgbClr val="002060"/>
                </a:solidFill>
                <a:ea typeface="Arial Unicode MS" pitchFamily="34" charset="-128"/>
                <a:cs typeface="Arial" charset="0"/>
              </a:rPr>
              <a:t>oral </a:t>
            </a:r>
            <a:r>
              <a:rPr lang="en-US" altLang="en-US" sz="2000" dirty="0" smtClean="0">
                <a:solidFill>
                  <a:srgbClr val="002060"/>
                </a:solidFill>
                <a:ea typeface="Arial Unicode MS" pitchFamily="34" charset="-128"/>
                <a:cs typeface="Arial" charset="0"/>
              </a:rPr>
              <a:t>testimony</a:t>
            </a:r>
            <a:endParaRPr lang="en-US" altLang="en-US" sz="2000" dirty="0">
              <a:solidFill>
                <a:srgbClr val="002060"/>
              </a:solidFill>
              <a:ea typeface="Arial Unicode MS" pitchFamily="34" charset="-128"/>
              <a:cs typeface="Arial" charset="0"/>
            </a:endParaRPr>
          </a:p>
          <a:p>
            <a:pPr lvl="1">
              <a:buFont typeface="Arial" charset="0"/>
              <a:buChar char="•"/>
            </a:pPr>
            <a:r>
              <a:rPr lang="en-US" altLang="en-US" sz="2000" dirty="0">
                <a:solidFill>
                  <a:srgbClr val="002060"/>
                </a:solidFill>
                <a:ea typeface="Arial Unicode MS" pitchFamily="34" charset="-128"/>
                <a:cs typeface="Arial" charset="0"/>
              </a:rPr>
              <a:t>Social </a:t>
            </a:r>
            <a:r>
              <a:rPr lang="en-US" altLang="en-US" sz="2000" dirty="0" smtClean="0">
                <a:solidFill>
                  <a:srgbClr val="002060"/>
                </a:solidFill>
                <a:ea typeface="Arial Unicode MS" pitchFamily="34" charset="-128"/>
                <a:cs typeface="Arial" charset="0"/>
              </a:rPr>
              <a:t>services/case management</a:t>
            </a:r>
            <a:endParaRPr lang="en-US" altLang="en-US" sz="2000" dirty="0">
              <a:solidFill>
                <a:srgbClr val="002060"/>
              </a:solidFill>
              <a:ea typeface="Arial Unicode MS" pitchFamily="34" charset="-128"/>
              <a:cs typeface="Arial" charset="0"/>
            </a:endParaRPr>
          </a:p>
          <a:p>
            <a:pPr lvl="1">
              <a:buFont typeface="Arial" charset="0"/>
              <a:buChar char="•"/>
            </a:pPr>
            <a:r>
              <a:rPr lang="en-US" altLang="en-US" sz="2000" dirty="0">
                <a:solidFill>
                  <a:srgbClr val="002060"/>
                </a:solidFill>
                <a:ea typeface="Arial Unicode MS" pitchFamily="34" charset="-128"/>
                <a:cs typeface="Arial" charset="0"/>
              </a:rPr>
              <a:t>Youth </a:t>
            </a:r>
            <a:r>
              <a:rPr lang="en-US" altLang="en-US" sz="2000" dirty="0" smtClean="0">
                <a:solidFill>
                  <a:srgbClr val="002060"/>
                </a:solidFill>
                <a:ea typeface="Arial Unicode MS" pitchFamily="34" charset="-128"/>
                <a:cs typeface="Arial" charset="0"/>
              </a:rPr>
              <a:t>Enrichment</a:t>
            </a:r>
          </a:p>
          <a:p>
            <a:pPr marL="0" indent="0">
              <a:buNone/>
            </a:pPr>
            <a:endParaRPr lang="en-US" sz="2400" dirty="0" smtClean="0">
              <a:solidFill>
                <a:schemeClr val="tx2"/>
              </a:solidFill>
            </a:endParaRPr>
          </a:p>
        </p:txBody>
      </p:sp>
      <p:sp>
        <p:nvSpPr>
          <p:cNvPr id="4" name="Rectangle 2"/>
          <p:cNvSpPr txBox="1">
            <a:spLocks noChangeArrowheads="1"/>
          </p:cNvSpPr>
          <p:nvPr/>
        </p:nvSpPr>
        <p:spPr bwMode="auto">
          <a:xfrm>
            <a:off x="915194" y="-151400"/>
            <a:ext cx="73136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600">
                <a:solidFill>
                  <a:schemeClr val="hlink"/>
                </a:solidFill>
                <a:latin typeface="+mj-lt"/>
                <a:ea typeface="+mj-ea"/>
                <a:cs typeface="+mj-cs"/>
              </a:defRPr>
            </a:lvl1pPr>
            <a:lvl2pPr algn="l" rtl="0" eaLnBrk="1" fontAlgn="base" hangingPunct="1">
              <a:spcBef>
                <a:spcPct val="0"/>
              </a:spcBef>
              <a:spcAft>
                <a:spcPct val="0"/>
              </a:spcAft>
              <a:defRPr sz="3600">
                <a:solidFill>
                  <a:schemeClr val="hlink"/>
                </a:solidFill>
                <a:latin typeface="Georgia" pitchFamily="18" charset="0"/>
              </a:defRPr>
            </a:lvl2pPr>
            <a:lvl3pPr algn="l" rtl="0" eaLnBrk="1" fontAlgn="base" hangingPunct="1">
              <a:spcBef>
                <a:spcPct val="0"/>
              </a:spcBef>
              <a:spcAft>
                <a:spcPct val="0"/>
              </a:spcAft>
              <a:defRPr sz="3600">
                <a:solidFill>
                  <a:schemeClr val="hlink"/>
                </a:solidFill>
                <a:latin typeface="Georgia" pitchFamily="18" charset="0"/>
              </a:defRPr>
            </a:lvl3pPr>
            <a:lvl4pPr algn="l" rtl="0" eaLnBrk="1" fontAlgn="base" hangingPunct="1">
              <a:spcBef>
                <a:spcPct val="0"/>
              </a:spcBef>
              <a:spcAft>
                <a:spcPct val="0"/>
              </a:spcAft>
              <a:defRPr sz="3600">
                <a:solidFill>
                  <a:schemeClr val="hlink"/>
                </a:solidFill>
                <a:latin typeface="Georgia" pitchFamily="18" charset="0"/>
              </a:defRPr>
            </a:lvl4pPr>
            <a:lvl5pPr algn="l" rtl="0" eaLnBrk="1" fontAlgn="base" hangingPunct="1">
              <a:spcBef>
                <a:spcPct val="0"/>
              </a:spcBef>
              <a:spcAft>
                <a:spcPct val="0"/>
              </a:spcAft>
              <a:defRPr sz="3600">
                <a:solidFill>
                  <a:schemeClr val="hlink"/>
                </a:solidFill>
                <a:latin typeface="Georgia" pitchFamily="18" charset="0"/>
              </a:defRPr>
            </a:lvl5pPr>
            <a:lvl6pPr marL="457200" algn="l" rtl="0" eaLnBrk="1" fontAlgn="base" hangingPunct="1">
              <a:spcBef>
                <a:spcPct val="0"/>
              </a:spcBef>
              <a:spcAft>
                <a:spcPct val="0"/>
              </a:spcAft>
              <a:defRPr sz="3600">
                <a:solidFill>
                  <a:schemeClr val="hlink"/>
                </a:solidFill>
                <a:latin typeface="Georgia" pitchFamily="18" charset="0"/>
              </a:defRPr>
            </a:lvl6pPr>
            <a:lvl7pPr marL="914400" algn="l" rtl="0" eaLnBrk="1" fontAlgn="base" hangingPunct="1">
              <a:spcBef>
                <a:spcPct val="0"/>
              </a:spcBef>
              <a:spcAft>
                <a:spcPct val="0"/>
              </a:spcAft>
              <a:defRPr sz="3600">
                <a:solidFill>
                  <a:schemeClr val="hlink"/>
                </a:solidFill>
                <a:latin typeface="Georgia" pitchFamily="18" charset="0"/>
              </a:defRPr>
            </a:lvl7pPr>
            <a:lvl8pPr marL="1371600" algn="l" rtl="0" eaLnBrk="1" fontAlgn="base" hangingPunct="1">
              <a:spcBef>
                <a:spcPct val="0"/>
              </a:spcBef>
              <a:spcAft>
                <a:spcPct val="0"/>
              </a:spcAft>
              <a:defRPr sz="3600">
                <a:solidFill>
                  <a:schemeClr val="hlink"/>
                </a:solidFill>
                <a:latin typeface="Georgia" pitchFamily="18" charset="0"/>
              </a:defRPr>
            </a:lvl8pPr>
            <a:lvl9pPr marL="1828800" algn="l" rtl="0" eaLnBrk="1" fontAlgn="base" hangingPunct="1">
              <a:spcBef>
                <a:spcPct val="0"/>
              </a:spcBef>
              <a:spcAft>
                <a:spcPct val="0"/>
              </a:spcAft>
              <a:defRPr sz="3600">
                <a:solidFill>
                  <a:schemeClr val="hlink"/>
                </a:solidFill>
                <a:latin typeface="Georgia" pitchFamily="18" charset="0"/>
              </a:defRPr>
            </a:lvl9pPr>
          </a:lstStyle>
          <a:p>
            <a:r>
              <a:rPr lang="en-US" altLang="en-US" sz="4800" kern="0" dirty="0" smtClean="0">
                <a:solidFill>
                  <a:srgbClr val="002060"/>
                </a:solidFill>
                <a:latin typeface="+mn-lt"/>
              </a:rPr>
              <a:t>The Terra Firma Model</a:t>
            </a:r>
            <a:endParaRPr lang="en-US" altLang="en-US" sz="4800" kern="0" dirty="0">
              <a:solidFill>
                <a:srgbClr val="002060"/>
              </a:solidFill>
              <a:latin typeface="+mn-lt"/>
            </a:endParaRPr>
          </a:p>
        </p:txBody>
      </p:sp>
      <p:pic>
        <p:nvPicPr>
          <p:cNvPr id="390146" name="Picture 2" descr="N:\SBHCSHARE\Clinical\Terra Firma\Photos\ICP Group sho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1339" y="4801115"/>
            <a:ext cx="3085323" cy="2056882"/>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90147" name="Picture 3" descr="N:\SBHCSHARE\Clinical\Terra Firma\Photos\2016 Summer Enrichment\TF Soccer 2016 - group 2.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400"/>
          <a:stretch/>
        </p:blipFill>
        <p:spPr bwMode="auto">
          <a:xfrm>
            <a:off x="6196557" y="4797091"/>
            <a:ext cx="2923694" cy="2052417"/>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8" name="Picture 7" descr="https://kaiserhealthnews.files.wordpress.com/2014/10/terra-firma-3.jpg?w=77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 y="4797091"/>
            <a:ext cx="3093371" cy="2060909"/>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9" name="Picture 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8806" y="242075"/>
            <a:ext cx="831272" cy="7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80511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7150"/>
            <a:ext cx="9144000" cy="1143000"/>
          </a:xfrm>
        </p:spPr>
        <p:txBody>
          <a:bodyPr>
            <a:normAutofit/>
          </a:bodyPr>
          <a:lstStyle/>
          <a:p>
            <a:r>
              <a:rPr lang="en-US" dirty="0" smtClean="0">
                <a:solidFill>
                  <a:srgbClr val="002060"/>
                </a:solidFill>
              </a:rPr>
              <a:t>The Human Side:</a:t>
            </a:r>
            <a:r>
              <a:rPr lang="en-US" dirty="0">
                <a:solidFill>
                  <a:srgbClr val="002060"/>
                </a:solidFill>
              </a:rPr>
              <a:t> </a:t>
            </a:r>
            <a:r>
              <a:rPr lang="en-US" dirty="0" smtClean="0">
                <a:solidFill>
                  <a:srgbClr val="002060"/>
                </a:solidFill>
              </a:rPr>
              <a:t>Tell the Story</a:t>
            </a:r>
            <a:endParaRPr lang="en-US" dirty="0">
              <a:solidFill>
                <a:srgbClr val="002060"/>
              </a:solidFill>
            </a:endParaRPr>
          </a:p>
        </p:txBody>
      </p:sp>
      <p:sp>
        <p:nvSpPr>
          <p:cNvPr id="3" name="Content Placeholder 2"/>
          <p:cNvSpPr>
            <a:spLocks noGrp="1"/>
          </p:cNvSpPr>
          <p:nvPr>
            <p:ph idx="1"/>
          </p:nvPr>
        </p:nvSpPr>
        <p:spPr>
          <a:xfrm>
            <a:off x="459988" y="1796438"/>
            <a:ext cx="5275793" cy="4962525"/>
          </a:xfrm>
        </p:spPr>
        <p:txBody>
          <a:bodyPr>
            <a:normAutofit lnSpcReduction="10000"/>
          </a:bodyPr>
          <a:lstStyle/>
          <a:p>
            <a:r>
              <a:rPr lang="en-US" sz="2000" dirty="0" smtClean="0">
                <a:solidFill>
                  <a:srgbClr val="002060"/>
                </a:solidFill>
              </a:rPr>
              <a:t>18 y/o male youth from Guatemalan Mam village, enslaved &gt; 1 year; fled plantation, owners came to his village seeking to kill him, escaped to US. Severe PTSD, seeking asylum</a:t>
            </a:r>
          </a:p>
          <a:p>
            <a:pPr marL="0" indent="0">
              <a:buNone/>
            </a:pPr>
            <a:endParaRPr lang="en-US" sz="2000" dirty="0" smtClean="0">
              <a:solidFill>
                <a:srgbClr val="002060"/>
              </a:solidFill>
            </a:endParaRPr>
          </a:p>
          <a:p>
            <a:r>
              <a:rPr lang="en-US" sz="2000" dirty="0" smtClean="0">
                <a:solidFill>
                  <a:srgbClr val="002060"/>
                </a:solidFill>
              </a:rPr>
              <a:t>17 y/o girl fled El Salvador after 8 months of sexual abuse by uncle. She left with m/aunt to reunite with mother living in US for 14 years. Applying for SIJS</a:t>
            </a:r>
          </a:p>
          <a:p>
            <a:pPr marL="0" indent="0">
              <a:buNone/>
            </a:pPr>
            <a:endParaRPr lang="en-US" sz="2000" dirty="0" smtClean="0">
              <a:solidFill>
                <a:srgbClr val="002060"/>
              </a:solidFill>
            </a:endParaRPr>
          </a:p>
          <a:p>
            <a:r>
              <a:rPr lang="en-US" sz="2000" dirty="0" smtClean="0">
                <a:solidFill>
                  <a:srgbClr val="002060"/>
                </a:solidFill>
              </a:rPr>
              <a:t>19 y/o </a:t>
            </a:r>
            <a:r>
              <a:rPr lang="en-US" sz="2000" dirty="0" err="1" smtClean="0">
                <a:solidFill>
                  <a:srgbClr val="002060"/>
                </a:solidFill>
              </a:rPr>
              <a:t>Garifuna</a:t>
            </a:r>
            <a:r>
              <a:rPr lang="en-US" sz="2000" dirty="0" smtClean="0">
                <a:solidFill>
                  <a:srgbClr val="002060"/>
                </a:solidFill>
              </a:rPr>
              <a:t> male fled Honduras after release fearing gang retribution. Intentionally run over by a car by gangs when he refused to be recruited; sent to an ICU in coma x 1 month; broken right </a:t>
            </a:r>
            <a:r>
              <a:rPr lang="en-US" sz="2000" dirty="0" err="1" smtClean="0">
                <a:solidFill>
                  <a:srgbClr val="002060"/>
                </a:solidFill>
              </a:rPr>
              <a:t>tib</a:t>
            </a:r>
            <a:r>
              <a:rPr lang="en-US" sz="2000" dirty="0" smtClean="0">
                <a:solidFill>
                  <a:srgbClr val="002060"/>
                </a:solidFill>
              </a:rPr>
              <a:t> fib and left femur. Seeking asylum.</a:t>
            </a:r>
          </a:p>
          <a:p>
            <a:endParaRPr lang="en-US" dirty="0" smtClean="0">
              <a:solidFill>
                <a:srgbClr val="000064"/>
              </a:solidFill>
            </a:endParaRPr>
          </a:p>
          <a:p>
            <a:endParaRPr lang="en-US" dirty="0" smtClean="0"/>
          </a:p>
          <a:p>
            <a:endParaRPr lang="en-US" dirty="0"/>
          </a:p>
        </p:txBody>
      </p:sp>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750" y="6189016"/>
            <a:ext cx="685149" cy="61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5620" y="3252565"/>
            <a:ext cx="2431388" cy="1618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16200000">
            <a:off x="7619297" y="3982074"/>
            <a:ext cx="1576072" cy="200055"/>
          </a:xfrm>
          <a:prstGeom prst="rect">
            <a:avLst/>
          </a:prstGeom>
          <a:noFill/>
        </p:spPr>
        <p:txBody>
          <a:bodyPr wrap="none" rtlCol="0">
            <a:spAutoFit/>
          </a:bodyPr>
          <a:lstStyle/>
          <a:p>
            <a:r>
              <a:rPr lang="en-US" sz="700" dirty="0">
                <a:solidFill>
                  <a:schemeClr val="tx2"/>
                </a:solidFill>
              </a:rPr>
              <a:t>© UNICEF/NYHQ2012-0094/</a:t>
            </a:r>
            <a:r>
              <a:rPr lang="en-US" sz="700" dirty="0" err="1">
                <a:solidFill>
                  <a:schemeClr val="tx2"/>
                </a:solidFill>
              </a:rPr>
              <a:t>Asad</a:t>
            </a:r>
            <a:r>
              <a:rPr lang="en-US" sz="700" dirty="0">
                <a:solidFill>
                  <a:schemeClr val="tx2"/>
                </a:solidFill>
              </a:rPr>
              <a:t> </a:t>
            </a:r>
            <a:r>
              <a:rPr lang="en-US" sz="700" dirty="0" err="1">
                <a:solidFill>
                  <a:schemeClr val="tx2"/>
                </a:solidFill>
              </a:rPr>
              <a:t>Zaid</a:t>
            </a:r>
            <a:endParaRPr lang="en-US" sz="700" dirty="0">
              <a:solidFill>
                <a:schemeClr val="tx2"/>
              </a:solidFill>
            </a:endParaRPr>
          </a:p>
        </p:txBody>
      </p:sp>
      <p:pic>
        <p:nvPicPr>
          <p:cNvPr id="2053" name="Picture 5" descr="Image result for honduran garifuna coast"/>
          <p:cNvPicPr>
            <a:picLocks noChangeAspect="1" noChangeArrowheads="1"/>
          </p:cNvPicPr>
          <p:nvPr/>
        </p:nvPicPr>
        <p:blipFill rotWithShape="1">
          <a:blip r:embed="rId5">
            <a:extLst>
              <a:ext uri="{28A0092B-C50C-407E-A947-70E740481C1C}">
                <a14:useLocalDpi xmlns:a14="http://schemas.microsoft.com/office/drawing/2010/main" val="0"/>
              </a:ext>
            </a:extLst>
          </a:blip>
          <a:srcRect r="14703"/>
          <a:stretch/>
        </p:blipFill>
        <p:spPr bwMode="auto">
          <a:xfrm>
            <a:off x="5865621" y="4906800"/>
            <a:ext cx="2431388" cy="19433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rot="16200000">
            <a:off x="8075071" y="6373922"/>
            <a:ext cx="720069" cy="215444"/>
          </a:xfrm>
          <a:prstGeom prst="rect">
            <a:avLst/>
          </a:prstGeom>
          <a:noFill/>
        </p:spPr>
        <p:txBody>
          <a:bodyPr wrap="none" rtlCol="0">
            <a:spAutoFit/>
          </a:bodyPr>
          <a:lstStyle/>
          <a:p>
            <a:pPr fontAlgn="base"/>
            <a:r>
              <a:rPr lang="en-US" sz="800" dirty="0">
                <a:solidFill>
                  <a:schemeClr val="tx2"/>
                </a:solidFill>
              </a:rPr>
              <a:t>Andy Palacio</a:t>
            </a:r>
          </a:p>
        </p:txBody>
      </p:sp>
      <p:pic>
        <p:nvPicPr>
          <p:cNvPr id="2055" name="Picture 7" descr="Image result for guatemalan indigenous village"/>
          <p:cNvPicPr>
            <a:picLocks noChangeAspect="1" noChangeArrowheads="1"/>
          </p:cNvPicPr>
          <p:nvPr/>
        </p:nvPicPr>
        <p:blipFill rotWithShape="1">
          <a:blip r:embed="rId6">
            <a:extLst>
              <a:ext uri="{28A0092B-C50C-407E-A947-70E740481C1C}">
                <a14:useLocalDpi xmlns:a14="http://schemas.microsoft.com/office/drawing/2010/main" val="0"/>
              </a:ext>
            </a:extLst>
          </a:blip>
          <a:srcRect r="2015"/>
          <a:stretch/>
        </p:blipFill>
        <p:spPr bwMode="auto">
          <a:xfrm>
            <a:off x="5865621" y="1557743"/>
            <a:ext cx="2431387" cy="16710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16200000">
            <a:off x="7493194" y="2266019"/>
            <a:ext cx="1818126" cy="200055"/>
          </a:xfrm>
          <a:prstGeom prst="rect">
            <a:avLst/>
          </a:prstGeom>
          <a:noFill/>
        </p:spPr>
        <p:txBody>
          <a:bodyPr wrap="none" rtlCol="0">
            <a:spAutoFit/>
          </a:bodyPr>
          <a:lstStyle/>
          <a:p>
            <a:r>
              <a:rPr lang="en-US" sz="700" dirty="0" err="1">
                <a:solidFill>
                  <a:schemeClr val="tx2"/>
                </a:solidFill>
              </a:rPr>
              <a:t>Dateigröße</a:t>
            </a:r>
            <a:r>
              <a:rPr lang="en-US" sz="700" dirty="0">
                <a:solidFill>
                  <a:schemeClr val="tx2"/>
                </a:solidFill>
              </a:rPr>
              <a:t>: 2,88 MB, MIME-</a:t>
            </a:r>
            <a:r>
              <a:rPr lang="en-US" sz="700" dirty="0" err="1">
                <a:solidFill>
                  <a:schemeClr val="tx2"/>
                </a:solidFill>
              </a:rPr>
              <a:t>Typ</a:t>
            </a:r>
            <a:r>
              <a:rPr lang="en-US" sz="700" dirty="0">
                <a:solidFill>
                  <a:schemeClr val="tx2"/>
                </a:solidFill>
              </a:rPr>
              <a:t>: image/jpeg</a:t>
            </a:r>
          </a:p>
        </p:txBody>
      </p:sp>
    </p:spTree>
    <p:extLst>
      <p:ext uri="{BB962C8B-B14F-4D97-AF65-F5344CB8AC3E}">
        <p14:creationId xmlns:p14="http://schemas.microsoft.com/office/powerpoint/2010/main" val="23385987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smtClean="0">
                <a:solidFill>
                  <a:srgbClr val="002060"/>
                </a:solidFill>
                <a:ea typeface="ＭＳ Ｐゴシック" pitchFamily="-101" charset="-128"/>
                <a:cs typeface="Arial" charset="0"/>
              </a:rPr>
              <a:t>Medical</a:t>
            </a:r>
            <a:r>
              <a:rPr lang="en-US" altLang="en-US" b="1" dirty="0">
                <a:solidFill>
                  <a:srgbClr val="002060"/>
                </a:solidFill>
                <a:ea typeface="ＭＳ Ｐゴシック" pitchFamily="-101" charset="-128"/>
                <a:cs typeface="Arial" charset="0"/>
              </a:rPr>
              <a:t>-</a:t>
            </a:r>
            <a:r>
              <a:rPr lang="en-US" altLang="en-US" dirty="0" smtClean="0">
                <a:solidFill>
                  <a:srgbClr val="002060"/>
                </a:solidFill>
                <a:ea typeface="ＭＳ Ｐゴシック" pitchFamily="-101" charset="-128"/>
                <a:cs typeface="Arial" charset="0"/>
              </a:rPr>
              <a:t>Legal Partnership Outcomes</a:t>
            </a:r>
            <a:r>
              <a:rPr lang="en-US" altLang="en-US" dirty="0">
                <a:solidFill>
                  <a:srgbClr val="002060"/>
                </a:solidFill>
                <a:ea typeface="ＭＳ Ｐゴシック" pitchFamily="-101" charset="-128"/>
                <a:cs typeface="Arial" charset="0"/>
              </a:rPr>
              <a:t/>
            </a:r>
            <a:br>
              <a:rPr lang="en-US" altLang="en-US" dirty="0">
                <a:solidFill>
                  <a:srgbClr val="002060"/>
                </a:solidFill>
                <a:ea typeface="ＭＳ Ｐゴシック" pitchFamily="-101" charset="-128"/>
                <a:cs typeface="Arial" charset="0"/>
              </a:rPr>
            </a:br>
            <a:r>
              <a:rPr lang="en-US" altLang="en-US" sz="2700" dirty="0">
                <a:solidFill>
                  <a:srgbClr val="002060"/>
                </a:solidFill>
                <a:ea typeface="ＭＳ Ｐゴシック" pitchFamily="-101" charset="-128"/>
                <a:cs typeface="Arial" charset="0"/>
              </a:rPr>
              <a:t>1/1/2014 – </a:t>
            </a:r>
            <a:r>
              <a:rPr lang="en-US" altLang="en-US" sz="2700" dirty="0" smtClean="0">
                <a:solidFill>
                  <a:srgbClr val="002060"/>
                </a:solidFill>
                <a:ea typeface="ＭＳ Ｐゴシック" pitchFamily="-101" charset="-128"/>
                <a:cs typeface="Arial" charset="0"/>
              </a:rPr>
              <a:t>12/31/2017</a:t>
            </a:r>
            <a:endParaRPr lang="en-US" sz="3600" dirty="0">
              <a:solidFill>
                <a:srgbClr val="00206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75193711"/>
              </p:ext>
            </p:extLst>
          </p:nvPr>
        </p:nvGraphicFramePr>
        <p:xfrm>
          <a:off x="923925" y="3068638"/>
          <a:ext cx="5803900" cy="3286125"/>
        </p:xfrm>
        <a:graphic>
          <a:graphicData uri="http://schemas.openxmlformats.org/presentationml/2006/ole">
            <mc:AlternateContent xmlns:mc="http://schemas.openxmlformats.org/markup-compatibility/2006">
              <mc:Choice xmlns:v="urn:schemas-microsoft-com:vml" Requires="v">
                <p:oleObj spid="_x0000_s1247" name="Worksheet" r:id="rId4" imgW="5803895" imgH="3286029" progId="Excel.Sheet.8">
                  <p:embed/>
                </p:oleObj>
              </mc:Choice>
              <mc:Fallback>
                <p:oleObj name="Worksheet" r:id="rId4" imgW="5803895" imgH="3286029"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925" y="3068638"/>
                        <a:ext cx="58039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Content Placeholder 5"/>
          <p:cNvGraphicFramePr>
            <a:graphicFrameLocks/>
          </p:cNvGraphicFramePr>
          <p:nvPr>
            <p:extLst>
              <p:ext uri="{D42A27DB-BD31-4B8C-83A1-F6EECF244321}">
                <p14:modId xmlns:p14="http://schemas.microsoft.com/office/powerpoint/2010/main" val="1680039024"/>
              </p:ext>
            </p:extLst>
          </p:nvPr>
        </p:nvGraphicFramePr>
        <p:xfrm>
          <a:off x="629635" y="673647"/>
          <a:ext cx="8229600" cy="318463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Picture 6"/>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102588" y="5987157"/>
            <a:ext cx="831272" cy="7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7685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34112"/>
            <a:ext cx="5921673" cy="1143000"/>
          </a:xfrm>
        </p:spPr>
        <p:txBody>
          <a:bodyPr/>
          <a:lstStyle/>
          <a:p>
            <a:r>
              <a:rPr lang="en-US" dirty="0" smtClean="0">
                <a:solidFill>
                  <a:srgbClr val="002060"/>
                </a:solidFill>
              </a:rPr>
              <a:t>Be an Advocate</a:t>
            </a:r>
            <a:endParaRPr lang="en-US" dirty="0">
              <a:solidFill>
                <a:srgbClr val="002060"/>
              </a:solidFill>
            </a:endParaRPr>
          </a:p>
        </p:txBody>
      </p:sp>
      <p:sp>
        <p:nvSpPr>
          <p:cNvPr id="3" name="Content Placeholder 2"/>
          <p:cNvSpPr>
            <a:spLocks noGrp="1"/>
          </p:cNvSpPr>
          <p:nvPr>
            <p:ph idx="1"/>
          </p:nvPr>
        </p:nvSpPr>
        <p:spPr>
          <a:xfrm>
            <a:off x="285008" y="1053950"/>
            <a:ext cx="8648852" cy="5129972"/>
          </a:xfrm>
        </p:spPr>
        <p:txBody>
          <a:bodyPr>
            <a:normAutofit fontScale="25000" lnSpcReduction="20000"/>
          </a:bodyPr>
          <a:lstStyle/>
          <a:p>
            <a:r>
              <a:rPr lang="en-US" sz="7200" dirty="0" smtClean="0">
                <a:solidFill>
                  <a:srgbClr val="002060"/>
                </a:solidFill>
              </a:rPr>
              <a:t>Healthcare Setting: </a:t>
            </a:r>
          </a:p>
          <a:p>
            <a:pPr lvl="1"/>
            <a:r>
              <a:rPr lang="en-US" sz="7200" dirty="0" smtClean="0">
                <a:solidFill>
                  <a:srgbClr val="002060"/>
                </a:solidFill>
              </a:rPr>
              <a:t>Make </a:t>
            </a:r>
            <a:r>
              <a:rPr lang="en-US" sz="7200" dirty="0">
                <a:solidFill>
                  <a:srgbClr val="002060"/>
                </a:solidFill>
              </a:rPr>
              <a:t>your center immigrant </a:t>
            </a:r>
            <a:r>
              <a:rPr lang="en-US" sz="7200" dirty="0" smtClean="0">
                <a:solidFill>
                  <a:srgbClr val="002060"/>
                </a:solidFill>
              </a:rPr>
              <a:t>friendly</a:t>
            </a:r>
          </a:p>
          <a:p>
            <a:pPr lvl="1"/>
            <a:r>
              <a:rPr lang="en-US" sz="7200" dirty="0" smtClean="0">
                <a:solidFill>
                  <a:srgbClr val="002060"/>
                </a:solidFill>
              </a:rPr>
              <a:t>Educate staff</a:t>
            </a:r>
          </a:p>
          <a:p>
            <a:pPr lvl="1"/>
            <a:r>
              <a:rPr lang="en-US" sz="7200" dirty="0">
                <a:solidFill>
                  <a:srgbClr val="002060"/>
                </a:solidFill>
              </a:rPr>
              <a:t>Medical-Legal </a:t>
            </a:r>
            <a:r>
              <a:rPr lang="en-US" sz="7200" dirty="0" smtClean="0">
                <a:solidFill>
                  <a:srgbClr val="002060"/>
                </a:solidFill>
              </a:rPr>
              <a:t>Partnership</a:t>
            </a:r>
          </a:p>
          <a:p>
            <a:pPr lvl="1"/>
            <a:r>
              <a:rPr lang="en-US" sz="7200" dirty="0" smtClean="0">
                <a:solidFill>
                  <a:srgbClr val="002060"/>
                </a:solidFill>
              </a:rPr>
              <a:t>Know your rights</a:t>
            </a:r>
            <a:r>
              <a:rPr lang="en-US" sz="7200" dirty="0">
                <a:solidFill>
                  <a:srgbClr val="002060"/>
                </a:solidFill>
              </a:rPr>
              <a:t>: </a:t>
            </a:r>
            <a:endParaRPr lang="en-US" sz="7200" dirty="0" smtClean="0">
              <a:solidFill>
                <a:srgbClr val="002060"/>
              </a:solidFill>
            </a:endParaRPr>
          </a:p>
          <a:p>
            <a:pPr lvl="2"/>
            <a:r>
              <a:rPr lang="en-US" sz="6800" dirty="0" smtClean="0">
                <a:solidFill>
                  <a:srgbClr val="002060"/>
                </a:solidFill>
              </a:rPr>
              <a:t>National </a:t>
            </a:r>
            <a:r>
              <a:rPr lang="en-US" sz="6800" dirty="0">
                <a:solidFill>
                  <a:srgbClr val="002060"/>
                </a:solidFill>
              </a:rPr>
              <a:t>Immigration Law Center (NILC) Toolkit: </a:t>
            </a:r>
            <a:r>
              <a:rPr lang="en-US" sz="6800" dirty="0">
                <a:solidFill>
                  <a:srgbClr val="002060"/>
                </a:solidFill>
                <a:hlinkClick r:id="rId2"/>
              </a:rPr>
              <a:t>https://</a:t>
            </a:r>
            <a:r>
              <a:rPr lang="en-US" sz="6800" dirty="0" smtClean="0">
                <a:solidFill>
                  <a:srgbClr val="002060"/>
                </a:solidFill>
                <a:hlinkClick r:id="rId2"/>
              </a:rPr>
              <a:t>healthtoolkit.nilc.org/login/</a:t>
            </a:r>
            <a:endParaRPr lang="en-US" sz="6800" dirty="0" smtClean="0">
              <a:solidFill>
                <a:srgbClr val="002060"/>
              </a:solidFill>
            </a:endParaRPr>
          </a:p>
          <a:p>
            <a:pPr marL="457200" lvl="1" indent="0">
              <a:buNone/>
            </a:pPr>
            <a:endParaRPr lang="en-US" sz="4800" dirty="0" smtClean="0">
              <a:solidFill>
                <a:srgbClr val="002060"/>
              </a:solidFill>
            </a:endParaRPr>
          </a:p>
          <a:p>
            <a:r>
              <a:rPr lang="en-US" sz="7200" dirty="0" smtClean="0">
                <a:solidFill>
                  <a:srgbClr val="002060"/>
                </a:solidFill>
              </a:rPr>
              <a:t>Community-level: </a:t>
            </a:r>
          </a:p>
          <a:p>
            <a:pPr lvl="1"/>
            <a:r>
              <a:rPr lang="en-US" sz="7200" dirty="0" smtClean="0">
                <a:solidFill>
                  <a:srgbClr val="002060"/>
                </a:solidFill>
              </a:rPr>
              <a:t>Know </a:t>
            </a:r>
            <a:r>
              <a:rPr lang="en-US" sz="7200" dirty="0">
                <a:solidFill>
                  <a:srgbClr val="002060"/>
                </a:solidFill>
              </a:rPr>
              <a:t>Your Rights </a:t>
            </a:r>
            <a:r>
              <a:rPr lang="en-US" sz="7200" dirty="0" smtClean="0">
                <a:solidFill>
                  <a:srgbClr val="002060"/>
                </a:solidFill>
              </a:rPr>
              <a:t>presentations to your community</a:t>
            </a:r>
          </a:p>
          <a:p>
            <a:pPr marL="457200" lvl="1" indent="0">
              <a:buNone/>
            </a:pPr>
            <a:endParaRPr lang="en-US" sz="4800" dirty="0">
              <a:solidFill>
                <a:srgbClr val="002060"/>
              </a:solidFill>
            </a:endParaRPr>
          </a:p>
          <a:p>
            <a:r>
              <a:rPr lang="en-US" sz="7200" dirty="0" smtClean="0">
                <a:solidFill>
                  <a:srgbClr val="002060"/>
                </a:solidFill>
              </a:rPr>
              <a:t>Professional-level:</a:t>
            </a:r>
          </a:p>
          <a:p>
            <a:pPr lvl="1"/>
            <a:r>
              <a:rPr lang="en-US" sz="7200" dirty="0" smtClean="0">
                <a:solidFill>
                  <a:srgbClr val="002060"/>
                </a:solidFill>
              </a:rPr>
              <a:t> Join AAP Immigrant Health SIG</a:t>
            </a:r>
            <a:endParaRPr lang="en-US" sz="7200" dirty="0">
              <a:solidFill>
                <a:srgbClr val="002060"/>
              </a:solidFill>
            </a:endParaRPr>
          </a:p>
          <a:p>
            <a:pPr lvl="1"/>
            <a:r>
              <a:rPr lang="en-US" sz="7200" dirty="0" smtClean="0">
                <a:solidFill>
                  <a:srgbClr val="002060"/>
                </a:solidFill>
              </a:rPr>
              <a:t>Research: Immigrant focused, legal status as a SDH</a:t>
            </a:r>
          </a:p>
          <a:p>
            <a:pPr marL="457200" lvl="1" indent="0">
              <a:buNone/>
            </a:pPr>
            <a:endParaRPr lang="en-US" sz="4800" dirty="0">
              <a:solidFill>
                <a:srgbClr val="002060"/>
              </a:solidFill>
            </a:endParaRPr>
          </a:p>
          <a:p>
            <a:r>
              <a:rPr lang="en-US" sz="7200" dirty="0">
                <a:solidFill>
                  <a:srgbClr val="002060"/>
                </a:solidFill>
              </a:rPr>
              <a:t>Government-level </a:t>
            </a:r>
            <a:endParaRPr lang="en-US" sz="7200" dirty="0" smtClean="0">
              <a:solidFill>
                <a:srgbClr val="002060"/>
              </a:solidFill>
            </a:endParaRPr>
          </a:p>
          <a:p>
            <a:pPr lvl="1"/>
            <a:r>
              <a:rPr lang="en-US" sz="7200" dirty="0" smtClean="0">
                <a:solidFill>
                  <a:srgbClr val="002060"/>
                </a:solidFill>
              </a:rPr>
              <a:t>Write </a:t>
            </a:r>
            <a:r>
              <a:rPr lang="en-US" sz="7200" dirty="0">
                <a:solidFill>
                  <a:srgbClr val="002060"/>
                </a:solidFill>
              </a:rPr>
              <a:t>letters, call, visit representatives offices (attend “advocacy days</a:t>
            </a:r>
            <a:r>
              <a:rPr lang="en-US" sz="7200" dirty="0" smtClean="0">
                <a:solidFill>
                  <a:srgbClr val="002060"/>
                </a:solidFill>
              </a:rPr>
              <a:t>”)</a:t>
            </a:r>
          </a:p>
          <a:p>
            <a:pPr lvl="1"/>
            <a:r>
              <a:rPr lang="en-US" sz="7200" dirty="0" smtClean="0">
                <a:solidFill>
                  <a:srgbClr val="002060"/>
                </a:solidFill>
              </a:rPr>
              <a:t>VOTE</a:t>
            </a:r>
          </a:p>
          <a:p>
            <a:pPr marL="457200" lvl="1" indent="0">
              <a:buNone/>
            </a:pPr>
            <a:endParaRPr lang="en-US" sz="4800" dirty="0">
              <a:solidFill>
                <a:srgbClr val="002060"/>
              </a:solidFill>
            </a:endParaRPr>
          </a:p>
          <a:p>
            <a:r>
              <a:rPr lang="en-US" sz="7200" dirty="0" smtClean="0">
                <a:solidFill>
                  <a:srgbClr val="002060"/>
                </a:solidFill>
              </a:rPr>
              <a:t>Media: Influence </a:t>
            </a:r>
            <a:r>
              <a:rPr lang="en-US" sz="7200" dirty="0">
                <a:solidFill>
                  <a:srgbClr val="002060"/>
                </a:solidFill>
              </a:rPr>
              <a:t>the public</a:t>
            </a:r>
            <a:r>
              <a:rPr lang="en-US" sz="7200" dirty="0" smtClean="0">
                <a:solidFill>
                  <a:srgbClr val="002060"/>
                </a:solidFill>
              </a:rPr>
              <a:t>:</a:t>
            </a:r>
          </a:p>
          <a:p>
            <a:pPr lvl="1"/>
            <a:r>
              <a:rPr lang="en-US" sz="7200" dirty="0" smtClean="0">
                <a:solidFill>
                  <a:srgbClr val="002060"/>
                </a:solidFill>
              </a:rPr>
              <a:t> </a:t>
            </a:r>
            <a:r>
              <a:rPr lang="en-US" sz="7200" dirty="0">
                <a:solidFill>
                  <a:srgbClr val="002060"/>
                </a:solidFill>
              </a:rPr>
              <a:t>Data and Patient Stories</a:t>
            </a:r>
          </a:p>
          <a:p>
            <a:pPr lvl="1"/>
            <a:r>
              <a:rPr lang="en-US" sz="7200" dirty="0">
                <a:solidFill>
                  <a:srgbClr val="002060"/>
                </a:solidFill>
              </a:rPr>
              <a:t>Op-eds, TV, radio, social media (e.g. AAP’s </a:t>
            </a:r>
            <a:r>
              <a:rPr lang="en-US" sz="7200" dirty="0" err="1">
                <a:solidFill>
                  <a:srgbClr val="002060"/>
                </a:solidFill>
              </a:rPr>
              <a:t>Tweetiatricians</a:t>
            </a:r>
            <a:r>
              <a:rPr lang="en-US" sz="7200" dirty="0">
                <a:solidFill>
                  <a:srgbClr val="002060"/>
                </a:solidFill>
              </a:rPr>
              <a:t>)</a:t>
            </a:r>
          </a:p>
          <a:p>
            <a:endParaRPr lang="en-US" sz="7200" dirty="0"/>
          </a:p>
          <a:p>
            <a:endParaRPr lang="en-US" dirty="0"/>
          </a:p>
        </p:txBody>
      </p:sp>
      <p:pic>
        <p:nvPicPr>
          <p:cNvPr id="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02588" y="5987157"/>
            <a:ext cx="831272" cy="7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mage result for immigrant rights human rights">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2665" y="0"/>
            <a:ext cx="3105432" cy="233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5738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075" y="2744638"/>
            <a:ext cx="8229600" cy="1143000"/>
          </a:xfrm>
        </p:spPr>
        <p:txBody>
          <a:bodyPr>
            <a:noAutofit/>
          </a:bodyPr>
          <a:lstStyle/>
          <a:p>
            <a:r>
              <a:rPr lang="en-US" sz="4800" b="1" i="1" dirty="0" smtClean="0">
                <a:solidFill>
                  <a:schemeClr val="tx2"/>
                </a:solidFill>
              </a:rPr>
              <a:t>A Picture Tells a </a:t>
            </a:r>
            <a:r>
              <a:rPr lang="en-US" sz="4800" b="1" i="1" dirty="0">
                <a:solidFill>
                  <a:schemeClr val="tx2"/>
                </a:solidFill>
              </a:rPr>
              <a:t>T</a:t>
            </a:r>
            <a:r>
              <a:rPr lang="en-US" sz="4800" b="1" i="1" dirty="0" smtClean="0">
                <a:solidFill>
                  <a:schemeClr val="tx2"/>
                </a:solidFill>
              </a:rPr>
              <a:t>housand Words</a:t>
            </a:r>
            <a:endParaRPr lang="en-US" sz="4800" b="1" i="1" dirty="0">
              <a:solidFill>
                <a:schemeClr val="tx2"/>
              </a:solidFill>
            </a:endParaRPr>
          </a:p>
        </p:txBody>
      </p:sp>
    </p:spTree>
    <p:extLst>
      <p:ext uri="{BB962C8B-B14F-4D97-AF65-F5344CB8AC3E}">
        <p14:creationId xmlns:p14="http://schemas.microsoft.com/office/powerpoint/2010/main" val="2402840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64"/>
                </a:solidFill>
              </a:rPr>
              <a:t>Stay Positive</a:t>
            </a:r>
            <a:endParaRPr lang="en-US" dirty="0">
              <a:solidFill>
                <a:srgbClr val="000064"/>
              </a:solidFill>
            </a:endParaRPr>
          </a:p>
        </p:txBody>
      </p:sp>
      <p:pic>
        <p:nvPicPr>
          <p:cNvPr id="4" name="Content Placeholder 3" descr="636244440203320269-842691941_AOwCyvB.jpg"/>
          <p:cNvPicPr>
            <a:picLocks noGrp="1" noChangeAspect="1"/>
          </p:cNvPicPr>
          <p:nvPr>
            <p:ph idx="1"/>
          </p:nvPr>
        </p:nvPicPr>
        <p:blipFill>
          <a:blip r:embed="rId3">
            <a:extLst>
              <a:ext uri="{28A0092B-C50C-407E-A947-70E740481C1C}">
                <a14:useLocalDpi xmlns:a14="http://schemas.microsoft.com/office/drawing/2010/main" val="0"/>
              </a:ext>
            </a:extLst>
          </a:blip>
          <a:srcRect t="1115" b="1115"/>
          <a:stretch>
            <a:fillRect/>
          </a:stretch>
        </p:blipFill>
        <p:spPr/>
      </p:pic>
    </p:spTree>
    <p:extLst>
      <p:ext uri="{BB962C8B-B14F-4D97-AF65-F5344CB8AC3E}">
        <p14:creationId xmlns:p14="http://schemas.microsoft.com/office/powerpoint/2010/main" val="18975069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1643"/>
          </a:xfrm>
        </p:spPr>
        <p:txBody>
          <a:bodyPr/>
          <a:lstStyle/>
          <a:p>
            <a:r>
              <a:rPr lang="en-US" dirty="0" smtClean="0">
                <a:solidFill>
                  <a:srgbClr val="002060"/>
                </a:solidFill>
              </a:rPr>
              <a:t>Resources</a:t>
            </a:r>
            <a:endParaRPr lang="en-US" dirty="0">
              <a:solidFill>
                <a:srgbClr val="002060"/>
              </a:solidFill>
            </a:endParaRPr>
          </a:p>
        </p:txBody>
      </p:sp>
      <p:sp>
        <p:nvSpPr>
          <p:cNvPr id="3" name="Content Placeholder 2"/>
          <p:cNvSpPr>
            <a:spLocks noGrp="1"/>
          </p:cNvSpPr>
          <p:nvPr>
            <p:ph idx="1"/>
          </p:nvPr>
        </p:nvSpPr>
        <p:spPr>
          <a:xfrm>
            <a:off x="313735" y="1116281"/>
            <a:ext cx="8620125" cy="5094025"/>
          </a:xfrm>
        </p:spPr>
        <p:txBody>
          <a:bodyPr>
            <a:normAutofit/>
          </a:bodyPr>
          <a:lstStyle/>
          <a:p>
            <a:pPr>
              <a:buAutoNum type="arabicPeriod"/>
            </a:pPr>
            <a:r>
              <a:rPr lang="en-US" sz="1400" dirty="0">
                <a:solidFill>
                  <a:srgbClr val="002060"/>
                </a:solidFill>
                <a:cs typeface="Arial"/>
              </a:rPr>
              <a:t>AAP Council on Community Pediatrics Immigrant Health Toolkit, http://bit.ly/1y6HR1D.</a:t>
            </a:r>
          </a:p>
          <a:p>
            <a:pPr>
              <a:buFont typeface="Arial" pitchFamily="34" charset="0"/>
              <a:buAutoNum type="arabicPeriod"/>
            </a:pPr>
            <a:r>
              <a:rPr lang="en-US" sz="1400" dirty="0">
                <a:solidFill>
                  <a:srgbClr val="002060"/>
                </a:solidFill>
                <a:cs typeface="Arial"/>
              </a:rPr>
              <a:t>AAP Council on Community Pediatrics.  Community pediatrics: navigating the intersection of medicine, public health, and social determinants of children’s health.  </a:t>
            </a:r>
            <a:r>
              <a:rPr lang="en-US" sz="1400" i="1" dirty="0">
                <a:solidFill>
                  <a:srgbClr val="002060"/>
                </a:solidFill>
                <a:cs typeface="Arial"/>
              </a:rPr>
              <a:t>Pediatrics</a:t>
            </a:r>
            <a:r>
              <a:rPr lang="en-US" sz="1400" dirty="0">
                <a:solidFill>
                  <a:srgbClr val="002060"/>
                </a:solidFill>
                <a:cs typeface="Arial"/>
              </a:rPr>
              <a:t> 2013; 131(3): 623-628.</a:t>
            </a:r>
          </a:p>
          <a:p>
            <a:pPr>
              <a:buAutoNum type="arabicPeriod"/>
            </a:pPr>
            <a:r>
              <a:rPr lang="en-US" sz="1400" dirty="0">
                <a:solidFill>
                  <a:srgbClr val="002060"/>
                </a:solidFill>
                <a:cs typeface="Arial"/>
              </a:rPr>
              <a:t>AAP Council on Community Pediatrics.  Providing Care for Immigrant, Migrant, and Border Children  </a:t>
            </a:r>
            <a:r>
              <a:rPr lang="en-US" sz="1400" i="1" dirty="0">
                <a:solidFill>
                  <a:srgbClr val="002060"/>
                </a:solidFill>
                <a:cs typeface="Arial"/>
              </a:rPr>
              <a:t>Pediatrics</a:t>
            </a:r>
            <a:r>
              <a:rPr lang="en-US" sz="1400" dirty="0">
                <a:solidFill>
                  <a:srgbClr val="002060"/>
                </a:solidFill>
                <a:cs typeface="Arial"/>
              </a:rPr>
              <a:t>, 2013, 131(6): e2028-34.</a:t>
            </a:r>
          </a:p>
          <a:p>
            <a:pPr>
              <a:buAutoNum type="arabicPeriod"/>
            </a:pPr>
            <a:r>
              <a:rPr lang="en-US" sz="1400" dirty="0">
                <a:solidFill>
                  <a:srgbClr val="002060"/>
                </a:solidFill>
                <a:cs typeface="Arial"/>
              </a:rPr>
              <a:t>AAP.  Trauma toolbox for primary care.  M. D. Dowd, Editor.  </a:t>
            </a:r>
            <a:r>
              <a:rPr lang="en-US" sz="1400" dirty="0" smtClean="0">
                <a:solidFill>
                  <a:srgbClr val="002060"/>
                </a:solidFill>
                <a:cs typeface="Arial"/>
                <a:hlinkClick r:id="rId2"/>
              </a:rPr>
              <a:t>www.aap.org/traumaguide</a:t>
            </a:r>
            <a:endParaRPr lang="en-US" sz="1400" dirty="0" smtClean="0">
              <a:solidFill>
                <a:srgbClr val="002060"/>
              </a:solidFill>
              <a:cs typeface="Arial"/>
            </a:endParaRPr>
          </a:p>
          <a:p>
            <a:pPr lvl="0">
              <a:buFont typeface="Arial"/>
              <a:buAutoNum type="arabicPeriod"/>
            </a:pPr>
            <a:r>
              <a:rPr lang="en-US" sz="1400" dirty="0" smtClean="0">
                <a:solidFill>
                  <a:srgbClr val="002060"/>
                </a:solidFill>
              </a:rPr>
              <a:t>CDC: </a:t>
            </a:r>
            <a:r>
              <a:rPr lang="en-US" sz="1400" dirty="0">
                <a:solidFill>
                  <a:srgbClr val="002060"/>
                </a:solidFill>
              </a:rPr>
              <a:t>Guidelines for the U.S. Domestic Medical Examination for Newly Arriving </a:t>
            </a:r>
            <a:r>
              <a:rPr lang="en-US" sz="1400" dirty="0" smtClean="0">
                <a:solidFill>
                  <a:srgbClr val="002060"/>
                </a:solidFill>
              </a:rPr>
              <a:t> Refugees 					</a:t>
            </a:r>
            <a:r>
              <a:rPr lang="en-US" sz="1400" dirty="0" smtClean="0">
                <a:solidFill>
                  <a:srgbClr val="002060"/>
                </a:solidFill>
                <a:hlinkClick r:id="rId3"/>
              </a:rPr>
              <a:t>https</a:t>
            </a:r>
            <a:r>
              <a:rPr lang="en-US" sz="1400" dirty="0">
                <a:solidFill>
                  <a:srgbClr val="002060"/>
                </a:solidFill>
                <a:hlinkClick r:id="rId3"/>
              </a:rPr>
              <a:t>://</a:t>
            </a:r>
            <a:r>
              <a:rPr lang="en-US" sz="1400" dirty="0" smtClean="0">
                <a:solidFill>
                  <a:srgbClr val="002060"/>
                </a:solidFill>
                <a:hlinkClick r:id="rId3"/>
              </a:rPr>
              <a:t>www.cdc.gov/immigrantrefugeehealth/guidelines/domestic/domestic-guidelines.html</a:t>
            </a:r>
            <a:endParaRPr lang="en-US" sz="1400" dirty="0">
              <a:solidFill>
                <a:srgbClr val="002060"/>
              </a:solidFill>
            </a:endParaRPr>
          </a:p>
          <a:p>
            <a:pPr>
              <a:buFont typeface="Arial"/>
              <a:buAutoNum type="arabicPeriod"/>
            </a:pPr>
            <a:r>
              <a:rPr lang="en-US" sz="1400" dirty="0">
                <a:solidFill>
                  <a:srgbClr val="002060"/>
                </a:solidFill>
                <a:cs typeface="Arial"/>
              </a:rPr>
              <a:t>Linton JM, Griffin M, Shapiro A. Detention of Immigrant Children.  </a:t>
            </a:r>
            <a:r>
              <a:rPr lang="en-US" sz="1400" i="1" dirty="0">
                <a:solidFill>
                  <a:srgbClr val="002060"/>
                </a:solidFill>
                <a:cs typeface="Arial"/>
              </a:rPr>
              <a:t>Pediatrics, 	</a:t>
            </a:r>
            <a:r>
              <a:rPr lang="en-US" sz="1400" dirty="0">
                <a:solidFill>
                  <a:srgbClr val="002060"/>
                </a:solidFill>
                <a:cs typeface="Arial"/>
              </a:rPr>
              <a:t> May 2017, DOI: 10.1542/peds.2017-0483.</a:t>
            </a:r>
            <a:endParaRPr lang="en-US" sz="1400" dirty="0">
              <a:solidFill>
                <a:srgbClr val="002060"/>
              </a:solidFill>
            </a:endParaRPr>
          </a:p>
          <a:p>
            <a:pPr>
              <a:buFont typeface="Arial"/>
              <a:buAutoNum type="arabicPeriod"/>
            </a:pPr>
            <a:r>
              <a:rPr lang="en-US" sz="1400" dirty="0" err="1">
                <a:solidFill>
                  <a:srgbClr val="002060"/>
                </a:solidFill>
              </a:rPr>
              <a:t>Lustig</a:t>
            </a:r>
            <a:r>
              <a:rPr lang="en-US" sz="1400" dirty="0">
                <a:solidFill>
                  <a:srgbClr val="002060"/>
                </a:solidFill>
              </a:rPr>
              <a:t> </a:t>
            </a:r>
            <a:r>
              <a:rPr lang="en-US" sz="1400" i="1" dirty="0">
                <a:solidFill>
                  <a:srgbClr val="002060"/>
                </a:solidFill>
              </a:rPr>
              <a:t>et al</a:t>
            </a:r>
            <a:r>
              <a:rPr lang="en-US" sz="1400" dirty="0">
                <a:solidFill>
                  <a:srgbClr val="002060"/>
                </a:solidFill>
              </a:rPr>
              <a:t>. </a:t>
            </a:r>
            <a:r>
              <a:rPr lang="en-US" sz="1400" i="1" dirty="0">
                <a:solidFill>
                  <a:srgbClr val="002060"/>
                </a:solidFill>
              </a:rPr>
              <a:t>J. Immigrant Minority Health; </a:t>
            </a:r>
            <a:r>
              <a:rPr lang="en-US" sz="1400" dirty="0">
                <a:solidFill>
                  <a:srgbClr val="002060"/>
                </a:solidFill>
              </a:rPr>
              <a:t>2008; 10:7–15.</a:t>
            </a:r>
          </a:p>
          <a:p>
            <a:pPr lvl="0">
              <a:buFont typeface="Arial"/>
              <a:buAutoNum type="arabicPeriod"/>
            </a:pPr>
            <a:r>
              <a:rPr lang="en-US" sz="1400" dirty="0" smtClean="0">
                <a:solidFill>
                  <a:srgbClr val="002060"/>
                </a:solidFill>
              </a:rPr>
              <a:t>Physicians for Human Rights. </a:t>
            </a:r>
            <a:r>
              <a:rPr lang="en-US" sz="1400" i="1" dirty="0" smtClean="0">
                <a:solidFill>
                  <a:srgbClr val="002060"/>
                </a:solidFill>
              </a:rPr>
              <a:t>Examining Asylum Seekers: A Clinicians Guide to Physical and Psychological Evaluations of Torture and Ill Treatment.</a:t>
            </a:r>
            <a:endParaRPr lang="en-US" sz="1400" i="1" dirty="0">
              <a:solidFill>
                <a:srgbClr val="002060"/>
              </a:solidFill>
            </a:endParaRPr>
          </a:p>
          <a:p>
            <a:pPr lvl="0">
              <a:buFont typeface="Arial"/>
              <a:buAutoNum type="arabicPeriod"/>
            </a:pPr>
            <a:r>
              <a:rPr lang="en-US" sz="1400" i="1" dirty="0" smtClean="0">
                <a:solidFill>
                  <a:srgbClr val="002060"/>
                </a:solidFill>
              </a:rPr>
              <a:t>National Center for Medical-Legal Partnership </a:t>
            </a:r>
            <a:r>
              <a:rPr lang="en-US" sz="1400" i="1" dirty="0" smtClean="0">
                <a:solidFill>
                  <a:srgbClr val="002060"/>
                </a:solidFill>
                <a:hlinkClick r:id="rId4"/>
              </a:rPr>
              <a:t>http</a:t>
            </a:r>
            <a:r>
              <a:rPr lang="en-US" sz="1400" i="1" dirty="0">
                <a:solidFill>
                  <a:srgbClr val="002060"/>
                </a:solidFill>
                <a:hlinkClick r:id="rId4"/>
              </a:rPr>
              <a:t>://</a:t>
            </a:r>
            <a:r>
              <a:rPr lang="en-US" sz="1400" i="1" dirty="0" smtClean="0">
                <a:solidFill>
                  <a:srgbClr val="002060"/>
                </a:solidFill>
                <a:hlinkClick r:id="rId4"/>
              </a:rPr>
              <a:t>medical-legalpartnership.org/</a:t>
            </a:r>
            <a:endParaRPr lang="en-US" sz="1400" i="1" dirty="0">
              <a:solidFill>
                <a:srgbClr val="002060"/>
              </a:solidFill>
            </a:endParaRPr>
          </a:p>
          <a:p>
            <a:pPr lvl="0">
              <a:buFont typeface="Arial"/>
              <a:buAutoNum type="arabicPeriod"/>
            </a:pPr>
            <a:r>
              <a:rPr lang="en-US" sz="1400" dirty="0" smtClean="0">
                <a:solidFill>
                  <a:srgbClr val="002060"/>
                </a:solidFill>
              </a:rPr>
              <a:t>National </a:t>
            </a:r>
            <a:r>
              <a:rPr lang="en-US" sz="1400" dirty="0">
                <a:solidFill>
                  <a:srgbClr val="002060"/>
                </a:solidFill>
              </a:rPr>
              <a:t>Immigration Law Center (NILC) Toolkit: </a:t>
            </a:r>
            <a:r>
              <a:rPr lang="en-US" sz="1400" dirty="0">
                <a:solidFill>
                  <a:srgbClr val="002060"/>
                </a:solidFill>
                <a:hlinkClick r:id="rId5"/>
              </a:rPr>
              <a:t>https://healthtoolkit.nilc.org/login</a:t>
            </a:r>
            <a:r>
              <a:rPr lang="en-US" sz="1400" dirty="0" smtClean="0">
                <a:solidFill>
                  <a:srgbClr val="002060"/>
                </a:solidFill>
                <a:hlinkClick r:id="rId5"/>
              </a:rPr>
              <a:t>/</a:t>
            </a:r>
            <a:endParaRPr lang="en-US" sz="1400" dirty="0">
              <a:solidFill>
                <a:srgbClr val="002060"/>
              </a:solidFill>
            </a:endParaRPr>
          </a:p>
          <a:p>
            <a:pPr lvl="0">
              <a:buFont typeface="Arial"/>
              <a:buAutoNum type="arabicPeriod"/>
            </a:pPr>
            <a:r>
              <a:rPr lang="en-US" sz="1400" dirty="0" smtClean="0">
                <a:solidFill>
                  <a:srgbClr val="002060"/>
                </a:solidFill>
                <a:cs typeface="Arial"/>
              </a:rPr>
              <a:t>KIND </a:t>
            </a:r>
            <a:r>
              <a:rPr lang="en-US" sz="1400" dirty="0">
                <a:solidFill>
                  <a:srgbClr val="002060"/>
                </a:solidFill>
                <a:cs typeface="Arial"/>
              </a:rPr>
              <a:t>(Kids in Need of Defense): </a:t>
            </a:r>
            <a:r>
              <a:rPr lang="en-US" sz="1400" dirty="0">
                <a:solidFill>
                  <a:srgbClr val="002060"/>
                </a:solidFill>
                <a:hlinkClick r:id="rId6"/>
              </a:rPr>
              <a:t>https://</a:t>
            </a:r>
            <a:r>
              <a:rPr lang="en-US" sz="1400" dirty="0" smtClean="0">
                <a:solidFill>
                  <a:srgbClr val="002060"/>
                </a:solidFill>
                <a:hlinkClick r:id="rId6"/>
              </a:rPr>
              <a:t>supportkind.org/resources/knowrights-information-ice-raids-parentscommunityattorneys/</a:t>
            </a:r>
            <a:endParaRPr lang="en-US" sz="1400" dirty="0">
              <a:solidFill>
                <a:srgbClr val="002060"/>
              </a:solidFill>
            </a:endParaRPr>
          </a:p>
          <a:p>
            <a:pPr lvl="0">
              <a:buFont typeface="Arial"/>
              <a:buAutoNum type="arabicPeriod"/>
            </a:pPr>
            <a:r>
              <a:rPr lang="en-US" sz="1400" dirty="0" smtClean="0">
                <a:solidFill>
                  <a:srgbClr val="002060"/>
                </a:solidFill>
              </a:rPr>
              <a:t>US </a:t>
            </a:r>
            <a:r>
              <a:rPr lang="en-US" sz="1400" dirty="0">
                <a:solidFill>
                  <a:srgbClr val="002060"/>
                </a:solidFill>
              </a:rPr>
              <a:t>Customs and Border Patrol, 2018. </a:t>
            </a:r>
            <a:r>
              <a:rPr lang="en-US" sz="1400" dirty="0">
                <a:solidFill>
                  <a:srgbClr val="002060"/>
                </a:solidFill>
                <a:hlinkClick r:id="rId7"/>
              </a:rPr>
              <a:t>https://</a:t>
            </a:r>
            <a:r>
              <a:rPr lang="en-US" sz="1400" dirty="0" smtClean="0">
                <a:solidFill>
                  <a:srgbClr val="002060"/>
                </a:solidFill>
                <a:hlinkClick r:id="rId7"/>
              </a:rPr>
              <a:t>www.cbp.gov/newsroom/stats/usbp-sw-border-apprehensions</a:t>
            </a:r>
            <a:endParaRPr lang="en-US" sz="1400" dirty="0" smtClean="0">
              <a:solidFill>
                <a:srgbClr val="002060"/>
              </a:solidFill>
            </a:endParaRPr>
          </a:p>
          <a:p>
            <a:pPr lvl="0">
              <a:buFont typeface="Arial"/>
              <a:buAutoNum type="arabicPeriod"/>
            </a:pPr>
            <a:r>
              <a:rPr lang="en-US" sz="1400" dirty="0" smtClean="0">
                <a:solidFill>
                  <a:srgbClr val="002060"/>
                </a:solidFill>
              </a:rPr>
              <a:t>Women’s </a:t>
            </a:r>
            <a:r>
              <a:rPr lang="en-US" sz="1400" dirty="0">
                <a:solidFill>
                  <a:srgbClr val="002060"/>
                </a:solidFill>
              </a:rPr>
              <a:t>Refugee Commission, Lutheran Immigration and Refugee Service, Kids in Need of Defense.  Betraying Family Values: How Immigration Policy at the United States Border is Separating Families. Available at:  </a:t>
            </a:r>
            <a:r>
              <a:rPr lang="en-US" altLang="en-US" sz="1400" dirty="0">
                <a:solidFill>
                  <a:srgbClr val="002060"/>
                </a:solidFill>
                <a:hlinkClick r:id="rId8"/>
              </a:rPr>
              <a:t>https://www.womensrefugeecommission.org/rights/gbv/resources/1450-betraying-family-values</a:t>
            </a:r>
            <a:endParaRPr lang="en-US" altLang="en-US" sz="1400" dirty="0">
              <a:solidFill>
                <a:srgbClr val="002060"/>
              </a:solidFill>
            </a:endParaRPr>
          </a:p>
          <a:p>
            <a:pPr marL="0" indent="0">
              <a:buNone/>
            </a:pPr>
            <a:endParaRPr lang="en-US" sz="1400" dirty="0"/>
          </a:p>
          <a:p>
            <a:endParaRPr lang="en-US" sz="1400" dirty="0"/>
          </a:p>
        </p:txBody>
      </p:sp>
      <p:sp>
        <p:nvSpPr>
          <p:cNvPr id="7" name="AutoShape 2" descr="Image result for american academy of pediatrics"/>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957131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Title 1"/>
          <p:cNvSpPr>
            <a:spLocks noGrp="1"/>
          </p:cNvSpPr>
          <p:nvPr>
            <p:ph type="title"/>
          </p:nvPr>
        </p:nvSpPr>
        <p:spPr>
          <a:xfrm>
            <a:off x="1211283" y="133025"/>
            <a:ext cx="6991350" cy="685800"/>
          </a:xfrm>
        </p:spPr>
        <p:txBody>
          <a:bodyPr>
            <a:noAutofit/>
          </a:bodyPr>
          <a:lstStyle/>
          <a:p>
            <a:r>
              <a:rPr lang="en-US" sz="4000" dirty="0" smtClean="0">
                <a:solidFill>
                  <a:srgbClr val="002060"/>
                </a:solidFill>
                <a:ea typeface="ＭＳ Ｐゴシック" pitchFamily="34" charset="-128"/>
              </a:rPr>
              <a:t>Patient/Family Resources</a:t>
            </a:r>
          </a:p>
        </p:txBody>
      </p:sp>
      <p:sp>
        <p:nvSpPr>
          <p:cNvPr id="55299" name="Content Placeholder 2"/>
          <p:cNvSpPr>
            <a:spLocks noGrp="1"/>
          </p:cNvSpPr>
          <p:nvPr>
            <p:ph idx="1"/>
          </p:nvPr>
        </p:nvSpPr>
        <p:spPr>
          <a:xfrm>
            <a:off x="0" y="818825"/>
            <a:ext cx="9144000" cy="5560621"/>
          </a:xfrm>
        </p:spPr>
        <p:txBody>
          <a:bodyPr>
            <a:noAutofit/>
          </a:bodyPr>
          <a:lstStyle/>
          <a:p>
            <a:pPr>
              <a:spcBef>
                <a:spcPts val="0"/>
              </a:spcBef>
            </a:pPr>
            <a:r>
              <a:rPr lang="en-US" sz="2400" u="sng" dirty="0" smtClean="0">
                <a:solidFill>
                  <a:srgbClr val="002060"/>
                </a:solidFill>
                <a:ea typeface="ＭＳ Ｐゴシック" pitchFamily="34" charset="-128"/>
              </a:rPr>
              <a:t>Immigrant Defense Project at 212-725-6422 (arrested or convicted)</a:t>
            </a:r>
            <a:r>
              <a:rPr lang="en-US" sz="2400" dirty="0" smtClean="0">
                <a:solidFill>
                  <a:srgbClr val="002060"/>
                </a:solidFill>
                <a:ea typeface="ＭＳ Ｐゴシック" pitchFamily="34" charset="-128"/>
              </a:rPr>
              <a:t>.</a:t>
            </a:r>
          </a:p>
          <a:p>
            <a:pPr marL="0" indent="0">
              <a:spcBef>
                <a:spcPts val="0"/>
              </a:spcBef>
              <a:buNone/>
            </a:pPr>
            <a:r>
              <a:rPr lang="en-US" sz="2400" dirty="0" smtClean="0">
                <a:solidFill>
                  <a:srgbClr val="002060"/>
                </a:solidFill>
                <a:ea typeface="ＭＳ Ｐゴシック" pitchFamily="34" charset="-128"/>
              </a:rPr>
              <a:t> </a:t>
            </a:r>
          </a:p>
          <a:p>
            <a:pPr>
              <a:spcBef>
                <a:spcPts val="0"/>
              </a:spcBef>
            </a:pPr>
            <a:r>
              <a:rPr lang="en-US" sz="2400" u="sng" dirty="0" smtClean="0">
                <a:solidFill>
                  <a:srgbClr val="002060"/>
                </a:solidFill>
                <a:ea typeface="ＭＳ Ｐゴシック" pitchFamily="34" charset="-128"/>
              </a:rPr>
              <a:t>Case Status Information Line at 1-800-898-7180</a:t>
            </a:r>
            <a:r>
              <a:rPr lang="en-US" sz="2400" dirty="0">
                <a:solidFill>
                  <a:srgbClr val="002060"/>
                </a:solidFill>
                <a:ea typeface="ＭＳ Ｐゴシック" pitchFamily="34" charset="-128"/>
              </a:rPr>
              <a:t> </a:t>
            </a:r>
            <a:r>
              <a:rPr lang="en-US" sz="2400" dirty="0" smtClean="0">
                <a:solidFill>
                  <a:srgbClr val="002060"/>
                </a:solidFill>
                <a:ea typeface="ＭＳ Ｐゴシック" pitchFamily="34" charset="-128"/>
              </a:rPr>
              <a:t>(to see if final </a:t>
            </a:r>
            <a:r>
              <a:rPr lang="en-US" sz="2400" dirty="0">
                <a:solidFill>
                  <a:srgbClr val="002060"/>
                </a:solidFill>
                <a:ea typeface="ＭＳ Ｐゴシック" pitchFamily="34" charset="-128"/>
              </a:rPr>
              <a:t>order of </a:t>
            </a:r>
            <a:r>
              <a:rPr lang="en-US" sz="2400" dirty="0" smtClean="0">
                <a:solidFill>
                  <a:srgbClr val="002060"/>
                </a:solidFill>
                <a:ea typeface="ＭＳ Ｐゴシック" pitchFamily="34" charset="-128"/>
              </a:rPr>
              <a:t>removal)</a:t>
            </a:r>
          </a:p>
          <a:p>
            <a:pPr marL="0" indent="0">
              <a:spcBef>
                <a:spcPts val="0"/>
              </a:spcBef>
              <a:buNone/>
            </a:pPr>
            <a:endParaRPr lang="en-US" sz="1050" dirty="0" smtClean="0">
              <a:solidFill>
                <a:srgbClr val="002060"/>
              </a:solidFill>
              <a:ea typeface="ＭＳ Ｐゴシック" pitchFamily="34" charset="-128"/>
            </a:endParaRPr>
          </a:p>
          <a:p>
            <a:pPr>
              <a:spcBef>
                <a:spcPts val="0"/>
              </a:spcBef>
            </a:pPr>
            <a:r>
              <a:rPr lang="en-US" sz="2400" u="sng" dirty="0" smtClean="0">
                <a:solidFill>
                  <a:srgbClr val="002060"/>
                </a:solidFill>
                <a:ea typeface="ＭＳ Ｐゴシック" pitchFamily="34" charset="-128"/>
              </a:rPr>
              <a:t>New Americans Hotline at 800-566-7636 </a:t>
            </a:r>
            <a:r>
              <a:rPr lang="en-US" sz="2400" dirty="0" smtClean="0">
                <a:solidFill>
                  <a:srgbClr val="002060"/>
                </a:solidFill>
                <a:ea typeface="ＭＳ Ｐゴシック" pitchFamily="34" charset="-128"/>
              </a:rPr>
              <a:t>(Mon-Fri 9 am – 8 pm):referrals </a:t>
            </a:r>
            <a:r>
              <a:rPr lang="en-US" sz="2400" dirty="0">
                <a:solidFill>
                  <a:srgbClr val="002060"/>
                </a:solidFill>
                <a:ea typeface="ＭＳ Ｐゴシック" pitchFamily="34" charset="-128"/>
              </a:rPr>
              <a:t>to low-cost and free immigration legal service </a:t>
            </a:r>
            <a:r>
              <a:rPr lang="en-US" sz="2400" dirty="0" smtClean="0">
                <a:solidFill>
                  <a:srgbClr val="002060"/>
                </a:solidFill>
                <a:ea typeface="ＭＳ Ｐゴシック" pitchFamily="34" charset="-128"/>
              </a:rPr>
              <a:t>providers</a:t>
            </a:r>
          </a:p>
          <a:p>
            <a:pPr marL="0" indent="0">
              <a:spcBef>
                <a:spcPts val="0"/>
              </a:spcBef>
              <a:buNone/>
            </a:pPr>
            <a:endParaRPr lang="en-US" sz="1400" dirty="0" smtClean="0">
              <a:solidFill>
                <a:srgbClr val="002060"/>
              </a:solidFill>
              <a:ea typeface="ＭＳ Ｐゴシック" pitchFamily="34" charset="-128"/>
            </a:endParaRPr>
          </a:p>
          <a:p>
            <a:pPr>
              <a:spcBef>
                <a:spcPts val="0"/>
              </a:spcBef>
            </a:pPr>
            <a:r>
              <a:rPr lang="en-US" sz="2400" dirty="0" smtClean="0">
                <a:solidFill>
                  <a:srgbClr val="002060"/>
                </a:solidFill>
              </a:rPr>
              <a:t>Finding a a private  immigration attorney: </a:t>
            </a:r>
            <a:r>
              <a:rPr lang="en-US" sz="2400" dirty="0" smtClean="0">
                <a:solidFill>
                  <a:srgbClr val="002060"/>
                </a:solidFill>
                <a:hlinkClick r:id="rId3"/>
              </a:rPr>
              <a:t>http://www.ailalawyer.com</a:t>
            </a:r>
            <a:endParaRPr lang="en-US" sz="2400" dirty="0" smtClean="0">
              <a:solidFill>
                <a:srgbClr val="002060"/>
              </a:solidFill>
            </a:endParaRPr>
          </a:p>
          <a:p>
            <a:pPr marL="0" indent="0">
              <a:spcBef>
                <a:spcPts val="0"/>
              </a:spcBef>
              <a:buNone/>
            </a:pPr>
            <a:endParaRPr lang="en-US" sz="1100" dirty="0">
              <a:solidFill>
                <a:srgbClr val="002060"/>
              </a:solidFill>
            </a:endParaRPr>
          </a:p>
          <a:p>
            <a:pPr>
              <a:spcBef>
                <a:spcPts val="0"/>
              </a:spcBef>
            </a:pPr>
            <a:r>
              <a:rPr lang="en-US" sz="2400" dirty="0" smtClean="0">
                <a:solidFill>
                  <a:srgbClr val="002060"/>
                </a:solidFill>
                <a:ea typeface="ＭＳ Ｐゴシック" pitchFamily="34" charset="-128"/>
              </a:rPr>
              <a:t>Online Ice Locator:  </a:t>
            </a:r>
            <a:r>
              <a:rPr lang="en-US" sz="2400" u="sng" dirty="0" err="1" smtClean="0">
                <a:solidFill>
                  <a:srgbClr val="002060"/>
                </a:solidFill>
                <a:ea typeface="ＭＳ Ｐゴシック" pitchFamily="34" charset="-128"/>
              </a:rPr>
              <a:t>locator.ice.gov</a:t>
            </a:r>
            <a:r>
              <a:rPr lang="en-US" sz="2400" dirty="0" smtClean="0">
                <a:solidFill>
                  <a:srgbClr val="002060"/>
                </a:solidFill>
                <a:ea typeface="ＭＳ Ｐゴシック" pitchFamily="34" charset="-128"/>
              </a:rPr>
              <a:t> </a:t>
            </a:r>
            <a:r>
              <a:rPr lang="en-US" sz="2400" dirty="0">
                <a:solidFill>
                  <a:srgbClr val="002060"/>
                </a:solidFill>
                <a:ea typeface="ＭＳ Ｐゴシック" pitchFamily="34" charset="-128"/>
              </a:rPr>
              <a:t>or </a:t>
            </a:r>
            <a:r>
              <a:rPr lang="en-US" sz="2400" u="sng" dirty="0" smtClean="0">
                <a:solidFill>
                  <a:srgbClr val="002060"/>
                </a:solidFill>
                <a:ea typeface="ＭＳ Ｐゴシック" pitchFamily="34" charset="-128"/>
              </a:rPr>
              <a:t>contact local ICE office </a:t>
            </a:r>
            <a:r>
              <a:rPr lang="en-US" sz="2400" dirty="0" smtClean="0">
                <a:solidFill>
                  <a:srgbClr val="002060"/>
                </a:solidFill>
                <a:ea typeface="ＭＳ Ｐゴシック" pitchFamily="34" charset="-128"/>
              </a:rPr>
              <a:t>to </a:t>
            </a:r>
            <a:r>
              <a:rPr lang="en-US" sz="2400" dirty="0">
                <a:solidFill>
                  <a:srgbClr val="002060"/>
                </a:solidFill>
                <a:ea typeface="ＭＳ Ｐゴシック" pitchFamily="34" charset="-128"/>
              </a:rPr>
              <a:t>find </a:t>
            </a:r>
            <a:r>
              <a:rPr lang="en-US" sz="2400" dirty="0" smtClean="0">
                <a:solidFill>
                  <a:srgbClr val="002060"/>
                </a:solidFill>
                <a:ea typeface="ＭＳ Ｐゴシック" pitchFamily="34" charset="-128"/>
              </a:rPr>
              <a:t>family/friends: </a:t>
            </a:r>
            <a:r>
              <a:rPr lang="en-US" sz="2400" dirty="0">
                <a:solidFill>
                  <a:srgbClr val="002060"/>
                </a:solidFill>
                <a:ea typeface="ＭＳ Ｐゴシック" pitchFamily="34" charset="-128"/>
              </a:rPr>
              <a:t>A# and country of birth OR Exact name, country of birth and date of </a:t>
            </a:r>
            <a:r>
              <a:rPr lang="en-US" sz="2400" dirty="0" smtClean="0">
                <a:solidFill>
                  <a:srgbClr val="002060"/>
                </a:solidFill>
                <a:ea typeface="ＭＳ Ｐゴシック" pitchFamily="34" charset="-128"/>
              </a:rPr>
              <a:t>birth</a:t>
            </a:r>
          </a:p>
          <a:p>
            <a:pPr marL="0" indent="0">
              <a:spcBef>
                <a:spcPts val="0"/>
              </a:spcBef>
              <a:buNone/>
            </a:pPr>
            <a:endParaRPr lang="en-US" sz="1100" dirty="0" smtClean="0">
              <a:solidFill>
                <a:srgbClr val="002060"/>
              </a:solidFill>
              <a:ea typeface="ＭＳ Ｐゴシック" pitchFamily="34" charset="-128"/>
            </a:endParaRPr>
          </a:p>
          <a:p>
            <a:pPr>
              <a:spcBef>
                <a:spcPts val="0"/>
              </a:spcBef>
            </a:pPr>
            <a:r>
              <a:rPr lang="en-US" sz="2400" dirty="0">
                <a:solidFill>
                  <a:srgbClr val="002060"/>
                </a:solidFill>
                <a:ea typeface="ＭＳ Ｐゴシック" pitchFamily="34" charset="-128"/>
              </a:rPr>
              <a:t>For step-by-step support during a live </a:t>
            </a:r>
            <a:r>
              <a:rPr lang="en-US" sz="2400" dirty="0" smtClean="0">
                <a:solidFill>
                  <a:srgbClr val="002060"/>
                </a:solidFill>
                <a:ea typeface="ＭＳ Ｐゴシック" pitchFamily="34" charset="-128"/>
              </a:rPr>
              <a:t>raid:</a:t>
            </a:r>
            <a:r>
              <a:rPr lang="en-US" sz="2400" dirty="0">
                <a:solidFill>
                  <a:srgbClr val="002060"/>
                </a:solidFill>
                <a:ea typeface="ＭＳ Ｐゴシック" pitchFamily="34" charset="-128"/>
              </a:rPr>
              <a:t> </a:t>
            </a:r>
            <a:r>
              <a:rPr lang="en-US" sz="2400" i="1" dirty="0">
                <a:solidFill>
                  <a:srgbClr val="002060"/>
                </a:solidFill>
                <a:ea typeface="ＭＳ Ｐゴシック" pitchFamily="34" charset="-128"/>
              </a:rPr>
              <a:t>United We Dream Hotline </a:t>
            </a:r>
            <a:r>
              <a:rPr lang="en-US" sz="2400" dirty="0" smtClean="0">
                <a:solidFill>
                  <a:srgbClr val="002060"/>
                </a:solidFill>
                <a:ea typeface="ＭＳ Ｐゴシック" pitchFamily="34" charset="-128"/>
              </a:rPr>
              <a:t>844</a:t>
            </a:r>
            <a:r>
              <a:rPr lang="en-US" sz="2400" dirty="0">
                <a:solidFill>
                  <a:srgbClr val="002060"/>
                </a:solidFill>
                <a:ea typeface="ＭＳ Ｐゴシック" pitchFamily="34" charset="-128"/>
              </a:rPr>
              <a:t>-363-1423</a:t>
            </a:r>
            <a:r>
              <a:rPr lang="en-US" sz="2400" dirty="0" smtClean="0">
                <a:solidFill>
                  <a:srgbClr val="002060"/>
                </a:solidFill>
                <a:ea typeface="ＭＳ Ｐゴシック" pitchFamily="34" charset="-128"/>
              </a:rPr>
              <a:t>.</a:t>
            </a:r>
            <a:endParaRPr lang="en-US" dirty="0">
              <a:solidFill>
                <a:srgbClr val="002060"/>
              </a:solidFill>
              <a:ea typeface="ＭＳ Ｐゴシック" pitchFamily="34" charset="-128"/>
            </a:endParaRPr>
          </a:p>
          <a:p>
            <a:pPr marL="0" indent="0">
              <a:spcBef>
                <a:spcPts val="0"/>
              </a:spcBef>
              <a:buNone/>
            </a:pPr>
            <a:endParaRPr lang="en-US" sz="2200" dirty="0" smtClean="0"/>
          </a:p>
        </p:txBody>
      </p:sp>
      <p:pic>
        <p:nvPicPr>
          <p:cNvPr id="4"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02588" y="5987157"/>
            <a:ext cx="831272" cy="7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83590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8698" y="490735"/>
            <a:ext cx="3487247" cy="3117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32517" y="4005686"/>
            <a:ext cx="6507677" cy="1815882"/>
          </a:xfrm>
          <a:prstGeom prst="rect">
            <a:avLst/>
          </a:prstGeom>
        </p:spPr>
        <p:txBody>
          <a:bodyPr wrap="square">
            <a:spAutoFit/>
          </a:bodyPr>
          <a:lstStyle/>
          <a:p>
            <a:pPr algn="ctr"/>
            <a:r>
              <a:rPr lang="en-GB" sz="4000" i="1" dirty="0">
                <a:solidFill>
                  <a:schemeClr val="accent4">
                    <a:lumMod val="50000"/>
                  </a:schemeClr>
                </a:solidFill>
                <a:latin typeface="+mj-lt"/>
              </a:rPr>
              <a:t>HEALTHCARE AND JUSTICE FOR IMMIGRANT </a:t>
            </a:r>
            <a:r>
              <a:rPr lang="en-GB" sz="4000" i="1" dirty="0" smtClean="0">
                <a:solidFill>
                  <a:schemeClr val="accent4">
                    <a:lumMod val="50000"/>
                  </a:schemeClr>
                </a:solidFill>
                <a:latin typeface="+mj-lt"/>
              </a:rPr>
              <a:t>CHILDREN</a:t>
            </a:r>
          </a:p>
          <a:p>
            <a:pPr algn="ctr"/>
            <a:r>
              <a:rPr lang="en-GB" sz="3200" i="1" dirty="0" smtClean="0">
                <a:solidFill>
                  <a:schemeClr val="accent4">
                    <a:lumMod val="50000"/>
                  </a:schemeClr>
                </a:solidFill>
                <a:latin typeface="+mj-lt"/>
              </a:rPr>
              <a:t>www.terrafirma.org</a:t>
            </a:r>
            <a:endParaRPr lang="en-GB" sz="3200" i="1" dirty="0">
              <a:solidFill>
                <a:schemeClr val="accent4">
                  <a:lumMod val="50000"/>
                </a:schemeClr>
              </a:solidFill>
              <a:latin typeface="+mj-lt"/>
            </a:endParaRPr>
          </a:p>
        </p:txBody>
      </p:sp>
      <p:sp>
        <p:nvSpPr>
          <p:cNvPr id="5" name="Rectangle 4"/>
          <p:cNvSpPr/>
          <p:nvPr/>
        </p:nvSpPr>
        <p:spPr>
          <a:xfrm>
            <a:off x="2271941" y="5726209"/>
            <a:ext cx="3855736" cy="923330"/>
          </a:xfrm>
          <a:prstGeom prst="rect">
            <a:avLst/>
          </a:prstGeom>
        </p:spPr>
        <p:txBody>
          <a:bodyPr wrap="none">
            <a:spAutoFit/>
          </a:bodyPr>
          <a:lstStyle/>
          <a:p>
            <a:r>
              <a:rPr lang="en-US" sz="5400" b="1" i="1" dirty="0" smtClean="0">
                <a:solidFill>
                  <a:schemeClr val="accent4">
                    <a:lumMod val="50000"/>
                  </a:schemeClr>
                </a:solidFill>
              </a:rPr>
              <a:t>THANK YOU!</a:t>
            </a:r>
            <a:endParaRPr lang="en-US" sz="5400" b="1" i="1" dirty="0">
              <a:solidFill>
                <a:schemeClr val="accent4">
                  <a:lumMod val="50000"/>
                </a:schemeClr>
              </a:solidFill>
            </a:endParaRPr>
          </a:p>
        </p:txBody>
      </p:sp>
    </p:spTree>
    <p:extLst>
      <p:ext uri="{BB962C8B-B14F-4D97-AF65-F5344CB8AC3E}">
        <p14:creationId xmlns:p14="http://schemas.microsoft.com/office/powerpoint/2010/main" val="32558756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639" y="855017"/>
            <a:ext cx="8419100" cy="561273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228600" y="199467"/>
            <a:ext cx="8686800" cy="1392252"/>
          </a:xfrm>
          <a:prstGeom prst="rect">
            <a:avLst/>
          </a:prstGeom>
        </p:spPr>
        <p:txBody>
          <a:bodyP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002060"/>
                </a:solidFill>
              </a:rPr>
              <a:t>An Unaccompanied Immigrant Child?</a:t>
            </a:r>
            <a:br>
              <a:rPr lang="en-US" dirty="0" smtClean="0">
                <a:solidFill>
                  <a:srgbClr val="002060"/>
                </a:solidFill>
              </a:rPr>
            </a:br>
            <a:endParaRPr lang="en-US" dirty="0">
              <a:solidFill>
                <a:srgbClr val="002060"/>
              </a:solidFill>
            </a:endParaRPr>
          </a:p>
        </p:txBody>
      </p:sp>
    </p:spTree>
    <p:extLst>
      <p:ext uri="{BB962C8B-B14F-4D97-AF65-F5344CB8AC3E}">
        <p14:creationId xmlns:p14="http://schemas.microsoft.com/office/powerpoint/2010/main" val="25595563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94" y="491593"/>
            <a:ext cx="8388812" cy="5874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6200000">
            <a:off x="-1065036" y="5426970"/>
            <a:ext cx="2523506" cy="338554"/>
          </a:xfrm>
          <a:prstGeom prst="rect">
            <a:avLst/>
          </a:prstGeom>
          <a:noFill/>
        </p:spPr>
        <p:txBody>
          <a:bodyPr wrap="square" rtlCol="0">
            <a:spAutoFit/>
          </a:bodyPr>
          <a:lstStyle/>
          <a:p>
            <a:pPr algn="ctr"/>
            <a:r>
              <a:rPr lang="en-US" sz="800" dirty="0">
                <a:solidFill>
                  <a:schemeClr val="tx2"/>
                </a:solidFill>
              </a:rPr>
              <a:t>By </a:t>
            </a:r>
            <a:r>
              <a:rPr lang="en-US" sz="800" dirty="0" err="1">
                <a:solidFill>
                  <a:schemeClr val="tx2"/>
                </a:solidFill>
              </a:rPr>
              <a:t>Satish</a:t>
            </a:r>
            <a:r>
              <a:rPr lang="en-US" sz="800" dirty="0">
                <a:solidFill>
                  <a:schemeClr val="tx2"/>
                </a:solidFill>
              </a:rPr>
              <a:t> </a:t>
            </a:r>
            <a:r>
              <a:rPr lang="en-US" sz="800" dirty="0" err="1">
                <a:solidFill>
                  <a:schemeClr val="tx2"/>
                </a:solidFill>
              </a:rPr>
              <a:t>Acharya</a:t>
            </a:r>
            <a:endParaRPr lang="en-US" sz="800" dirty="0">
              <a:solidFill>
                <a:schemeClr val="tx2"/>
              </a:solidFill>
            </a:endParaRPr>
          </a:p>
          <a:p>
            <a:pPr algn="ctr"/>
            <a:r>
              <a:rPr lang="en-US" sz="800" dirty="0" smtClean="0">
                <a:solidFill>
                  <a:schemeClr val="tx2"/>
                </a:solidFill>
              </a:rPr>
              <a:t>PUBLISHED</a:t>
            </a:r>
            <a:r>
              <a:rPr lang="en-US" sz="800" dirty="0">
                <a:solidFill>
                  <a:schemeClr val="tx2"/>
                </a:solidFill>
              </a:rPr>
              <a:t>: 19:04 EDT, 5 February </a:t>
            </a:r>
            <a:r>
              <a:rPr lang="en-US" sz="800" dirty="0" smtClean="0">
                <a:solidFill>
                  <a:schemeClr val="tx2"/>
                </a:solidFill>
              </a:rPr>
              <a:t>2017</a:t>
            </a:r>
            <a:endParaRPr lang="en-US" sz="800" dirty="0">
              <a:solidFill>
                <a:schemeClr val="tx2"/>
              </a:solidFill>
            </a:endParaRPr>
          </a:p>
        </p:txBody>
      </p:sp>
    </p:spTree>
    <p:extLst>
      <p:ext uri="{BB962C8B-B14F-4D97-AF65-F5344CB8AC3E}">
        <p14:creationId xmlns:p14="http://schemas.microsoft.com/office/powerpoint/2010/main" val="17524896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3079749" y="6015497"/>
            <a:ext cx="5800263" cy="521168"/>
          </a:xfrm>
          <a:prstGeom prst="rect">
            <a:avLst/>
          </a:prstGeom>
        </p:spPr>
        <p:txBody>
          <a:bodyPr wrap="square">
            <a:prstTxWarp prst="textNoShape">
              <a:avLst/>
            </a:prstTxWarp>
            <a:spAutoFit/>
          </a:bodyPr>
          <a:lstStyle/>
          <a:p>
            <a:pPr algn="ctr">
              <a:lnSpc>
                <a:spcPct val="80000"/>
              </a:lnSpc>
              <a:spcBef>
                <a:spcPts val="600"/>
              </a:spcBef>
              <a:defRPr/>
            </a:pPr>
            <a:r>
              <a:rPr lang="en-US" sz="1400" dirty="0"/>
              <a:t>Image reproduced from: </a:t>
            </a:r>
            <a:r>
              <a:rPr lang="en-US" sz="1400" dirty="0" smtClean="0"/>
              <a:t>Kids </a:t>
            </a:r>
            <a:r>
              <a:rPr lang="en-US" sz="1400" dirty="0"/>
              <a:t>Count Data Center. </a:t>
            </a:r>
            <a:endParaRPr lang="en-US" sz="1400" dirty="0" smtClean="0"/>
          </a:p>
          <a:p>
            <a:pPr algn="ctr">
              <a:lnSpc>
                <a:spcPct val="80000"/>
              </a:lnSpc>
              <a:spcBef>
                <a:spcPts val="600"/>
              </a:spcBef>
              <a:defRPr/>
            </a:pPr>
            <a:r>
              <a:rPr lang="en-US" sz="1400" dirty="0" smtClean="0">
                <a:hlinkClick r:id="rId3"/>
              </a:rPr>
              <a:t>http</a:t>
            </a:r>
            <a:r>
              <a:rPr lang="en-US" sz="1400" dirty="0">
                <a:hlinkClick r:id="rId3"/>
              </a:rPr>
              <a:t>://</a:t>
            </a:r>
            <a:r>
              <a:rPr lang="en-US" sz="1400" dirty="0" smtClean="0">
                <a:hlinkClick r:id="rId3"/>
              </a:rPr>
              <a:t>datacenter.kidscount.org</a:t>
            </a:r>
            <a:endParaRPr lang="en-US" sz="1400" dirty="0" smtClean="0"/>
          </a:p>
        </p:txBody>
      </p:sp>
      <p:sp>
        <p:nvSpPr>
          <p:cNvPr id="3" name="Title 2"/>
          <p:cNvSpPr>
            <a:spLocks noGrp="1"/>
          </p:cNvSpPr>
          <p:nvPr>
            <p:ph type="title"/>
          </p:nvPr>
        </p:nvSpPr>
        <p:spPr>
          <a:xfrm>
            <a:off x="457200" y="274638"/>
            <a:ext cx="8229600" cy="817892"/>
          </a:xfrm>
        </p:spPr>
        <p:txBody>
          <a:bodyPr>
            <a:normAutofit/>
          </a:bodyPr>
          <a:lstStyle/>
          <a:p>
            <a:r>
              <a:rPr lang="en-US" sz="4000" dirty="0" smtClean="0">
                <a:solidFill>
                  <a:srgbClr val="002060"/>
                </a:solidFill>
              </a:rPr>
              <a:t>Children in Immigrant Families</a:t>
            </a:r>
            <a:endParaRPr lang="en-US" sz="4000" dirty="0">
              <a:solidFill>
                <a:srgbClr val="002060"/>
              </a:solidFill>
            </a:endParaRPr>
          </a:p>
        </p:txBody>
      </p:sp>
      <p:sp>
        <p:nvSpPr>
          <p:cNvPr id="4" name="Rectangle 3"/>
          <p:cNvSpPr/>
          <p:nvPr/>
        </p:nvSpPr>
        <p:spPr>
          <a:xfrm>
            <a:off x="167000" y="1294409"/>
            <a:ext cx="3385825" cy="52422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u="sng" dirty="0" smtClean="0">
                <a:solidFill>
                  <a:schemeClr val="tx1"/>
                </a:solidFill>
              </a:rPr>
              <a:t>2016</a:t>
            </a:r>
            <a:r>
              <a:rPr lang="en-US" sz="2000" u="sng" dirty="0" smtClean="0">
                <a:solidFill>
                  <a:schemeClr val="tx1"/>
                </a:solidFill>
              </a:rPr>
              <a:t>*</a:t>
            </a:r>
          </a:p>
          <a:p>
            <a:pPr marL="342900" indent="-342900">
              <a:buFont typeface="Arial" pitchFamily="34" charset="0"/>
              <a:buChar char="•"/>
            </a:pPr>
            <a:r>
              <a:rPr lang="en-US" sz="2400" dirty="0">
                <a:solidFill>
                  <a:schemeClr val="tx1"/>
                </a:solidFill>
              </a:rPr>
              <a:t>1 in 4 </a:t>
            </a:r>
            <a:r>
              <a:rPr lang="en-US" sz="2400" dirty="0" smtClean="0">
                <a:solidFill>
                  <a:schemeClr val="tx1"/>
                </a:solidFill>
              </a:rPr>
              <a:t>US </a:t>
            </a:r>
            <a:r>
              <a:rPr lang="en-US" sz="2400" dirty="0">
                <a:solidFill>
                  <a:schemeClr val="tx1"/>
                </a:solidFill>
              </a:rPr>
              <a:t>children (1 in 3 NY</a:t>
            </a:r>
            <a:r>
              <a:rPr lang="en-US" sz="2400" dirty="0" smtClean="0">
                <a:solidFill>
                  <a:schemeClr val="tx1"/>
                </a:solidFill>
              </a:rPr>
              <a:t>) live in an immigrant family</a:t>
            </a:r>
            <a:endParaRPr lang="en-US" sz="2400" dirty="0">
              <a:solidFill>
                <a:schemeClr val="tx1"/>
              </a:solidFill>
            </a:endParaRPr>
          </a:p>
          <a:p>
            <a:pPr marL="342900" indent="-342900">
              <a:buFont typeface="Arial" pitchFamily="34" charset="0"/>
              <a:buChar char="•"/>
            </a:pPr>
            <a:endParaRPr lang="en-US" sz="2400" dirty="0" smtClean="0">
              <a:solidFill>
                <a:schemeClr val="tx1"/>
              </a:solidFill>
            </a:endParaRPr>
          </a:p>
          <a:p>
            <a:pPr marL="342900" indent="-342900">
              <a:buFont typeface="Arial" pitchFamily="34" charset="0"/>
              <a:buChar char="•"/>
            </a:pPr>
            <a:r>
              <a:rPr lang="en-US" sz="2400" dirty="0" smtClean="0">
                <a:solidFill>
                  <a:schemeClr val="tx1"/>
                </a:solidFill>
              </a:rPr>
              <a:t>18 </a:t>
            </a:r>
            <a:r>
              <a:rPr lang="en-US" sz="2400" dirty="0">
                <a:solidFill>
                  <a:schemeClr val="tx1"/>
                </a:solidFill>
              </a:rPr>
              <a:t>million </a:t>
            </a:r>
            <a:r>
              <a:rPr lang="en-US" sz="2400" dirty="0" smtClean="0">
                <a:solidFill>
                  <a:schemeClr val="tx1"/>
                </a:solidFill>
              </a:rPr>
              <a:t>children</a:t>
            </a:r>
          </a:p>
          <a:p>
            <a:pPr lvl="1"/>
            <a:r>
              <a:rPr lang="en-US" sz="2400" dirty="0" smtClean="0">
                <a:solidFill>
                  <a:schemeClr val="tx1"/>
                </a:solidFill>
              </a:rPr>
              <a:t>&lt; 18 y live </a:t>
            </a:r>
            <a:r>
              <a:rPr lang="en-US" sz="2400" dirty="0">
                <a:solidFill>
                  <a:schemeClr val="tx1"/>
                </a:solidFill>
              </a:rPr>
              <a:t>with at </a:t>
            </a:r>
            <a:r>
              <a:rPr lang="en-US" sz="2400" dirty="0" smtClean="0">
                <a:solidFill>
                  <a:schemeClr val="tx1"/>
                </a:solidFill>
              </a:rPr>
              <a:t>least </a:t>
            </a:r>
            <a:r>
              <a:rPr lang="en-US" sz="2400" dirty="0">
                <a:solidFill>
                  <a:schemeClr val="tx1"/>
                </a:solidFill>
              </a:rPr>
              <a:t>one </a:t>
            </a:r>
            <a:r>
              <a:rPr lang="en-US" sz="2400" dirty="0" smtClean="0">
                <a:solidFill>
                  <a:schemeClr val="tx1"/>
                </a:solidFill>
              </a:rPr>
              <a:t>immigrant parent</a:t>
            </a:r>
          </a:p>
          <a:p>
            <a:endParaRPr lang="en-US" sz="2400" dirty="0" smtClean="0">
              <a:solidFill>
                <a:schemeClr val="tx1"/>
              </a:solidFill>
            </a:endParaRPr>
          </a:p>
          <a:p>
            <a:pPr marL="285750" indent="-285750">
              <a:buFont typeface="Arial"/>
              <a:buChar char="•"/>
            </a:pPr>
            <a:r>
              <a:rPr lang="en-US" sz="2400" dirty="0" smtClean="0">
                <a:solidFill>
                  <a:schemeClr val="tx1"/>
                </a:solidFill>
              </a:rPr>
              <a:t>88% (15.9 million) are US born citizens</a:t>
            </a:r>
          </a:p>
          <a:p>
            <a:r>
              <a:rPr lang="en-US" sz="2000" dirty="0" smtClean="0">
                <a:solidFill>
                  <a:schemeClr val="tx1"/>
                </a:solidFill>
              </a:rPr>
              <a:t>*</a:t>
            </a:r>
            <a:r>
              <a:rPr lang="en-US" sz="1400" dirty="0" smtClean="0">
                <a:solidFill>
                  <a:schemeClr val="tx1"/>
                </a:solidFill>
              </a:rPr>
              <a:t>Migration </a:t>
            </a:r>
            <a:r>
              <a:rPr lang="en-US" sz="1400" dirty="0">
                <a:solidFill>
                  <a:schemeClr val="tx1"/>
                </a:solidFill>
              </a:rPr>
              <a:t>Policy Institute; Frequently Requested Statistics on Immigrants and Immigration in the United </a:t>
            </a:r>
            <a:r>
              <a:rPr lang="en-US" sz="1400" dirty="0" smtClean="0">
                <a:solidFill>
                  <a:schemeClr val="tx1"/>
                </a:solidFill>
              </a:rPr>
              <a:t>States 2/8/18</a:t>
            </a:r>
            <a:endParaRPr lang="en-US" sz="2800" dirty="0">
              <a:solidFill>
                <a:schemeClr val="tx1"/>
              </a:solidFill>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8519" b="19102"/>
          <a:stretch/>
        </p:blipFill>
        <p:spPr>
          <a:xfrm>
            <a:off x="3733800" y="1542763"/>
            <a:ext cx="5329916" cy="4341825"/>
          </a:xfrm>
          <a:prstGeom prst="rect">
            <a:avLst/>
          </a:prstGeom>
        </p:spPr>
      </p:pic>
      <p:pic>
        <p:nvPicPr>
          <p:cNvPr id="1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52210" y="4346370"/>
            <a:ext cx="1187178" cy="1538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11375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612"/>
            <a:ext cx="8229600" cy="1143000"/>
          </a:xfrm>
        </p:spPr>
        <p:txBody>
          <a:bodyPr/>
          <a:lstStyle/>
          <a:p>
            <a:r>
              <a:rPr lang="en-US" dirty="0">
                <a:solidFill>
                  <a:srgbClr val="002060"/>
                </a:solidFill>
              </a:rPr>
              <a:t>Current State of Affairs</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91" r="5691"/>
          <a:stretch/>
        </p:blipFill>
        <p:spPr bwMode="auto">
          <a:xfrm>
            <a:off x="403770" y="966388"/>
            <a:ext cx="8237337" cy="5101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10036" y="6258286"/>
            <a:ext cx="5933034" cy="430887"/>
          </a:xfrm>
          <a:prstGeom prst="rect">
            <a:avLst/>
          </a:prstGeom>
          <a:noFill/>
        </p:spPr>
        <p:txBody>
          <a:bodyPr wrap="none" rtlCol="0">
            <a:spAutoFit/>
          </a:bodyPr>
          <a:lstStyle/>
          <a:p>
            <a:r>
              <a:rPr lang="en-US" sz="1100" dirty="0"/>
              <a:t>A demonstrator holds up a placard during a #</a:t>
            </a:r>
            <a:r>
              <a:rPr lang="en-US" sz="1100" dirty="0" err="1"/>
              <a:t>NoMuslimBanEver</a:t>
            </a:r>
            <a:r>
              <a:rPr lang="en-US" sz="1100" dirty="0"/>
              <a:t> rally to protest </a:t>
            </a:r>
            <a:endParaRPr lang="en-US" sz="1100" dirty="0" smtClean="0"/>
          </a:p>
          <a:p>
            <a:r>
              <a:rPr lang="en-US" sz="1100" dirty="0" smtClean="0"/>
              <a:t>President </a:t>
            </a:r>
            <a:r>
              <a:rPr lang="en-US" sz="1100" dirty="0"/>
              <a:t>Donald Trump’s immigration policies in Washington, DC, on October 18, 2017. (AFP photo)</a:t>
            </a:r>
          </a:p>
        </p:txBody>
      </p:sp>
    </p:spTree>
    <p:extLst>
      <p:ext uri="{BB962C8B-B14F-4D97-AF65-F5344CB8AC3E}">
        <p14:creationId xmlns:p14="http://schemas.microsoft.com/office/powerpoint/2010/main" val="14079352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862"/>
            <a:ext cx="8229600" cy="1143000"/>
          </a:xfrm>
        </p:spPr>
        <p:txBody>
          <a:bodyPr/>
          <a:lstStyle/>
          <a:p>
            <a:r>
              <a:rPr lang="en-US" dirty="0" smtClean="0">
                <a:solidFill>
                  <a:srgbClr val="002060"/>
                </a:solidFill>
              </a:rPr>
              <a:t>Blocking Refugee Entry</a:t>
            </a:r>
            <a:endParaRPr lang="en-US" dirty="0">
              <a:solidFill>
                <a:srgbClr val="002060"/>
              </a:solidFill>
            </a:endParaRPr>
          </a:p>
        </p:txBody>
      </p:sp>
      <p:sp>
        <p:nvSpPr>
          <p:cNvPr id="3" name="Content Placeholder 2"/>
          <p:cNvSpPr>
            <a:spLocks noGrp="1"/>
          </p:cNvSpPr>
          <p:nvPr>
            <p:ph idx="1"/>
          </p:nvPr>
        </p:nvSpPr>
        <p:spPr>
          <a:xfrm>
            <a:off x="-688769" y="1322639"/>
            <a:ext cx="3916118" cy="5317362"/>
          </a:xfrm>
        </p:spPr>
        <p:txBody>
          <a:bodyPr>
            <a:normAutofit fontScale="32500" lnSpcReduction="20000"/>
          </a:bodyPr>
          <a:lstStyle/>
          <a:p>
            <a:pPr marL="400050" lvl="1" indent="0" algn="ctr">
              <a:lnSpc>
                <a:spcPct val="120000"/>
              </a:lnSpc>
              <a:buNone/>
            </a:pPr>
            <a:r>
              <a:rPr lang="en-US" sz="6200" u="sng" dirty="0" smtClean="0">
                <a:solidFill>
                  <a:srgbClr val="002060"/>
                </a:solidFill>
              </a:rPr>
              <a:t>Globally (2017)</a:t>
            </a:r>
            <a:r>
              <a:rPr lang="en-US" sz="3700" baseline="30000" dirty="0" smtClean="0">
                <a:solidFill>
                  <a:srgbClr val="002060"/>
                </a:solidFill>
              </a:rPr>
              <a:t>1</a:t>
            </a:r>
            <a:endParaRPr lang="en-US" sz="3700" baseline="30000" dirty="0">
              <a:solidFill>
                <a:srgbClr val="002060"/>
              </a:solidFill>
            </a:endParaRPr>
          </a:p>
          <a:p>
            <a:pPr marL="1074420" lvl="2" indent="-274320">
              <a:lnSpc>
                <a:spcPct val="120000"/>
              </a:lnSpc>
            </a:pPr>
            <a:r>
              <a:rPr lang="en-US" sz="6200" dirty="0" smtClean="0">
                <a:solidFill>
                  <a:srgbClr val="002060"/>
                </a:solidFill>
              </a:rPr>
              <a:t>22.5 </a:t>
            </a:r>
            <a:r>
              <a:rPr lang="en-US" sz="6200" dirty="0">
                <a:solidFill>
                  <a:srgbClr val="002060"/>
                </a:solidFill>
              </a:rPr>
              <a:t>million </a:t>
            </a:r>
            <a:r>
              <a:rPr lang="en-US" sz="6200" dirty="0" smtClean="0">
                <a:solidFill>
                  <a:srgbClr val="002060"/>
                </a:solidFill>
              </a:rPr>
              <a:t>refugees</a:t>
            </a:r>
          </a:p>
          <a:p>
            <a:pPr marL="1074420" lvl="2" indent="-274320">
              <a:lnSpc>
                <a:spcPct val="120000"/>
              </a:lnSpc>
            </a:pPr>
            <a:r>
              <a:rPr lang="en-US" sz="6200" dirty="0" smtClean="0">
                <a:solidFill>
                  <a:srgbClr val="002060"/>
                </a:solidFill>
              </a:rPr>
              <a:t>Over 50% are </a:t>
            </a:r>
            <a:r>
              <a:rPr lang="en-US" sz="6200" dirty="0">
                <a:solidFill>
                  <a:srgbClr val="002060"/>
                </a:solidFill>
              </a:rPr>
              <a:t>under the age of </a:t>
            </a:r>
            <a:r>
              <a:rPr lang="en-US" sz="6200" dirty="0" smtClean="0">
                <a:solidFill>
                  <a:srgbClr val="002060"/>
                </a:solidFill>
              </a:rPr>
              <a:t>18</a:t>
            </a:r>
          </a:p>
          <a:p>
            <a:pPr marL="800100" lvl="2" indent="0">
              <a:lnSpc>
                <a:spcPct val="80000"/>
              </a:lnSpc>
              <a:buNone/>
            </a:pPr>
            <a:endParaRPr lang="en-US" sz="6200" dirty="0" smtClean="0">
              <a:solidFill>
                <a:srgbClr val="002060"/>
              </a:solidFill>
            </a:endParaRPr>
          </a:p>
          <a:p>
            <a:pPr marL="400050" lvl="1" indent="0" algn="ctr">
              <a:lnSpc>
                <a:spcPct val="80000"/>
              </a:lnSpc>
              <a:buNone/>
            </a:pPr>
            <a:endParaRPr lang="en-US" sz="6200" u="sng" dirty="0" smtClean="0">
              <a:solidFill>
                <a:srgbClr val="002060"/>
              </a:solidFill>
            </a:endParaRPr>
          </a:p>
          <a:p>
            <a:pPr marL="400050" lvl="1" indent="0" algn="ctr">
              <a:lnSpc>
                <a:spcPct val="80000"/>
              </a:lnSpc>
              <a:buNone/>
            </a:pPr>
            <a:r>
              <a:rPr lang="en-US" sz="6200" u="sng" dirty="0" smtClean="0">
                <a:solidFill>
                  <a:srgbClr val="002060"/>
                </a:solidFill>
              </a:rPr>
              <a:t>United States (2017)</a:t>
            </a:r>
          </a:p>
          <a:p>
            <a:pPr marL="800100" lvl="2" indent="0">
              <a:lnSpc>
                <a:spcPct val="80000"/>
              </a:lnSpc>
              <a:buNone/>
            </a:pPr>
            <a:endParaRPr lang="en-US" sz="1200" dirty="0" smtClean="0">
              <a:solidFill>
                <a:srgbClr val="002060"/>
              </a:solidFill>
            </a:endParaRPr>
          </a:p>
          <a:p>
            <a:pPr marL="1074420" lvl="2" indent="-274320">
              <a:lnSpc>
                <a:spcPct val="120000"/>
              </a:lnSpc>
            </a:pPr>
            <a:r>
              <a:rPr lang="en-US" sz="6200" dirty="0" smtClean="0">
                <a:solidFill>
                  <a:srgbClr val="002060"/>
                </a:solidFill>
              </a:rPr>
              <a:t>Attempted </a:t>
            </a:r>
            <a:r>
              <a:rPr lang="en-US" sz="6200" dirty="0">
                <a:solidFill>
                  <a:srgbClr val="002060"/>
                </a:solidFill>
              </a:rPr>
              <a:t>Ban from 6 majority Muslim </a:t>
            </a:r>
            <a:r>
              <a:rPr lang="en-US" sz="6200" dirty="0" smtClean="0">
                <a:solidFill>
                  <a:srgbClr val="002060"/>
                </a:solidFill>
              </a:rPr>
              <a:t>countries</a:t>
            </a:r>
            <a:endParaRPr lang="en-US" sz="6200" dirty="0">
              <a:solidFill>
                <a:srgbClr val="002060"/>
              </a:solidFill>
            </a:endParaRPr>
          </a:p>
          <a:p>
            <a:pPr marL="1074420" lvl="2" indent="-274320">
              <a:lnSpc>
                <a:spcPct val="120000"/>
              </a:lnSpc>
            </a:pPr>
            <a:r>
              <a:rPr lang="en-US" sz="6200" dirty="0" smtClean="0">
                <a:solidFill>
                  <a:srgbClr val="002060"/>
                </a:solidFill>
              </a:rPr>
              <a:t>Decrease refugee target from </a:t>
            </a:r>
            <a:r>
              <a:rPr lang="en-US" sz="6200" dirty="0">
                <a:solidFill>
                  <a:srgbClr val="002060"/>
                </a:solidFill>
              </a:rPr>
              <a:t>110K to </a:t>
            </a:r>
            <a:r>
              <a:rPr lang="en-US" sz="6200" dirty="0" smtClean="0">
                <a:solidFill>
                  <a:srgbClr val="002060"/>
                </a:solidFill>
              </a:rPr>
              <a:t>45K</a:t>
            </a:r>
          </a:p>
          <a:p>
            <a:pPr marL="1074420" lvl="2" indent="-274320">
              <a:lnSpc>
                <a:spcPct val="120000"/>
              </a:lnSpc>
            </a:pPr>
            <a:r>
              <a:rPr lang="en-US" sz="6200" dirty="0" smtClean="0">
                <a:solidFill>
                  <a:srgbClr val="002060"/>
                </a:solidFill>
              </a:rPr>
              <a:t>29 K refugees resettled</a:t>
            </a:r>
          </a:p>
          <a:p>
            <a:pPr marL="800100" lvl="2" indent="0">
              <a:lnSpc>
                <a:spcPct val="120000"/>
              </a:lnSpc>
              <a:buNone/>
            </a:pPr>
            <a:endParaRPr lang="en-US" sz="6200" dirty="0">
              <a:solidFill>
                <a:srgbClr val="002060"/>
              </a:solidFill>
            </a:endParaRPr>
          </a:p>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4511" y="1353794"/>
            <a:ext cx="5908915" cy="4431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94511" y="5785480"/>
            <a:ext cx="1451038" cy="261610"/>
          </a:xfrm>
          <a:prstGeom prst="rect">
            <a:avLst/>
          </a:prstGeom>
          <a:noFill/>
        </p:spPr>
        <p:txBody>
          <a:bodyPr wrap="none" rtlCol="0">
            <a:spAutoFit/>
          </a:bodyPr>
          <a:lstStyle/>
          <a:p>
            <a:r>
              <a:rPr lang="en-US" sz="1100" dirty="0" smtClean="0">
                <a:solidFill>
                  <a:schemeClr val="tx2"/>
                </a:solidFill>
              </a:rPr>
              <a:t>Image: Youcaring.com</a:t>
            </a:r>
            <a:endParaRPr lang="en-US" sz="1100" dirty="0">
              <a:solidFill>
                <a:schemeClr val="tx2"/>
              </a:solidFill>
            </a:endParaRPr>
          </a:p>
        </p:txBody>
      </p:sp>
      <p:sp>
        <p:nvSpPr>
          <p:cNvPr id="5" name="TextBox 4"/>
          <p:cNvSpPr txBox="1"/>
          <p:nvPr/>
        </p:nvSpPr>
        <p:spPr>
          <a:xfrm>
            <a:off x="457200" y="6258307"/>
            <a:ext cx="5540299" cy="538609"/>
          </a:xfrm>
          <a:prstGeom prst="rect">
            <a:avLst/>
          </a:prstGeom>
          <a:noFill/>
        </p:spPr>
        <p:txBody>
          <a:bodyPr wrap="none" rtlCol="0">
            <a:spAutoFit/>
          </a:bodyPr>
          <a:lstStyle/>
          <a:p>
            <a:r>
              <a:rPr lang="en-US" sz="900" dirty="0" smtClean="0">
                <a:solidFill>
                  <a:schemeClr val="tx2"/>
                </a:solidFill>
                <a:hlinkClick r:id="rId4"/>
              </a:rPr>
              <a:t>1 http</a:t>
            </a:r>
            <a:r>
              <a:rPr lang="en-US" sz="900" dirty="0">
                <a:solidFill>
                  <a:schemeClr val="tx2"/>
                </a:solidFill>
                <a:hlinkClick r:id="rId4"/>
              </a:rPr>
              <a:t>://</a:t>
            </a:r>
            <a:r>
              <a:rPr lang="en-US" sz="900" dirty="0" smtClean="0">
                <a:solidFill>
                  <a:schemeClr val="tx2"/>
                </a:solidFill>
                <a:hlinkClick r:id="rId4"/>
              </a:rPr>
              <a:t>www.unhcr.org/en-us/figures-at-a-glance.html</a:t>
            </a:r>
            <a:endParaRPr lang="en-US" sz="900" dirty="0" smtClean="0">
              <a:solidFill>
                <a:schemeClr val="tx2"/>
              </a:solidFill>
            </a:endParaRPr>
          </a:p>
          <a:p>
            <a:r>
              <a:rPr lang="en-US" sz="900" dirty="0" smtClean="0">
                <a:solidFill>
                  <a:schemeClr val="tx2"/>
                </a:solidFill>
              </a:rPr>
              <a:t>2  </a:t>
            </a:r>
            <a:r>
              <a:rPr lang="en-US" sz="900" dirty="0">
                <a:solidFill>
                  <a:schemeClr val="tx2"/>
                </a:solidFill>
                <a:hlinkClick r:id="rId5"/>
              </a:rPr>
              <a:t>http://www.pewresearch.org/fact-tank/2016/10/05/u-s-admits-record-number-of-muslim-refugees-in-2016</a:t>
            </a:r>
            <a:r>
              <a:rPr lang="en-US" sz="900" dirty="0" smtClean="0">
                <a:solidFill>
                  <a:schemeClr val="tx2"/>
                </a:solidFill>
                <a:hlinkClick r:id="rId5"/>
              </a:rPr>
              <a:t>/</a:t>
            </a:r>
            <a:endParaRPr lang="en-US" sz="900" dirty="0" smtClean="0">
              <a:solidFill>
                <a:schemeClr val="tx2"/>
              </a:solidFill>
            </a:endParaRPr>
          </a:p>
          <a:p>
            <a:r>
              <a:rPr lang="en-US" sz="900" dirty="0">
                <a:solidFill>
                  <a:schemeClr val="tx2"/>
                </a:solidFill>
              </a:rPr>
              <a:t>3 https://www.usatoday.com/story/news/world/2018/01/03/refugee-admissions-u-s-plummet-2017/999903001</a:t>
            </a:r>
            <a:r>
              <a:rPr lang="en-US" sz="1100" dirty="0">
                <a:solidFill>
                  <a:schemeClr val="tx2"/>
                </a:solidFill>
              </a:rPr>
              <a:t>/</a:t>
            </a:r>
          </a:p>
        </p:txBody>
      </p:sp>
      <p:pic>
        <p:nvPicPr>
          <p:cNvPr id="7"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102588" y="5987157"/>
            <a:ext cx="831272" cy="7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1013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9571</TotalTime>
  <Words>5014</Words>
  <Application>Microsoft Office PowerPoint</Application>
  <PresentationFormat>On-screen Show (4:3)</PresentationFormat>
  <Paragraphs>637</Paragraphs>
  <Slides>43</Slides>
  <Notes>35</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43</vt:i4>
      </vt:variant>
    </vt:vector>
  </HeadingPairs>
  <TitlesOfParts>
    <vt:vector size="47" baseType="lpstr">
      <vt:lpstr>Office Theme</vt:lpstr>
      <vt:lpstr>1_Office Theme</vt:lpstr>
      <vt:lpstr>3_Office Theme</vt:lpstr>
      <vt:lpstr>Worksheet</vt:lpstr>
      <vt:lpstr>PowerPoint Presentation</vt:lpstr>
      <vt:lpstr>PowerPoint Presentation</vt:lpstr>
      <vt:lpstr>Learning Objectives</vt:lpstr>
      <vt:lpstr>A Picture Tells a Thousand Words</vt:lpstr>
      <vt:lpstr>PowerPoint Presentation</vt:lpstr>
      <vt:lpstr>PowerPoint Presentation</vt:lpstr>
      <vt:lpstr>Children in Immigrant Families</vt:lpstr>
      <vt:lpstr>Current State of Affairs</vt:lpstr>
      <vt:lpstr>Blocking Refugee Entry</vt:lpstr>
      <vt:lpstr>Blocking Safe Haven</vt:lpstr>
      <vt:lpstr>Expansion of Interior Enforcement</vt:lpstr>
      <vt:lpstr>Path to Citizenship Threatened: Trump Rescinds DACA (9/5/17)</vt:lpstr>
      <vt:lpstr>Path to Citizenship Threatened: Penalty for Public Charge</vt:lpstr>
      <vt:lpstr>Impact of Immigration Policy on Health</vt:lpstr>
      <vt:lpstr>An “Unaccompanied Immigrant Child?” </vt:lpstr>
      <vt:lpstr>Unaccompanied Alien Children Definition The Homeland Security Act of 2002   </vt:lpstr>
      <vt:lpstr> Unaccompanied Immigrant Children  Apprehended Southwest Border 2012-2017  </vt:lpstr>
      <vt:lpstr>Family Units</vt:lpstr>
      <vt:lpstr>Family Units Apprehended Southwest Border FY2013-17*  Family Unit represents the number of individuals apprehended with a family member</vt:lpstr>
      <vt:lpstr>Framework for Understanding the Experience of New Immigrant Arrivals </vt:lpstr>
      <vt:lpstr>What Is Driving This Migration? </vt:lpstr>
      <vt:lpstr>PowerPoint Presentation</vt:lpstr>
      <vt:lpstr>PowerPoint Presentation</vt:lpstr>
      <vt:lpstr>The Journey </vt:lpstr>
      <vt:lpstr>Crossing the Border</vt:lpstr>
      <vt:lpstr>Apprehension and Detention</vt:lpstr>
      <vt:lpstr>Immigration Detention Step 3: ORR Children’s Shelters</vt:lpstr>
      <vt:lpstr>Step 4: Release to Sponsors  </vt:lpstr>
      <vt:lpstr>PROVIDING CARE</vt:lpstr>
      <vt:lpstr>Access to Care: Disparities in Health Coverage </vt:lpstr>
      <vt:lpstr>New Immigrant Child Arrivals:   Healthcare Considerations</vt:lpstr>
      <vt:lpstr>Newborn Screening in Latin America</vt:lpstr>
      <vt:lpstr>Medical-Legal Nexus</vt:lpstr>
      <vt:lpstr>Medical-Legal Nexus</vt:lpstr>
      <vt:lpstr>PowerPoint Presentation</vt:lpstr>
      <vt:lpstr>PowerPoint Presentation</vt:lpstr>
      <vt:lpstr>The Human Side: Tell the Story</vt:lpstr>
      <vt:lpstr>Medical-Legal Partnership Outcomes 1/1/2014 – 12/31/2017</vt:lpstr>
      <vt:lpstr>Be an Advocate</vt:lpstr>
      <vt:lpstr>Stay Positive</vt:lpstr>
      <vt:lpstr>Resources</vt:lpstr>
      <vt:lpstr>Patient/Family Resources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Shapiro</dc:creator>
  <cp:lastModifiedBy>Alan Shapiro</cp:lastModifiedBy>
  <cp:revision>736</cp:revision>
  <dcterms:modified xsi:type="dcterms:W3CDTF">2018-06-06T19:48:29Z</dcterms:modified>
</cp:coreProperties>
</file>