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94" r:id="rId2"/>
  </p:sldMasterIdLst>
  <p:notesMasterIdLst>
    <p:notesMasterId r:id="rId18"/>
  </p:notesMasterIdLst>
  <p:handoutMasterIdLst>
    <p:handoutMasterId r:id="rId19"/>
  </p:handoutMasterIdLst>
  <p:sldIdLst>
    <p:sldId id="256" r:id="rId3"/>
    <p:sldId id="280" r:id="rId4"/>
    <p:sldId id="291" r:id="rId5"/>
    <p:sldId id="289" r:id="rId6"/>
    <p:sldId id="290" r:id="rId7"/>
    <p:sldId id="287" r:id="rId8"/>
    <p:sldId id="262" r:id="rId9"/>
    <p:sldId id="283" r:id="rId10"/>
    <p:sldId id="288" r:id="rId11"/>
    <p:sldId id="271" r:id="rId12"/>
    <p:sldId id="272" r:id="rId13"/>
    <p:sldId id="286" r:id="rId14"/>
    <p:sldId id="275" r:id="rId15"/>
    <p:sldId id="274" r:id="rId16"/>
    <p:sldId id="292" r:id="rId17"/>
  </p:sldIdLst>
  <p:sldSz cx="12192000" cy="6858000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>
      <p:cViewPr varScale="1">
        <p:scale>
          <a:sx n="105" d="100"/>
          <a:sy n="105" d="100"/>
        </p:scale>
        <p:origin x="120" y="5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2904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8FC04-27E1-4EBD-B286-C815D5E05CD6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5DF79-FC60-460D-90B6-566C30171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51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58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32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47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78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33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99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698500"/>
            <a:ext cx="6205537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61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2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aseline="0">
                <a:solidFill>
                  <a:srgbClr val="FFFFFF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5/30/2018 3:40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Segoe UI Semibold" panose="020B0702040204020203" pitchFamily="34" charset="0"/>
              </a:defRPr>
            </a:lvl1pPr>
          </a:lstStyle>
          <a:p>
            <a:fld id="{EEA2D712-480D-43B3-8E49-F568337701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>
            <a:lvl1pPr marL="320040" indent="-320040">
              <a:buSzPct val="75000"/>
              <a:buFont typeface="Wingdings" panose="05000000000000000000" pitchFamily="2" charset="2"/>
              <a:buChar char=""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40080" indent="-274320">
              <a:buFont typeface="Wingdings" panose="05000000000000000000" pitchFamily="2" charset="2"/>
              <a:buChar char="l"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-228600">
              <a:buClr>
                <a:srgbClr val="00B050"/>
              </a:buClr>
              <a:buFont typeface="Wingdings" panose="05000000000000000000" pitchFamily="2" charset="2"/>
              <a:buChar char="o"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>
            <a:lvl2pPr marL="688975" indent="-231775">
              <a:buFont typeface="Wingdings" panose="05000000000000000000" pitchFamily="2" charset="2"/>
              <a:buChar char="l"/>
              <a:defRPr/>
            </a:lvl2pPr>
            <a:lvl3pPr marL="914400" indent="-228600">
              <a:buClr>
                <a:srgbClr val="00B050"/>
              </a:buClr>
              <a:buFont typeface="Wingdings" panose="05000000000000000000" pitchFamily="2" charset="2"/>
              <a:buChar char="o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>
            <a:lvl2pPr marL="640080" indent="-274320">
              <a:buFont typeface="Wingdings" panose="05000000000000000000" pitchFamily="2" charset="2"/>
              <a:buChar char="l"/>
              <a:defRPr/>
            </a:lvl2pPr>
            <a:lvl3pPr marL="914400" indent="-228600">
              <a:buClr>
                <a:srgbClr val="00B050"/>
              </a:buClr>
              <a:buFont typeface="Wingdings" panose="05000000000000000000" pitchFamily="2" charset="2"/>
              <a:buChar char="o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/>
            </a:lvl1pPr>
          </a:lstStyle>
          <a:p>
            <a:fld id="{67A8A3C9-F5DB-4AED-893A-7713A129F0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5/30/2018 3:40 PM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5/30/2018 3:40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5/30/2018 3:40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sm_penci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865" y="1755649"/>
            <a:ext cx="2153743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5/30/2018 3:40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5/30/2018 3:40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5/30/2018 3:40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72AC53DF-4216-466D-99A7-94400E6C2A25}" type="slidenum">
              <a:rPr lang="en-US" sz="1200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4400" kern="1200" baseline="0">
          <a:solidFill>
            <a:srgbClr val="1665A1"/>
          </a:solidFill>
          <a:latin typeface="Calibri" panose="020F0502020204030204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80000"/>
        <a:buFont typeface="Wingdings" panose="05000000000000000000" pitchFamily="2" charset="2"/>
        <a:buChar char=""/>
        <a:defRPr sz="2900" kern="1200">
          <a:solidFill>
            <a:schemeClr val="tx1"/>
          </a:solidFill>
          <a:latin typeface="Calibri" panose="020F0502020204030204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" panose="05000000000000000000" pitchFamily="2" charset="2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Calibri" panose="020F0502020204030204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Calibri" panose="020F0502020204030204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Calibri" panose="020F0502020204030204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icaid.gov/medicaid/quality-of-care/downloads/2015-child-sec-rept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 idx="4294967295"/>
          </p:nvPr>
        </p:nvSpPr>
        <p:spPr>
          <a:xfrm>
            <a:off x="914400" y="762000"/>
            <a:ext cx="10363200" cy="1447800"/>
          </a:xfrm>
        </p:spPr>
        <p:txBody>
          <a:bodyPr anchor="t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Value-Based Payment</a:t>
            </a:r>
            <a:b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Maternity, Delivery, and Infant Care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739" y="4673674"/>
            <a:ext cx="2156322" cy="775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9800" y="2647662"/>
            <a:ext cx="769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New York State Perinatal Association 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2018 Annual Conference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June 7, 2018</a:t>
            </a:r>
          </a:p>
          <a:p>
            <a:pPr algn="ctr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North Star Framework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EA2D712-480D-43B3-8E49-F568337701E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A011C2D-CED8-48AC-B891-DD34E0A28A5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13852" t="7707" r="23486" b="8746"/>
          <a:stretch/>
        </p:blipFill>
        <p:spPr>
          <a:xfrm>
            <a:off x="4067598" y="1676400"/>
            <a:ext cx="7743402" cy="49628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81B328-CE34-432A-A951-1CA9DC3EF9F1}"/>
              </a:ext>
            </a:extLst>
          </p:cNvPr>
          <p:cNvSpPr txBox="1"/>
          <p:nvPr/>
        </p:nvSpPr>
        <p:spPr>
          <a:xfrm>
            <a:off x="266700" y="1942722"/>
            <a:ext cx="373170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For general child population, value will be driven by emphasizing quality and long-term outcomes, not cost-cutting in areas where investment may already be insufficient</a:t>
            </a:r>
          </a:p>
          <a:p>
            <a:pPr marL="342900" indent="-342900">
              <a:buAutoNum type="arabicPeriod"/>
            </a:pP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AutoNum type="arabicPeriod"/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Need clear child-focused goals and outcomes to drive payment and delivery system reform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77D56F-732A-4066-8707-3A34A6E77820}"/>
              </a:ext>
            </a:extLst>
          </p:cNvPr>
          <p:cNvSpPr/>
          <p:nvPr/>
        </p:nvSpPr>
        <p:spPr>
          <a:xfrm>
            <a:off x="266700" y="1828800"/>
            <a:ext cx="3695699" cy="472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 Star Framework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EA2D712-480D-43B3-8E49-F568337701E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38FDA75-9693-4865-9AE7-CFB8CDAF90B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419601" y="1516698"/>
            <a:ext cx="7467599" cy="52274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5B70193-779D-429B-998C-3BA519C5E551}"/>
              </a:ext>
            </a:extLst>
          </p:cNvPr>
          <p:cNvSpPr/>
          <p:nvPr/>
        </p:nvSpPr>
        <p:spPr>
          <a:xfrm>
            <a:off x="262095" y="1752600"/>
            <a:ext cx="4038600" cy="4648200"/>
          </a:xfrm>
          <a:prstGeom prst="rect">
            <a:avLst/>
          </a:prstGeom>
          <a:noFill/>
          <a:ln>
            <a:solidFill>
              <a:srgbClr val="16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E3B63D9-6B8F-42C0-A80A-947F8372BD8F}"/>
              </a:ext>
            </a:extLst>
          </p:cNvPr>
          <p:cNvSpPr txBox="1"/>
          <p:nvPr/>
        </p:nvSpPr>
        <p:spPr>
          <a:xfrm>
            <a:off x="321548" y="1828800"/>
            <a:ext cx="40386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buFont typeface="+mj-lt"/>
              <a:buAutoNum type="arabicPeriod" startAt="3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Adoption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of outcomes across child-serving sectors will yield better outcomes </a:t>
            </a:r>
          </a:p>
          <a:p>
            <a:pPr marL="341313" indent="-341313">
              <a:buFont typeface="+mj-lt"/>
              <a:buAutoNum type="arabicPeriod" startAt="3"/>
            </a:pP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1313" indent="-341313">
              <a:buFont typeface="+mj-lt"/>
              <a:buAutoNum type="arabicPeriod" startAt="3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Primary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care can drive change, especially in earliest years of life</a:t>
            </a:r>
          </a:p>
          <a:p>
            <a:pPr marL="341313" indent="-341313">
              <a:buFont typeface="+mj-lt"/>
              <a:buAutoNum type="arabicPeriod" startAt="3"/>
            </a:pP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1313" indent="-341313">
              <a:buFont typeface="+mj-lt"/>
              <a:buAutoNum type="arabicPeriod" startAt="3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Brain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science tells us social determinants and family systems must be included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Star – Zeroing-in on maternal/infant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EA2D712-480D-43B3-8E49-F568337701E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A011C2D-CED8-48AC-B891-DD34E0A28A5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13852" t="7707" r="23486" b="8746"/>
          <a:stretch/>
        </p:blipFill>
        <p:spPr>
          <a:xfrm>
            <a:off x="4067598" y="1676400"/>
            <a:ext cx="7743402" cy="49628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81B328-CE34-432A-A951-1CA9DC3EF9F1}"/>
              </a:ext>
            </a:extLst>
          </p:cNvPr>
          <p:cNvSpPr txBox="1"/>
          <p:nvPr/>
        </p:nvSpPr>
        <p:spPr>
          <a:xfrm>
            <a:off x="266700" y="1942722"/>
            <a:ext cx="373170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North Star </a:t>
            </a:r>
            <a:r>
              <a:rPr lang="en-US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Goal </a:t>
            </a:r>
            <a:r>
              <a:rPr lang="en-US" sz="2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pre-term </a:t>
            </a:r>
            <a:r>
              <a:rPr lang="en-US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to 1 Month 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= 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Optimal birth outcomes for mother and child</a:t>
            </a:r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North Star Goal 1 month to 1 year 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= Optimal physical health and a secure attachment with primary caregiver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77D56F-732A-4066-8707-3A34A6E77820}"/>
              </a:ext>
            </a:extLst>
          </p:cNvPr>
          <p:cNvSpPr/>
          <p:nvPr/>
        </p:nvSpPr>
        <p:spPr>
          <a:xfrm>
            <a:off x="266700" y="1828800"/>
            <a:ext cx="3695699" cy="472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EA2D712-480D-43B3-8E49-F568337701E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65A7BE5D-FD38-430C-A9D2-23C4E667C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First 1K Days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Charge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&amp; Principles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DDBF0E0F-23FC-49AF-8D30-8B11B459A0B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11383264" cy="4953000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spcAft>
                <a:spcPts val="600"/>
              </a:spcAft>
              <a:buNone/>
            </a:pPr>
            <a:r>
              <a:rPr lang="en-US" sz="3200" dirty="0"/>
              <a:t>Develop a 10-point plan for how Medicaid can improve health/development of children ages 0 to 3 that is</a:t>
            </a:r>
            <a:r>
              <a:rPr lang="en-US" sz="3200" dirty="0" smtClean="0"/>
              <a:t>:</a:t>
            </a:r>
            <a:endParaRPr lang="en-US" sz="1900" dirty="0"/>
          </a:p>
          <a:p>
            <a:pPr marL="1316038" lvl="2" indent="-401638">
              <a:buClr>
                <a:srgbClr val="F05536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3200" b="1" dirty="0"/>
              <a:t>Affordable</a:t>
            </a:r>
            <a:r>
              <a:rPr lang="en-US" sz="3200" dirty="0"/>
              <a:t> – Reasonable cost to state Medicaid</a:t>
            </a:r>
          </a:p>
          <a:p>
            <a:pPr marL="1316038" lvl="2" indent="-401638">
              <a:buClr>
                <a:srgbClr val="F05536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3200" b="1" dirty="0"/>
              <a:t>Cross-sector</a:t>
            </a:r>
            <a:r>
              <a:rPr lang="en-US" sz="3200" dirty="0"/>
              <a:t> – Collaboration beyond health care</a:t>
            </a:r>
          </a:p>
          <a:p>
            <a:pPr marL="1316038" lvl="2" indent="-401638">
              <a:buClr>
                <a:srgbClr val="F05536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3200" b="1" dirty="0"/>
              <a:t>Feasible</a:t>
            </a:r>
            <a:r>
              <a:rPr lang="en-US" sz="3200" dirty="0"/>
              <a:t> – Able to be implemented in near term through Medicaid levers</a:t>
            </a:r>
          </a:p>
          <a:p>
            <a:pPr marL="1316038" lvl="2" indent="-401638">
              <a:buClr>
                <a:srgbClr val="F05536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3200" b="1" dirty="0"/>
              <a:t>Evidence-based</a:t>
            </a:r>
            <a:r>
              <a:rPr lang="en-US" sz="3200" dirty="0"/>
              <a:t> – Proposed interventions or approaches are backed by strong evidence</a:t>
            </a:r>
          </a:p>
          <a:p>
            <a:pPr marL="1316038" lvl="2" indent="-401638">
              <a:buClr>
                <a:srgbClr val="F05536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3200" b="1" dirty="0"/>
              <a:t>High Impact </a:t>
            </a:r>
            <a:r>
              <a:rPr lang="en-US" sz="3200" dirty="0"/>
              <a:t>– Likely to improve children’s “North Star” goals, reduce disparities, and encourage systems change</a:t>
            </a:r>
          </a:p>
        </p:txBody>
      </p:sp>
    </p:spTree>
    <p:extLst>
      <p:ext uri="{BB962C8B-B14F-4D97-AF65-F5344CB8AC3E}">
        <p14:creationId xmlns:p14="http://schemas.microsoft.com/office/powerpoint/2010/main" val="306610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EA2D712-480D-43B3-8E49-F568337701E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Pediatricians and family physicians play an important role in the early years.  Over 90% of young children are seen by a primary care physician at least once per year. </a:t>
            </a:r>
            <a:r>
              <a:rPr lang="en-US" sz="800" dirty="0"/>
              <a:t>(</a:t>
            </a:r>
            <a:r>
              <a:rPr lang="en-US" sz="800" dirty="0">
                <a:hlinkClick r:id="rId2"/>
              </a:rPr>
              <a:t>https://www.medicaid.gov/medicaid/quality-of-care/downloads/2015-child-sec-rept.pdf</a:t>
            </a:r>
            <a:r>
              <a:rPr lang="en-US" sz="800" dirty="0"/>
              <a:t>)</a:t>
            </a:r>
          </a:p>
          <a:p>
            <a:r>
              <a:rPr lang="en-US" dirty="0" smtClean="0"/>
              <a:t>Health care system has unique opportunity for early identification and connection of families to resources to strengthen health, education, </a:t>
            </a:r>
            <a:r>
              <a:rPr lang="en-US" smtClean="0"/>
              <a:t>child welfare, family </a:t>
            </a:r>
            <a:r>
              <a:rPr lang="en-US" dirty="0" smtClean="0"/>
              <a:t>economic security, and other outcomes.</a:t>
            </a:r>
          </a:p>
        </p:txBody>
      </p:sp>
    </p:spTree>
    <p:extLst>
      <p:ext uri="{BB962C8B-B14F-4D97-AF65-F5344CB8AC3E}">
        <p14:creationId xmlns:p14="http://schemas.microsoft.com/office/powerpoint/2010/main" val="13366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Values of Children’s VBP and First 1K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EA2D712-480D-43B3-8E49-F568337701E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Emphasis on crucial role of caregivers</a:t>
            </a:r>
          </a:p>
          <a:p>
            <a:r>
              <a:rPr lang="en-US" dirty="0" smtClean="0"/>
              <a:t>Outsize role of SDH</a:t>
            </a:r>
          </a:p>
          <a:p>
            <a:r>
              <a:rPr lang="en-US" dirty="0" smtClean="0"/>
              <a:t>Understanding that current investment may be insufficient to achieve desired outcomes</a:t>
            </a:r>
            <a:endParaRPr lang="en-US" dirty="0"/>
          </a:p>
          <a:p>
            <a:r>
              <a:rPr lang="en-US" dirty="0" smtClean="0"/>
              <a:t>Need to seek and measure outcomes beyond health/medical</a:t>
            </a:r>
          </a:p>
          <a:p>
            <a:r>
              <a:rPr lang="en-US" dirty="0" smtClean="0"/>
              <a:t>Evidence-based programs and processes</a:t>
            </a:r>
          </a:p>
          <a:p>
            <a:r>
              <a:rPr lang="en-US" dirty="0" smtClean="0"/>
              <a:t>Expectation of cross-sector collaboration and communication</a:t>
            </a:r>
          </a:p>
        </p:txBody>
      </p:sp>
    </p:spTree>
    <p:extLst>
      <p:ext uri="{BB962C8B-B14F-4D97-AF65-F5344CB8AC3E}">
        <p14:creationId xmlns:p14="http://schemas.microsoft.com/office/powerpoint/2010/main" val="410898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sz="quarter" idx="4294967295"/>
          </p:nvPr>
        </p:nvSpPr>
        <p:spPr>
          <a:xfrm>
            <a:off x="762000" y="914400"/>
            <a:ext cx="10287000" cy="1447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i="1" dirty="0"/>
              <a:t>Kate Breslin</a:t>
            </a:r>
            <a:r>
              <a:rPr lang="en-US" sz="3200" dirty="0"/>
              <a:t>, President &amp; CEO, </a:t>
            </a:r>
            <a:r>
              <a:rPr lang="en-US" sz="3200" dirty="0" smtClean="0"/>
              <a:t> Schuyler </a:t>
            </a:r>
            <a:r>
              <a:rPr lang="en-US" sz="3200" dirty="0"/>
              <a:t>Center for Analysis and </a:t>
            </a:r>
            <a:r>
              <a:rPr lang="en-US" sz="3200" dirty="0" smtClean="0"/>
              <a:t>Advocacy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i="1" dirty="0" smtClean="0"/>
              <a:t>Elie </a:t>
            </a:r>
            <a:r>
              <a:rPr lang="en-US" sz="3200" b="1" i="1" dirty="0"/>
              <a:t>Ward</a:t>
            </a:r>
            <a:r>
              <a:rPr lang="en-US" sz="3200" dirty="0"/>
              <a:t>, Director of Policy, Advocacy &amp; External </a:t>
            </a:r>
            <a:r>
              <a:rPr lang="en-US" sz="3200" dirty="0" smtClean="0"/>
              <a:t>Relations, NYS </a:t>
            </a:r>
            <a:r>
              <a:rPr lang="en-US" sz="3200" dirty="0"/>
              <a:t>American Academy of </a:t>
            </a:r>
            <a:r>
              <a:rPr lang="en-US" sz="3200" dirty="0" smtClean="0"/>
              <a:t>Pediatrics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i="1" dirty="0"/>
              <a:t>Douglas Fish</a:t>
            </a:r>
            <a:r>
              <a:rPr lang="en-US" sz="3200" dirty="0"/>
              <a:t>, MD, Medical Director, Division of Program Development &amp; Management, NYS Department </a:t>
            </a:r>
            <a:r>
              <a:rPr lang="en-US" sz="3200" dirty="0" smtClean="0"/>
              <a:t>of Health</a:t>
            </a:r>
            <a:endParaRPr lang="en-US" sz="3200" dirty="0"/>
          </a:p>
          <a:p>
            <a:pPr marL="0" indent="0" algn="ctr">
              <a:buNone/>
            </a:pP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62" y="4267200"/>
            <a:ext cx="2149676" cy="219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6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93315"/>
            <a:ext cx="8153400" cy="1043622"/>
          </a:xfrm>
        </p:spPr>
        <p:txBody>
          <a:bodyPr>
            <a:noAutofit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EA2D712-480D-43B3-8E49-F568337701E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Delivery System Reform Incentive Payment (DSRIP) program</a:t>
            </a:r>
          </a:p>
          <a:p>
            <a:r>
              <a:rPr lang="en-US" dirty="0" smtClean="0"/>
              <a:t>Value-based payment</a:t>
            </a:r>
          </a:p>
          <a:p>
            <a:pPr lvl="1"/>
            <a:r>
              <a:rPr lang="en-US" dirty="0" smtClean="0"/>
              <a:t>Value-based payment for children and adolescents</a:t>
            </a:r>
          </a:p>
          <a:p>
            <a:pPr lvl="1"/>
            <a:r>
              <a:rPr lang="en-US" dirty="0" smtClean="0"/>
              <a:t>Value-based payment for maternity care</a:t>
            </a:r>
          </a:p>
          <a:p>
            <a:r>
              <a:rPr lang="en-US" dirty="0" smtClean="0"/>
              <a:t>Bureau of Social Determinants of Health</a:t>
            </a:r>
          </a:p>
          <a:p>
            <a:r>
              <a:rPr lang="en-US" dirty="0" smtClean="0"/>
              <a:t>First 1,000 Days on Medicaid includes other sectors – education, child welfare, child care, etc.</a:t>
            </a:r>
          </a:p>
          <a:p>
            <a:r>
              <a:rPr lang="en-US" dirty="0" smtClean="0"/>
              <a:t>Governor calls on insurance companies to cover maternal depression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6864" y="449072"/>
            <a:ext cx="59625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1665A1"/>
                </a:solidFill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Variety of connected initiatives</a:t>
            </a:r>
            <a:endParaRPr lang="en-US" sz="3600" dirty="0">
              <a:solidFill>
                <a:srgbClr val="1665A1"/>
              </a:solidFill>
              <a:latin typeface="Calibri" panose="020F050202020403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91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93315"/>
            <a:ext cx="8153400" cy="1043622"/>
          </a:xfrm>
        </p:spPr>
        <p:txBody>
          <a:bodyPr>
            <a:noAutofit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EA2D712-480D-43B3-8E49-F568337701E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goal of improving outcomes </a:t>
            </a:r>
            <a:r>
              <a:rPr lang="en-US" b="1" i="1" dirty="0" smtClean="0"/>
              <a:t>and</a:t>
            </a:r>
            <a:r>
              <a:rPr lang="en-US" dirty="0" smtClean="0"/>
              <a:t> controlling costs, New </a:t>
            </a:r>
            <a:r>
              <a:rPr lang="en-US" dirty="0"/>
              <a:t>York State is undertaking significant reforms in its Medicaid </a:t>
            </a:r>
            <a:r>
              <a:rPr lang="en-US" dirty="0" smtClean="0"/>
              <a:t>program</a:t>
            </a:r>
          </a:p>
          <a:p>
            <a:r>
              <a:rPr lang="en-US" dirty="0"/>
              <a:t>NYS Medicaid recognizes the outsize role </a:t>
            </a:r>
            <a:r>
              <a:rPr lang="en-US" dirty="0" smtClean="0"/>
              <a:t>that social determinants of health (SDH) </a:t>
            </a:r>
            <a:r>
              <a:rPr lang="en-US" dirty="0"/>
              <a:t>play in health outcomes and now requires that health care providers and payers address at least </a:t>
            </a:r>
            <a:r>
              <a:rPr lang="en-US" dirty="0" smtClean="0"/>
              <a:t>one SDH </a:t>
            </a:r>
            <a:r>
              <a:rPr lang="en-US" dirty="0" smtClean="0"/>
              <a:t>when </a:t>
            </a:r>
            <a:r>
              <a:rPr lang="en-US" dirty="0"/>
              <a:t>they enter into certain value-based payment arrangements.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816864" y="449072"/>
            <a:ext cx="2751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1665A1"/>
                </a:solidFill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NYS </a:t>
            </a:r>
            <a:r>
              <a:rPr lang="en-US" sz="3600" dirty="0">
                <a:solidFill>
                  <a:srgbClr val="1665A1"/>
                </a:solidFill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Medicaid</a:t>
            </a:r>
          </a:p>
        </p:txBody>
      </p:sp>
    </p:spTree>
    <p:extLst>
      <p:ext uri="{BB962C8B-B14F-4D97-AF65-F5344CB8AC3E}">
        <p14:creationId xmlns:p14="http://schemas.microsoft.com/office/powerpoint/2010/main" val="419565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93315"/>
            <a:ext cx="8153400" cy="1043622"/>
          </a:xfrm>
        </p:spPr>
        <p:txBody>
          <a:bodyPr>
            <a:noAutofit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EA2D712-480D-43B3-8E49-F568337701E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Medicaid is largest single payer for medical services, so can drive how systems respond.</a:t>
            </a:r>
          </a:p>
          <a:p>
            <a:r>
              <a:rPr lang="en-US" dirty="0" smtClean="0"/>
              <a:t>Shift to paying for “value” rather than volume (per visit or per procedure), so need to determine how to measure value</a:t>
            </a:r>
          </a:p>
          <a:p>
            <a:r>
              <a:rPr lang="en-US" dirty="0" smtClean="0"/>
              <a:t>Evidence-based </a:t>
            </a:r>
            <a:r>
              <a:rPr lang="en-US" dirty="0" smtClean="0"/>
              <a:t>interventions</a:t>
            </a:r>
          </a:p>
          <a:p>
            <a:r>
              <a:rPr lang="en-US" dirty="0" smtClean="0"/>
              <a:t>Opportunities for community-based organizations that address SDH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6864" y="449072"/>
            <a:ext cx="33728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1665A1"/>
                </a:solidFill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Why this matters</a:t>
            </a:r>
            <a:endParaRPr lang="en-US" sz="3600" dirty="0">
              <a:solidFill>
                <a:srgbClr val="1665A1"/>
              </a:solidFill>
              <a:latin typeface="Calibri" panose="020F050202020403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0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Medicaid and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Children = largest group covered by Medicaid</a:t>
            </a:r>
          </a:p>
          <a:p>
            <a:r>
              <a:rPr lang="en-US" dirty="0" smtClean="0"/>
              <a:t>New </a:t>
            </a:r>
            <a:r>
              <a:rPr lang="en-US" dirty="0"/>
              <a:t>York State </a:t>
            </a:r>
            <a:r>
              <a:rPr lang="en-US" dirty="0" smtClean="0"/>
              <a:t>= leader </a:t>
            </a:r>
            <a:r>
              <a:rPr lang="en-US" dirty="0"/>
              <a:t>in covering children.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6858001" y="1589088"/>
            <a:ext cx="2510358" cy="488791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67A8A3C9-F5DB-4AED-893A-7713A129F00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2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711200" cy="244475"/>
          </a:xfrm>
        </p:spPr>
        <p:txBody>
          <a:bodyPr>
            <a:normAutofit fontScale="85000" lnSpcReduction="20000"/>
          </a:bodyPr>
          <a:lstStyle/>
          <a:p>
            <a:fld id="{EEA2D712-480D-43B3-8E49-F568337701E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52400" y="1271588"/>
            <a:ext cx="11887200" cy="3424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Special role that Medicaid plays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young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children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moms</a:t>
            </a:r>
          </a:p>
          <a:p>
            <a:pPr marL="0" indent="0" algn="ctr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Cross-sector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nature of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123664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52400"/>
            <a:ext cx="9851136" cy="1219200"/>
          </a:xfr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n-US" sz="3600" b="1" kern="0" dirty="0">
                <a:solidFill>
                  <a:schemeClr val="bg1"/>
                </a:solidFill>
                <a:latin typeface="Arial"/>
                <a:ea typeface="ＭＳ Ｐゴシック" charset="-128"/>
                <a:sym typeface="GillSans" charset="0"/>
              </a:rPr>
              <a:t/>
            </a:r>
            <a:br>
              <a:rPr lang="en-US" sz="3600" b="1" kern="0" dirty="0">
                <a:solidFill>
                  <a:schemeClr val="bg1"/>
                </a:solidFill>
                <a:latin typeface="Arial"/>
                <a:ea typeface="ＭＳ Ｐゴシック" charset="-128"/>
                <a:sym typeface="GillSans" charset="0"/>
              </a:rPr>
            </a:br>
            <a:r>
              <a:rPr lang="en-US" sz="4000" dirty="0"/>
              <a:t>Early Childhood:  the most important years are the most publicly under-funded</a:t>
            </a:r>
            <a:r>
              <a:rPr lang="en-US" sz="4000" dirty="0">
                <a:sym typeface="GillSans" charset="0"/>
              </a:rPr>
              <a:t/>
            </a:r>
            <a:br>
              <a:rPr lang="en-US" sz="4000" dirty="0">
                <a:sym typeface="GillSans" charset="0"/>
              </a:rPr>
            </a:b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3A54859-0197-3143-81FB-251C92CB351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00090"/>
                </a:solidFill>
                <a:latin typeface="Arial" pitchFamily="34" charset="0"/>
                <a:ea typeface="ＭＳ Ｐゴシック" pitchFamily="34" charset="-128"/>
              </a:rPr>
              <a:t>Rand:  Brain growth versus public expenditures on children ages 0-18.</a:t>
            </a:r>
          </a:p>
          <a:p>
            <a:pPr marL="0" indent="0">
              <a:buNone/>
            </a:pPr>
            <a:endParaRPr lang="en-US" sz="2000" dirty="0">
              <a:solidFill>
                <a:srgbClr val="000090"/>
              </a:solidFill>
              <a:latin typeface="Arial" pitchFamily="34" charset="0"/>
              <a:ea typeface="ＭＳ Ｐゴシック" pitchFamily="34" charset="-128"/>
            </a:endParaRPr>
          </a:p>
          <a:p>
            <a:endParaRPr lang="en-US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/>
          </p:nvPr>
        </p:nvGraphicFramePr>
        <p:xfrm>
          <a:off x="1564137" y="1991326"/>
          <a:ext cx="8991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hart" r:id="rId5" imgW="8026105" imgH="4165447" progId="Excel.Sheet.8">
                  <p:embed/>
                </p:oleObj>
              </mc:Choice>
              <mc:Fallback>
                <p:oleObj name="Chart" r:id="rId5" imgW="8026105" imgH="416544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4137" y="1991326"/>
                        <a:ext cx="89916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743751" y="3309362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553251" y="529452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rgbClr val="000090"/>
                </a:solidFill>
                <a:latin typeface="Arial" panose="020B0604020202020204" pitchFamily="34" charset="0"/>
              </a:rPr>
              <a:t>90% of  public expenditures are after age 5, after up to 90% of brain development has occurred. </a:t>
            </a:r>
            <a:r>
              <a:rPr lang="en-US" altLang="en-US" i="1" dirty="0">
                <a:solidFill>
                  <a:srgbClr val="000090"/>
                </a:solidFill>
                <a:latin typeface="Arial" panose="020B0604020202020204" pitchFamily="34" charset="0"/>
              </a:rPr>
              <a:t>New York Times</a:t>
            </a:r>
            <a:r>
              <a:rPr lang="en-US" altLang="en-US" dirty="0">
                <a:solidFill>
                  <a:srgbClr val="000090"/>
                </a:solidFill>
                <a:latin typeface="Arial" panose="020B0604020202020204" pitchFamily="34" charset="0"/>
              </a:rPr>
              <a:t>: In 2008, federal &amp; state </a:t>
            </a:r>
            <a:r>
              <a:rPr lang="en-US" altLang="en-US" dirty="0" err="1">
                <a:solidFill>
                  <a:srgbClr val="000090"/>
                </a:solidFill>
                <a:latin typeface="Arial" panose="020B0604020202020204" pitchFamily="34" charset="0"/>
              </a:rPr>
              <a:t>govts</a:t>
            </a:r>
            <a:r>
              <a:rPr lang="en-US" altLang="en-US" dirty="0">
                <a:solidFill>
                  <a:srgbClr val="000090"/>
                </a:solidFill>
                <a:latin typeface="Arial" panose="020B0604020202020204" pitchFamily="34" charset="0"/>
              </a:rPr>
              <a:t> spent more than $10,000 per K–12 child per year.  By contrast, 3–5 year-olds = $5,000, and children 0–3 = $300/year.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4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</a:pPr>
            <a:r>
              <a:rPr lang="en-US" sz="3600" dirty="0" smtClean="0"/>
              <a:t>Medicaid Matters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EA2D712-480D-43B3-8E49-F568337701E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Medicaid covers 51% of births/newborns</a:t>
            </a:r>
          </a:p>
          <a:p>
            <a:r>
              <a:rPr lang="en-US" dirty="0"/>
              <a:t>Children in their first 1,000 days of life depend on Medicaid: 59% of children 0-3 in NYS are covered by Medicaid</a:t>
            </a:r>
          </a:p>
          <a:p>
            <a:r>
              <a:rPr lang="en-US" dirty="0"/>
              <a:t>Covers 41% of NY children; that’s 2.3 million kids</a:t>
            </a:r>
          </a:p>
          <a:p>
            <a:r>
              <a:rPr lang="en-US" dirty="0"/>
              <a:t>Covers nearly one million (926,048) NY children five years old and under </a:t>
            </a:r>
          </a:p>
        </p:txBody>
      </p:sp>
    </p:spTree>
    <p:extLst>
      <p:ext uri="{BB962C8B-B14F-4D97-AF65-F5344CB8AC3E}">
        <p14:creationId xmlns:p14="http://schemas.microsoft.com/office/powerpoint/2010/main" val="326445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Custom 13">
      <a:dk1>
        <a:sysClr val="windowText" lastClr="000000"/>
      </a:dk1>
      <a:lt1>
        <a:sysClr val="window" lastClr="FFFFFF"/>
      </a:lt1>
      <a:dk2>
        <a:srgbClr val="4F271C"/>
      </a:dk2>
      <a:lt2>
        <a:srgbClr val="FEF5DE"/>
      </a:lt2>
      <a:accent1>
        <a:srgbClr val="1665A1"/>
      </a:accent1>
      <a:accent2>
        <a:srgbClr val="F05536"/>
      </a:accent2>
      <a:accent3>
        <a:srgbClr val="00B050"/>
      </a:accent3>
      <a:accent4>
        <a:srgbClr val="3FC1BE"/>
      </a:accent4>
      <a:accent5>
        <a:srgbClr val="964305"/>
      </a:accent5>
      <a:accent6>
        <a:srgbClr val="475A8D"/>
      </a:accent6>
      <a:hlink>
        <a:srgbClr val="1665A1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7B6A5FA-AEDC-493D-A38F-607DB1F387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 for college course (paper and pencil design)</Template>
  <TotalTime>0</TotalTime>
  <Words>737</Words>
  <Application>Microsoft Office PowerPoint</Application>
  <PresentationFormat>Widescreen</PresentationFormat>
  <Paragraphs>89</Paragraphs>
  <Slides>15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ＭＳ Ｐゴシック</vt:lpstr>
      <vt:lpstr>Arial</vt:lpstr>
      <vt:lpstr>Calibri</vt:lpstr>
      <vt:lpstr>GillSans</vt:lpstr>
      <vt:lpstr>Segoe UI</vt:lpstr>
      <vt:lpstr>Segoe UI Semibold</vt:lpstr>
      <vt:lpstr>Tw Cen MT</vt:lpstr>
      <vt:lpstr>Wingdings</vt:lpstr>
      <vt:lpstr>Student presentation</vt:lpstr>
      <vt:lpstr>Chart</vt:lpstr>
      <vt:lpstr>Value-Based Payment Maternity, Delivery, and Infant Care</vt:lpstr>
      <vt:lpstr>PowerPoint Presentation</vt:lpstr>
      <vt:lpstr> </vt:lpstr>
      <vt:lpstr> </vt:lpstr>
      <vt:lpstr> </vt:lpstr>
      <vt:lpstr>Medicaid and Children</vt:lpstr>
      <vt:lpstr>PowerPoint Presentation</vt:lpstr>
      <vt:lpstr> Early Childhood:  the most important years are the most publicly under-funded </vt:lpstr>
      <vt:lpstr>Medicaid Matters</vt:lpstr>
      <vt:lpstr>North Star Framework</vt:lpstr>
      <vt:lpstr>North Star Framework (cont.)</vt:lpstr>
      <vt:lpstr>North Star – Zeroing-in on maternal/infant</vt:lpstr>
      <vt:lpstr>First 1K Days Charge &amp; Principles</vt:lpstr>
      <vt:lpstr>Opportunities</vt:lpstr>
      <vt:lpstr>Values of Children’s VBP and First 1K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2015-11-05T19:52:54Z</dcterms:created>
  <dcterms:modified xsi:type="dcterms:W3CDTF">2018-05-30T19:41:55Z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