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20"/>
  </p:notesMasterIdLst>
  <p:sldIdLst>
    <p:sldId id="256" r:id="rId2"/>
    <p:sldId id="257" r:id="rId3"/>
    <p:sldId id="289" r:id="rId4"/>
    <p:sldId id="286" r:id="rId5"/>
    <p:sldId id="282" r:id="rId6"/>
    <p:sldId id="287" r:id="rId7"/>
    <p:sldId id="288" r:id="rId8"/>
    <p:sldId id="291" r:id="rId9"/>
    <p:sldId id="290" r:id="rId10"/>
    <p:sldId id="292" r:id="rId11"/>
    <p:sldId id="293" r:id="rId12"/>
    <p:sldId id="294" r:id="rId13"/>
    <p:sldId id="295" r:id="rId14"/>
    <p:sldId id="296" r:id="rId15"/>
    <p:sldId id="297" r:id="rId16"/>
    <p:sldId id="259" r:id="rId17"/>
    <p:sldId id="285" r:id="rId18"/>
    <p:sldId id="298"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6868"/>
    <a:srgbClr val="F2D970"/>
    <a:srgbClr val="A2BF5B"/>
    <a:srgbClr val="A32D5E"/>
    <a:srgbClr val="E1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9" autoAdjust="0"/>
    <p:restoredTop sz="94660"/>
  </p:normalViewPr>
  <p:slideViewPr>
    <p:cSldViewPr>
      <p:cViewPr varScale="1">
        <p:scale>
          <a:sx n="87" d="100"/>
          <a:sy n="87" d="100"/>
        </p:scale>
        <p:origin x="90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0DAFFC-A677-4C3E-B646-95E6B2C426D1}" type="doc">
      <dgm:prSet loTypeId="urn:microsoft.com/office/officeart/2005/8/layout/venn1" loCatId="relationship" qsTypeId="urn:microsoft.com/office/officeart/2005/8/quickstyle/simple1" qsCatId="simple" csTypeId="urn:microsoft.com/office/officeart/2005/8/colors/accent1_2" csCatId="accent1" phldr="1"/>
      <dgm:spPr/>
    </dgm:pt>
    <dgm:pt modelId="{91D533CA-CF3C-4701-B428-F22BFA700CEB}">
      <dgm:prSet phldrT="[Text]"/>
      <dgm:spPr>
        <a:solidFill>
          <a:srgbClr val="F2D970"/>
        </a:solidFill>
      </dgm:spPr>
      <dgm:t>
        <a:bodyPr/>
        <a:lstStyle/>
        <a:p>
          <a:r>
            <a:rPr lang="en-US" dirty="0" smtClean="0">
              <a:solidFill>
                <a:schemeClr val="bg1"/>
              </a:solidFill>
            </a:rPr>
            <a:t>Health Education</a:t>
          </a:r>
          <a:endParaRPr lang="en-US" dirty="0">
            <a:solidFill>
              <a:schemeClr val="bg1"/>
            </a:solidFill>
          </a:endParaRPr>
        </a:p>
      </dgm:t>
    </dgm:pt>
    <dgm:pt modelId="{32A40ABF-C160-4819-B217-294B8A066E51}" type="parTrans" cxnId="{340DD1AB-F1D3-47AB-A40B-9D0BB3D2825D}">
      <dgm:prSet/>
      <dgm:spPr/>
      <dgm:t>
        <a:bodyPr/>
        <a:lstStyle/>
        <a:p>
          <a:endParaRPr lang="en-US"/>
        </a:p>
      </dgm:t>
    </dgm:pt>
    <dgm:pt modelId="{96760547-566C-4CAA-A746-1C5D58C4B9BB}" type="sibTrans" cxnId="{340DD1AB-F1D3-47AB-A40B-9D0BB3D2825D}">
      <dgm:prSet/>
      <dgm:spPr/>
      <dgm:t>
        <a:bodyPr/>
        <a:lstStyle/>
        <a:p>
          <a:endParaRPr lang="en-US"/>
        </a:p>
      </dgm:t>
    </dgm:pt>
    <dgm:pt modelId="{A10D4991-7A6E-4522-9256-79088DEF5A9A}">
      <dgm:prSet phldrT="[Text]"/>
      <dgm:spPr>
        <a:solidFill>
          <a:srgbClr val="686868"/>
        </a:solidFill>
      </dgm:spPr>
      <dgm:t>
        <a:bodyPr/>
        <a:lstStyle/>
        <a:p>
          <a:r>
            <a:rPr lang="en-US" dirty="0" smtClean="0">
              <a:solidFill>
                <a:schemeClr val="bg1"/>
              </a:solidFill>
            </a:rPr>
            <a:t>Access to Care</a:t>
          </a:r>
          <a:endParaRPr lang="en-US" dirty="0">
            <a:solidFill>
              <a:schemeClr val="bg1"/>
            </a:solidFill>
          </a:endParaRPr>
        </a:p>
      </dgm:t>
    </dgm:pt>
    <dgm:pt modelId="{A0EF7FFA-3438-4625-BCE9-49925A3664D4}" type="parTrans" cxnId="{489AF97F-53D9-47E8-BFFC-3058B461D9E3}">
      <dgm:prSet/>
      <dgm:spPr/>
      <dgm:t>
        <a:bodyPr/>
        <a:lstStyle/>
        <a:p>
          <a:endParaRPr lang="en-US"/>
        </a:p>
      </dgm:t>
    </dgm:pt>
    <dgm:pt modelId="{1739DC66-FAA8-465D-862B-4C9F376BAE5F}" type="sibTrans" cxnId="{489AF97F-53D9-47E8-BFFC-3058B461D9E3}">
      <dgm:prSet/>
      <dgm:spPr/>
      <dgm:t>
        <a:bodyPr/>
        <a:lstStyle/>
        <a:p>
          <a:endParaRPr lang="en-US"/>
        </a:p>
      </dgm:t>
    </dgm:pt>
    <dgm:pt modelId="{CF785CDC-098B-4DDA-9831-24786B3997AA}">
      <dgm:prSet phldrT="[Text]"/>
      <dgm:spPr/>
      <dgm:t>
        <a:bodyPr/>
        <a:lstStyle/>
        <a:p>
          <a:r>
            <a:rPr lang="en-US" dirty="0" smtClean="0">
              <a:solidFill>
                <a:schemeClr val="bg1"/>
              </a:solidFill>
            </a:rPr>
            <a:t>Freedom from Coercion</a:t>
          </a:r>
          <a:endParaRPr lang="en-US" dirty="0">
            <a:solidFill>
              <a:schemeClr val="bg1"/>
            </a:solidFill>
          </a:endParaRPr>
        </a:p>
      </dgm:t>
    </dgm:pt>
    <dgm:pt modelId="{6BA624E0-12D5-40CA-8904-F8C461D81FA8}" type="parTrans" cxnId="{9BA0A65F-F2F8-4634-A9EB-A1C8EDE15FB5}">
      <dgm:prSet/>
      <dgm:spPr/>
      <dgm:t>
        <a:bodyPr/>
        <a:lstStyle/>
        <a:p>
          <a:endParaRPr lang="en-US"/>
        </a:p>
      </dgm:t>
    </dgm:pt>
    <dgm:pt modelId="{DD170A11-E222-43B5-83A1-D64D79E33500}" type="sibTrans" cxnId="{9BA0A65F-F2F8-4634-A9EB-A1C8EDE15FB5}">
      <dgm:prSet/>
      <dgm:spPr/>
      <dgm:t>
        <a:bodyPr/>
        <a:lstStyle/>
        <a:p>
          <a:endParaRPr lang="en-US"/>
        </a:p>
      </dgm:t>
    </dgm:pt>
    <dgm:pt modelId="{AC6F3204-29BB-4D70-8F98-2BC7D5D6EE2C}" type="pres">
      <dgm:prSet presAssocID="{750DAFFC-A677-4C3E-B646-95E6B2C426D1}" presName="compositeShape" presStyleCnt="0">
        <dgm:presLayoutVars>
          <dgm:chMax val="7"/>
          <dgm:dir/>
          <dgm:resizeHandles val="exact"/>
        </dgm:presLayoutVars>
      </dgm:prSet>
      <dgm:spPr/>
    </dgm:pt>
    <dgm:pt modelId="{DA7D47D5-C5AD-47AD-B40F-26E1E4EBEEBB}" type="pres">
      <dgm:prSet presAssocID="{91D533CA-CF3C-4701-B428-F22BFA700CEB}" presName="circ1" presStyleLbl="vennNode1" presStyleIdx="0" presStyleCnt="3"/>
      <dgm:spPr/>
    </dgm:pt>
    <dgm:pt modelId="{11017C98-C732-4AA3-BDC2-ADD90FF9FE07}" type="pres">
      <dgm:prSet presAssocID="{91D533CA-CF3C-4701-B428-F22BFA700CEB}" presName="circ1Tx" presStyleLbl="revTx" presStyleIdx="0" presStyleCnt="0">
        <dgm:presLayoutVars>
          <dgm:chMax val="0"/>
          <dgm:chPref val="0"/>
          <dgm:bulletEnabled val="1"/>
        </dgm:presLayoutVars>
      </dgm:prSet>
      <dgm:spPr/>
    </dgm:pt>
    <dgm:pt modelId="{FAE42F29-0777-4258-9C62-A459A4651139}" type="pres">
      <dgm:prSet presAssocID="{A10D4991-7A6E-4522-9256-79088DEF5A9A}" presName="circ2" presStyleLbl="vennNode1" presStyleIdx="1" presStyleCnt="3"/>
      <dgm:spPr/>
    </dgm:pt>
    <dgm:pt modelId="{EB8A75E4-39C1-476E-8067-9E699100B0E4}" type="pres">
      <dgm:prSet presAssocID="{A10D4991-7A6E-4522-9256-79088DEF5A9A}" presName="circ2Tx" presStyleLbl="revTx" presStyleIdx="0" presStyleCnt="0">
        <dgm:presLayoutVars>
          <dgm:chMax val="0"/>
          <dgm:chPref val="0"/>
          <dgm:bulletEnabled val="1"/>
        </dgm:presLayoutVars>
      </dgm:prSet>
      <dgm:spPr/>
    </dgm:pt>
    <dgm:pt modelId="{4EDF747D-662C-4F8C-8B9E-9A030AE67936}" type="pres">
      <dgm:prSet presAssocID="{CF785CDC-098B-4DDA-9831-24786B3997AA}" presName="circ3" presStyleLbl="vennNode1" presStyleIdx="2" presStyleCnt="3"/>
      <dgm:spPr/>
      <dgm:t>
        <a:bodyPr/>
        <a:lstStyle/>
        <a:p>
          <a:endParaRPr lang="en-US"/>
        </a:p>
      </dgm:t>
    </dgm:pt>
    <dgm:pt modelId="{D8E754C4-4E35-4B85-9D9B-7D4A8831D200}" type="pres">
      <dgm:prSet presAssocID="{CF785CDC-098B-4DDA-9831-24786B3997AA}" presName="circ3Tx" presStyleLbl="revTx" presStyleIdx="0" presStyleCnt="0">
        <dgm:presLayoutVars>
          <dgm:chMax val="0"/>
          <dgm:chPref val="0"/>
          <dgm:bulletEnabled val="1"/>
        </dgm:presLayoutVars>
      </dgm:prSet>
      <dgm:spPr/>
      <dgm:t>
        <a:bodyPr/>
        <a:lstStyle/>
        <a:p>
          <a:endParaRPr lang="en-US"/>
        </a:p>
      </dgm:t>
    </dgm:pt>
  </dgm:ptLst>
  <dgm:cxnLst>
    <dgm:cxn modelId="{F6BE257B-37A8-4951-A7D1-1C0F7325E133}" type="presOf" srcId="{CF785CDC-098B-4DDA-9831-24786B3997AA}" destId="{4EDF747D-662C-4F8C-8B9E-9A030AE67936}" srcOrd="0" destOrd="0" presId="urn:microsoft.com/office/officeart/2005/8/layout/venn1"/>
    <dgm:cxn modelId="{88CFCAED-EA6A-4B7B-A6C1-1BF02D48BDEF}" type="presOf" srcId="{A10D4991-7A6E-4522-9256-79088DEF5A9A}" destId="{EB8A75E4-39C1-476E-8067-9E699100B0E4}" srcOrd="1" destOrd="0" presId="urn:microsoft.com/office/officeart/2005/8/layout/venn1"/>
    <dgm:cxn modelId="{DCBD7A07-9EF6-4549-A2CC-88901C358FB6}" type="presOf" srcId="{750DAFFC-A677-4C3E-B646-95E6B2C426D1}" destId="{AC6F3204-29BB-4D70-8F98-2BC7D5D6EE2C}" srcOrd="0" destOrd="0" presId="urn:microsoft.com/office/officeart/2005/8/layout/venn1"/>
    <dgm:cxn modelId="{489AF97F-53D9-47E8-BFFC-3058B461D9E3}" srcId="{750DAFFC-A677-4C3E-B646-95E6B2C426D1}" destId="{A10D4991-7A6E-4522-9256-79088DEF5A9A}" srcOrd="1" destOrd="0" parTransId="{A0EF7FFA-3438-4625-BCE9-49925A3664D4}" sibTransId="{1739DC66-FAA8-465D-862B-4C9F376BAE5F}"/>
    <dgm:cxn modelId="{346D4D3F-E894-4E29-93D4-3F40862F4832}" type="presOf" srcId="{A10D4991-7A6E-4522-9256-79088DEF5A9A}" destId="{FAE42F29-0777-4258-9C62-A459A4651139}" srcOrd="0" destOrd="0" presId="urn:microsoft.com/office/officeart/2005/8/layout/venn1"/>
    <dgm:cxn modelId="{9BA0A65F-F2F8-4634-A9EB-A1C8EDE15FB5}" srcId="{750DAFFC-A677-4C3E-B646-95E6B2C426D1}" destId="{CF785CDC-098B-4DDA-9831-24786B3997AA}" srcOrd="2" destOrd="0" parTransId="{6BA624E0-12D5-40CA-8904-F8C461D81FA8}" sibTransId="{DD170A11-E222-43B5-83A1-D64D79E33500}"/>
    <dgm:cxn modelId="{9A4555A4-1DBB-4A4D-878D-B783C5DFCE7A}" type="presOf" srcId="{91D533CA-CF3C-4701-B428-F22BFA700CEB}" destId="{DA7D47D5-C5AD-47AD-B40F-26E1E4EBEEBB}" srcOrd="0" destOrd="0" presId="urn:microsoft.com/office/officeart/2005/8/layout/venn1"/>
    <dgm:cxn modelId="{59F9D7DA-D6D2-4721-9667-3909C28A9CD8}" type="presOf" srcId="{91D533CA-CF3C-4701-B428-F22BFA700CEB}" destId="{11017C98-C732-4AA3-BDC2-ADD90FF9FE07}" srcOrd="1" destOrd="0" presId="urn:microsoft.com/office/officeart/2005/8/layout/venn1"/>
    <dgm:cxn modelId="{340DD1AB-F1D3-47AB-A40B-9D0BB3D2825D}" srcId="{750DAFFC-A677-4C3E-B646-95E6B2C426D1}" destId="{91D533CA-CF3C-4701-B428-F22BFA700CEB}" srcOrd="0" destOrd="0" parTransId="{32A40ABF-C160-4819-B217-294B8A066E51}" sibTransId="{96760547-566C-4CAA-A746-1C5D58C4B9BB}"/>
    <dgm:cxn modelId="{C835C6BA-95EB-49CC-83AE-DE15FEA2D831}" type="presOf" srcId="{CF785CDC-098B-4DDA-9831-24786B3997AA}" destId="{D8E754C4-4E35-4B85-9D9B-7D4A8831D200}" srcOrd="1" destOrd="0" presId="urn:microsoft.com/office/officeart/2005/8/layout/venn1"/>
    <dgm:cxn modelId="{2A596AD9-C995-460F-BE7B-B391B370251B}" type="presParOf" srcId="{AC6F3204-29BB-4D70-8F98-2BC7D5D6EE2C}" destId="{DA7D47D5-C5AD-47AD-B40F-26E1E4EBEEBB}" srcOrd="0" destOrd="0" presId="urn:microsoft.com/office/officeart/2005/8/layout/venn1"/>
    <dgm:cxn modelId="{D6C8E129-8012-4DE3-A08A-678BD4C1D909}" type="presParOf" srcId="{AC6F3204-29BB-4D70-8F98-2BC7D5D6EE2C}" destId="{11017C98-C732-4AA3-BDC2-ADD90FF9FE07}" srcOrd="1" destOrd="0" presId="urn:microsoft.com/office/officeart/2005/8/layout/venn1"/>
    <dgm:cxn modelId="{3A4120DE-2E30-43A0-828C-9E33163A631C}" type="presParOf" srcId="{AC6F3204-29BB-4D70-8F98-2BC7D5D6EE2C}" destId="{FAE42F29-0777-4258-9C62-A459A4651139}" srcOrd="2" destOrd="0" presId="urn:microsoft.com/office/officeart/2005/8/layout/venn1"/>
    <dgm:cxn modelId="{149550A8-356A-4CD8-A850-88EEC1153DD2}" type="presParOf" srcId="{AC6F3204-29BB-4D70-8F98-2BC7D5D6EE2C}" destId="{EB8A75E4-39C1-476E-8067-9E699100B0E4}" srcOrd="3" destOrd="0" presId="urn:microsoft.com/office/officeart/2005/8/layout/venn1"/>
    <dgm:cxn modelId="{8D2FB2FC-2096-4CA2-9458-87EA81B4566A}" type="presParOf" srcId="{AC6F3204-29BB-4D70-8F98-2BC7D5D6EE2C}" destId="{4EDF747D-662C-4F8C-8B9E-9A030AE67936}" srcOrd="4" destOrd="0" presId="urn:microsoft.com/office/officeart/2005/8/layout/venn1"/>
    <dgm:cxn modelId="{3D32D099-6E5D-4C54-A126-921685A94D8A}" type="presParOf" srcId="{AC6F3204-29BB-4D70-8F98-2BC7D5D6EE2C}" destId="{D8E754C4-4E35-4B85-9D9B-7D4A8831D200}"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D47D5-C5AD-47AD-B40F-26E1E4EBEEBB}">
      <dsp:nvSpPr>
        <dsp:cNvPr id="0" name=""/>
        <dsp:cNvSpPr/>
      </dsp:nvSpPr>
      <dsp:spPr>
        <a:xfrm>
          <a:off x="1874519" y="55244"/>
          <a:ext cx="2651760" cy="2651760"/>
        </a:xfrm>
        <a:prstGeom prst="ellipse">
          <a:avLst/>
        </a:prstGeom>
        <a:solidFill>
          <a:srgbClr val="F2D97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solidFill>
            </a:rPr>
            <a:t>Health Education</a:t>
          </a:r>
          <a:endParaRPr lang="en-US" sz="3500" kern="1200" dirty="0">
            <a:solidFill>
              <a:schemeClr val="bg1"/>
            </a:solidFill>
          </a:endParaRPr>
        </a:p>
      </dsp:txBody>
      <dsp:txXfrm>
        <a:off x="2228088" y="519302"/>
        <a:ext cx="1944624" cy="1193292"/>
      </dsp:txXfrm>
    </dsp:sp>
    <dsp:sp modelId="{FAE42F29-0777-4258-9C62-A459A4651139}">
      <dsp:nvSpPr>
        <dsp:cNvPr id="0" name=""/>
        <dsp:cNvSpPr/>
      </dsp:nvSpPr>
      <dsp:spPr>
        <a:xfrm>
          <a:off x="2831363" y="1712595"/>
          <a:ext cx="2651760" cy="2651760"/>
        </a:xfrm>
        <a:prstGeom prst="ellipse">
          <a:avLst/>
        </a:prstGeom>
        <a:solidFill>
          <a:srgbClr val="686868"/>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solidFill>
            </a:rPr>
            <a:t>Access to Care</a:t>
          </a:r>
          <a:endParaRPr lang="en-US" sz="3500" kern="1200" dirty="0">
            <a:solidFill>
              <a:schemeClr val="bg1"/>
            </a:solidFill>
          </a:endParaRPr>
        </a:p>
      </dsp:txBody>
      <dsp:txXfrm>
        <a:off x="3642360" y="2397633"/>
        <a:ext cx="1591056" cy="1458468"/>
      </dsp:txXfrm>
    </dsp:sp>
    <dsp:sp modelId="{4EDF747D-662C-4F8C-8B9E-9A030AE67936}">
      <dsp:nvSpPr>
        <dsp:cNvPr id="0" name=""/>
        <dsp:cNvSpPr/>
      </dsp:nvSpPr>
      <dsp:spPr>
        <a:xfrm>
          <a:off x="917676" y="1712595"/>
          <a:ext cx="2651760" cy="2651760"/>
        </a:xfrm>
        <a:prstGeom prst="ellipse">
          <a:avLst/>
        </a:prstGeom>
        <a:solidFill>
          <a:schemeClr val="accent1">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555750">
            <a:lnSpc>
              <a:spcPct val="90000"/>
            </a:lnSpc>
            <a:spcBef>
              <a:spcPct val="0"/>
            </a:spcBef>
            <a:spcAft>
              <a:spcPct val="35000"/>
            </a:spcAft>
          </a:pPr>
          <a:r>
            <a:rPr lang="en-US" sz="3500" kern="1200" dirty="0" smtClean="0">
              <a:solidFill>
                <a:schemeClr val="bg1"/>
              </a:solidFill>
            </a:rPr>
            <a:t>Freedom from Coercion</a:t>
          </a:r>
          <a:endParaRPr lang="en-US" sz="3500" kern="1200" dirty="0">
            <a:solidFill>
              <a:schemeClr val="bg1"/>
            </a:solidFill>
          </a:endParaRPr>
        </a:p>
      </dsp:txBody>
      <dsp:txXfrm>
        <a:off x="1167384" y="2397633"/>
        <a:ext cx="1591056" cy="145846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FF24D93-D142-4C56-8B9E-A55DA501BC1E}" type="slidenum">
              <a:rPr lang="en-US"/>
              <a:pPr>
                <a:defRPr/>
              </a:pPr>
              <a:t>‹#›</a:t>
            </a:fld>
            <a:endParaRPr lang="en-US"/>
          </a:p>
        </p:txBody>
      </p:sp>
    </p:spTree>
    <p:extLst>
      <p:ext uri="{BB962C8B-B14F-4D97-AF65-F5344CB8AC3E}">
        <p14:creationId xmlns:p14="http://schemas.microsoft.com/office/powerpoint/2010/main" val="2861129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FA3C560-AFCB-4D11-B354-B580FD84D5E7}" type="slidenum">
              <a:rPr lang="en-US" smtClean="0"/>
              <a:pPr/>
              <a:t>1</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5725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A48179D-0232-4FC7-A204-5BE76D1777A7}" type="slidenum">
              <a:rPr lang="en-US" smtClean="0"/>
              <a:pPr/>
              <a:t>2</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82660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center women, informed</a:t>
            </a:r>
            <a:r>
              <a:rPr lang="en-US" baseline="0" dirty="0" smtClean="0"/>
              <a:t> empowered women with healthcare access choose their pregnancies, and earn more money on average and achieve higher educational levels. This benefits her and the next generation, who are more likely to be parented by income secure empowered parents. When the next generation thrives, society benefits.</a:t>
            </a:r>
            <a:endParaRPr lang="en-US" dirty="0"/>
          </a:p>
        </p:txBody>
      </p:sp>
      <p:sp>
        <p:nvSpPr>
          <p:cNvPr id="4" name="Slide Number Placeholder 3"/>
          <p:cNvSpPr>
            <a:spLocks noGrp="1"/>
          </p:cNvSpPr>
          <p:nvPr>
            <p:ph type="sldNum" sz="quarter" idx="10"/>
          </p:nvPr>
        </p:nvSpPr>
        <p:spPr/>
        <p:txBody>
          <a:bodyPr/>
          <a:lstStyle/>
          <a:p>
            <a:pPr>
              <a:defRPr/>
            </a:pPr>
            <a:fld id="{6FF24D93-D142-4C56-8B9E-A55DA501BC1E}" type="slidenum">
              <a:rPr lang="en-US" smtClean="0"/>
              <a:pPr>
                <a:defRPr/>
              </a:pPr>
              <a:t>4</a:t>
            </a:fld>
            <a:endParaRPr lang="en-US"/>
          </a:p>
        </p:txBody>
      </p:sp>
    </p:spTree>
    <p:extLst>
      <p:ext uri="{BB962C8B-B14F-4D97-AF65-F5344CB8AC3E}">
        <p14:creationId xmlns:p14="http://schemas.microsoft.com/office/powerpoint/2010/main" val="3327421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of incarcerated</a:t>
            </a:r>
            <a:r>
              <a:rPr lang="en-US" baseline="0" dirty="0" smtClean="0"/>
              <a:t> woman who became pregnant and had </a:t>
            </a:r>
            <a:r>
              <a:rPr lang="en-US" baseline="0" dirty="0" err="1" smtClean="0"/>
              <a:t>tox</a:t>
            </a:r>
            <a:r>
              <a:rPr lang="en-US" baseline="0" dirty="0" smtClean="0"/>
              <a:t> positive baby</a:t>
            </a:r>
          </a:p>
          <a:p>
            <a:r>
              <a:rPr lang="en-US" baseline="0" dirty="0" smtClean="0"/>
              <a:t>Jessy’s story</a:t>
            </a:r>
          </a:p>
          <a:p>
            <a:r>
              <a:rPr lang="en-US" baseline="0" dirty="0" smtClean="0"/>
              <a:t>45 states have prosecuted women for substance abuse during pregnancy</a:t>
            </a:r>
            <a:endParaRPr lang="en-US" dirty="0"/>
          </a:p>
        </p:txBody>
      </p:sp>
      <p:sp>
        <p:nvSpPr>
          <p:cNvPr id="4" name="Slide Number Placeholder 3"/>
          <p:cNvSpPr>
            <a:spLocks noGrp="1"/>
          </p:cNvSpPr>
          <p:nvPr>
            <p:ph type="sldNum" sz="quarter" idx="10"/>
          </p:nvPr>
        </p:nvSpPr>
        <p:spPr/>
        <p:txBody>
          <a:bodyPr/>
          <a:lstStyle/>
          <a:p>
            <a:pPr>
              <a:defRPr/>
            </a:pPr>
            <a:fld id="{6FF24D93-D142-4C56-8B9E-A55DA501BC1E}" type="slidenum">
              <a:rPr lang="en-US" smtClean="0"/>
              <a:pPr>
                <a:defRPr/>
              </a:pPr>
              <a:t>5</a:t>
            </a:fld>
            <a:endParaRPr lang="en-US"/>
          </a:p>
        </p:txBody>
      </p:sp>
    </p:spTree>
    <p:extLst>
      <p:ext uri="{BB962C8B-B14F-4D97-AF65-F5344CB8AC3E}">
        <p14:creationId xmlns:p14="http://schemas.microsoft.com/office/powerpoint/2010/main" val="264395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A48179D-0232-4FC7-A204-5BE76D1777A7}" type="slidenum">
              <a:rPr lang="en-US" smtClean="0"/>
              <a:pPr/>
              <a:t>15</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55749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865C7B4-4729-44C9-8E9B-C73D2025587D}" type="slidenum">
              <a:rPr lang="en-US" smtClean="0"/>
              <a:pPr/>
              <a:t>16</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smtClean="0"/>
              <a:t>Never tell a mom to stop drinking or abusing substances without asking WHY she is drinking or abusing substances. Never prescribe bed rest without asking how a mom’s childcare/economic</a:t>
            </a:r>
            <a:r>
              <a:rPr lang="en-US" baseline="0" dirty="0" smtClean="0"/>
              <a:t> security, etc. might be affected…</a:t>
            </a:r>
            <a:endParaRPr lang="en-US" dirty="0" smtClean="0"/>
          </a:p>
        </p:txBody>
      </p:sp>
    </p:spTree>
    <p:extLst>
      <p:ext uri="{BB962C8B-B14F-4D97-AF65-F5344CB8AC3E}">
        <p14:creationId xmlns:p14="http://schemas.microsoft.com/office/powerpoint/2010/main" val="4284192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DFA3C560-AFCB-4D11-B354-B580FD84D5E7}" type="slidenum">
              <a:rPr lang="en-US" smtClean="0"/>
              <a:pPr/>
              <a:t>17</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50615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C96D1084-B387-4A4B-A758-23F8F90C42B0}"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0604F65-A4B9-48E0-9096-780DD241FCCA}"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3037EA01-4E23-453A-8399-9CEB51F3924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A7064974-9230-4248-B5AF-24E2B0F21393}"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3B364D36-77A1-48FE-BAE3-BA5C1A674EF7}" type="slidenum">
              <a:rPr lang="en-US" smtClean="0"/>
              <a:pPr>
                <a:defRPr/>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a:p>
        </p:txBody>
      </p:sp>
      <p:sp>
        <p:nvSpPr>
          <p:cNvPr id="10" name="Slide Number Placeholder 9"/>
          <p:cNvSpPr>
            <a:spLocks noGrp="1"/>
          </p:cNvSpPr>
          <p:nvPr>
            <p:ph type="sldNum" sz="quarter" idx="16"/>
          </p:nvPr>
        </p:nvSpPr>
        <p:spPr/>
        <p:txBody>
          <a:bodyPr rtlCol="0"/>
          <a:lstStyle/>
          <a:p>
            <a:pPr>
              <a:defRPr/>
            </a:pPr>
            <a:fld id="{068D2978-3081-4168-B68B-2C1E00AD1AFE}" type="slidenum">
              <a:rPr lang="en-US" smtClean="0"/>
              <a:pPr>
                <a:defRPr/>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a:p>
        </p:txBody>
      </p:sp>
      <p:sp>
        <p:nvSpPr>
          <p:cNvPr id="12" name="Slide Number Placeholder 11"/>
          <p:cNvSpPr>
            <a:spLocks noGrp="1"/>
          </p:cNvSpPr>
          <p:nvPr>
            <p:ph type="sldNum" sz="quarter" idx="16"/>
          </p:nvPr>
        </p:nvSpPr>
        <p:spPr/>
        <p:txBody>
          <a:bodyPr rtlCol="0"/>
          <a:lstStyle/>
          <a:p>
            <a:pPr>
              <a:defRPr/>
            </a:pPr>
            <a:fld id="{A2DEEAEA-F61D-4761-8C69-A8B45C4704F0}" type="slidenum">
              <a:rPr lang="en-US" smtClean="0"/>
              <a:pPr>
                <a:defRPr/>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EFE37CA8-BB95-4042-AD63-F116AA5127A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072F41CE-F247-4ABC-BE09-9E399DB3017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CB5C5BEC-308F-419F-83C0-C2C4C0669304}"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EB766198-CAED-436C-B0FD-083DDEF25C08}" type="slidenum">
              <a:rPr lang="en-US" smtClean="0"/>
              <a:pPr>
                <a:defRPr/>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3F5D4843-3845-40BA-A0FB-C21EC9E0E27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ol.gov/wb/stats/facts_over_time.htm#ear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thirdway.org/report/the-fatherhood-bonus-and-the-motherhood-penalty-parenthood-and-the-gender-gap-in-pay" TargetMode="External"/><Relationship Id="rId2" Type="http://schemas.openxmlformats.org/officeDocument/2006/relationships/hyperlink" Target="http://www.dol.gov/wb/stats/laborf_participate_rate_2013_txt.htm"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cbi.nlm.nih.gov/pmc/articles/PMC4434586/#R1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4267200"/>
            <a:ext cx="7315200" cy="914400"/>
          </a:xfrm>
        </p:spPr>
        <p:txBody>
          <a:bodyPr>
            <a:normAutofit/>
          </a:bodyPr>
          <a:lstStyle/>
          <a:p>
            <a:pPr algn="ctr" eaLnBrk="1" hangingPunct="1">
              <a:defRPr/>
            </a:pPr>
            <a:r>
              <a:rPr lang="en-US" b="1" cap="none" dirty="0" smtClean="0">
                <a:solidFill>
                  <a:srgbClr val="A32D5E"/>
                </a:solidFill>
                <a:latin typeface="Urge Text Reg" pitchFamily="50" charset="0"/>
              </a:rPr>
              <a:t>Reproductive Health Justice</a:t>
            </a:r>
          </a:p>
        </p:txBody>
      </p:sp>
      <p:sp>
        <p:nvSpPr>
          <p:cNvPr id="2051" name="Rectangle 3"/>
          <p:cNvSpPr>
            <a:spLocks noGrp="1" noChangeArrowheads="1"/>
          </p:cNvSpPr>
          <p:nvPr>
            <p:ph type="subTitle" idx="1"/>
          </p:nvPr>
        </p:nvSpPr>
        <p:spPr/>
        <p:txBody>
          <a:bodyPr/>
          <a:lstStyle/>
          <a:p>
            <a:pPr eaLnBrk="1" hangingPunct="1">
              <a:defRPr/>
            </a:pPr>
            <a:r>
              <a:rPr lang="en-US" smtClean="0">
                <a:latin typeface="Urge Text Reg" pitchFamily="50" charset="0"/>
              </a:rPr>
              <a:t>June 2018</a:t>
            </a:r>
            <a:endParaRPr lang="en-US" dirty="0" smtClean="0">
              <a:latin typeface="Urge Text Reg" pitchFamily="50" charset="0"/>
            </a:endParaRPr>
          </a:p>
        </p:txBody>
      </p:sp>
      <p:sp>
        <p:nvSpPr>
          <p:cNvPr id="2" name="TextBox 1"/>
          <p:cNvSpPr txBox="1"/>
          <p:nvPr/>
        </p:nvSpPr>
        <p:spPr>
          <a:xfrm>
            <a:off x="1485900" y="5181600"/>
            <a:ext cx="6172200" cy="523220"/>
          </a:xfrm>
          <a:prstGeom prst="rect">
            <a:avLst/>
          </a:prstGeom>
          <a:noFill/>
        </p:spPr>
        <p:txBody>
          <a:bodyPr wrap="square" rtlCol="0">
            <a:spAutoFit/>
          </a:bodyPr>
          <a:lstStyle/>
          <a:p>
            <a:pPr algn="ctr"/>
            <a:r>
              <a:rPr lang="en-US" sz="2800" b="1" dirty="0">
                <a:solidFill>
                  <a:srgbClr val="A32D5E"/>
                </a:solidFill>
                <a:latin typeface="Urge Text Reg" pitchFamily="50" charset="0"/>
              </a:rPr>
              <a:t>Well Babies Start With Equity</a:t>
            </a:r>
            <a:endParaRPr lang="en-US" sz="2800" dirty="0">
              <a:solidFill>
                <a:srgbClr val="686868"/>
              </a:solidFill>
              <a:latin typeface="Urge Text Reg" pitchFamily="50" charset="0"/>
            </a:endParaRPr>
          </a:p>
        </p:txBody>
      </p:sp>
      <p:sp>
        <p:nvSpPr>
          <p:cNvPr id="4" name="TextBox 3"/>
          <p:cNvSpPr txBox="1"/>
          <p:nvPr/>
        </p:nvSpPr>
        <p:spPr>
          <a:xfrm>
            <a:off x="2209800" y="3398763"/>
            <a:ext cx="4648200" cy="646331"/>
          </a:xfrm>
          <a:prstGeom prst="rect">
            <a:avLst/>
          </a:prstGeom>
          <a:noFill/>
        </p:spPr>
        <p:txBody>
          <a:bodyPr wrap="square" rtlCol="0">
            <a:spAutoFit/>
          </a:bodyPr>
          <a:lstStyle/>
          <a:p>
            <a:pPr algn="ctr"/>
            <a:r>
              <a:rPr lang="en-US" sz="3600" dirty="0" smtClean="0">
                <a:solidFill>
                  <a:srgbClr val="A2BF5B"/>
                </a:solidFill>
                <a:latin typeface="Serendipity" panose="00000500000000000000" pitchFamily="50" charset="0"/>
              </a:rPr>
              <a:t>Every mother, Every baby</a:t>
            </a:r>
            <a:endParaRPr lang="en-US" sz="3600" dirty="0">
              <a:solidFill>
                <a:srgbClr val="A2BF5B"/>
              </a:solidFill>
              <a:latin typeface="Serendipity" panose="00000500000000000000" pitchFamily="50"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579730"/>
            <a:ext cx="3429000" cy="281903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Women?</a:t>
            </a:r>
          </a:p>
        </p:txBody>
      </p:sp>
      <p:sp>
        <p:nvSpPr>
          <p:cNvPr id="3" name="Footer Placeholder 2"/>
          <p:cNvSpPr>
            <a:spLocks noGrp="1"/>
          </p:cNvSpPr>
          <p:nvPr>
            <p:ph type="ftr" sz="quarter" idx="11"/>
          </p:nvPr>
        </p:nvSpPr>
        <p:spPr/>
        <p:txBody>
          <a:bodyPr/>
          <a:lstStyle/>
          <a:p>
            <a:pPr>
              <a:defRPr/>
            </a:pPr>
            <a:r>
              <a:rPr lang="en-US" dirty="0"/>
              <a:t>(</a:t>
            </a:r>
            <a:r>
              <a:rPr lang="en-US" dirty="0">
                <a:hlinkClick r:id="rId2"/>
              </a:rPr>
              <a:t>https://www.dol.gov/wb/stats/facts_over_time.htm#earn</a:t>
            </a:r>
            <a:r>
              <a:rPr lang="en-US" dirty="0"/>
              <a:t>)</a:t>
            </a:r>
          </a:p>
          <a:p>
            <a:pPr>
              <a:defRPr/>
            </a:pPr>
            <a:endParaRPr lang="en-US" dirty="0"/>
          </a:p>
        </p:txBody>
      </p:sp>
      <p:sp>
        <p:nvSpPr>
          <p:cNvPr id="4" name="Content Placeholder 3"/>
          <p:cNvSpPr>
            <a:spLocks noGrp="1"/>
          </p:cNvSpPr>
          <p:nvPr>
            <p:ph sz="quarter" idx="1"/>
          </p:nvPr>
        </p:nvSpPr>
        <p:spPr/>
        <p:txBody>
          <a:bodyPr>
            <a:normAutofit lnSpcReduction="10000"/>
          </a:bodyPr>
          <a:lstStyle/>
          <a:p>
            <a:r>
              <a:rPr lang="en-US" dirty="0"/>
              <a:t>A. 47 % of the US Workforce</a:t>
            </a:r>
          </a:p>
          <a:p>
            <a:r>
              <a:rPr lang="en-US" dirty="0"/>
              <a:t>B. 80% of single parents and 50% of two parent families </a:t>
            </a:r>
          </a:p>
          <a:p>
            <a:r>
              <a:rPr lang="en-US" dirty="0"/>
              <a:t>C. A group who earn 78% of the salary their male counterparts earn and are more likely to live in poverty</a:t>
            </a:r>
          </a:p>
          <a:p>
            <a:r>
              <a:rPr lang="en-US" dirty="0"/>
              <a:t>D. A group less likely to have medicines appropriately tested for them and more likely to have their pain ignored</a:t>
            </a:r>
          </a:p>
          <a:p>
            <a:r>
              <a:rPr lang="en-US" dirty="0"/>
              <a:t>E. ALL OF THE ABOVE</a:t>
            </a:r>
          </a:p>
          <a:p>
            <a:endParaRPr lang="en-US" sz="3200" dirty="0"/>
          </a:p>
        </p:txBody>
      </p:sp>
    </p:spTree>
    <p:extLst>
      <p:ext uri="{BB962C8B-B14F-4D97-AF65-F5344CB8AC3E}">
        <p14:creationId xmlns:p14="http://schemas.microsoft.com/office/powerpoint/2010/main" val="151721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and Poverty</a:t>
            </a:r>
          </a:p>
        </p:txBody>
      </p:sp>
      <p:sp>
        <p:nvSpPr>
          <p:cNvPr id="3" name="Footer Placeholder 2"/>
          <p:cNvSpPr>
            <a:spLocks noGrp="1"/>
          </p:cNvSpPr>
          <p:nvPr>
            <p:ph type="ftr" sz="quarter" idx="11"/>
          </p:nvPr>
        </p:nvSpPr>
        <p:spPr>
          <a:xfrm>
            <a:off x="311727" y="6388258"/>
            <a:ext cx="8461248" cy="365125"/>
          </a:xfrm>
        </p:spPr>
        <p:txBody>
          <a:bodyPr/>
          <a:lstStyle/>
          <a:p>
            <a:pPr algn="l">
              <a:defRPr/>
            </a:pPr>
            <a:r>
              <a:rPr lang="en-US" dirty="0"/>
              <a:t>1961-2015 Annual Social and Economic Supplements, Current Population Survey, U.S. Census Bureau. Graph by the Women's Bureau, U.S. Department of Labor</a:t>
            </a: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066800" y="1524000"/>
            <a:ext cx="6705600" cy="4724400"/>
          </a:xfrm>
        </p:spPr>
      </p:pic>
      <p:sp>
        <p:nvSpPr>
          <p:cNvPr id="6" name="TextBox 5"/>
          <p:cNvSpPr txBox="1"/>
          <p:nvPr/>
        </p:nvSpPr>
        <p:spPr>
          <a:xfrm>
            <a:off x="2095500" y="3763089"/>
            <a:ext cx="457200" cy="246221"/>
          </a:xfrm>
          <a:prstGeom prst="rect">
            <a:avLst/>
          </a:prstGeom>
          <a:noFill/>
        </p:spPr>
        <p:txBody>
          <a:bodyPr wrap="square" rtlCol="0">
            <a:spAutoFit/>
          </a:bodyPr>
          <a:lstStyle/>
          <a:p>
            <a:r>
              <a:rPr lang="en-US" sz="1000" dirty="0"/>
              <a:t>men</a:t>
            </a:r>
          </a:p>
        </p:txBody>
      </p:sp>
      <p:sp>
        <p:nvSpPr>
          <p:cNvPr id="7" name="TextBox 6"/>
          <p:cNvSpPr txBox="1"/>
          <p:nvPr/>
        </p:nvSpPr>
        <p:spPr>
          <a:xfrm>
            <a:off x="2095500" y="5410200"/>
            <a:ext cx="685800" cy="261610"/>
          </a:xfrm>
          <a:prstGeom prst="rect">
            <a:avLst/>
          </a:prstGeom>
          <a:noFill/>
        </p:spPr>
        <p:txBody>
          <a:bodyPr wrap="square" rtlCol="0">
            <a:spAutoFit/>
          </a:bodyPr>
          <a:lstStyle/>
          <a:p>
            <a:r>
              <a:rPr lang="en-US" sz="1100" dirty="0"/>
              <a:t>women</a:t>
            </a:r>
          </a:p>
        </p:txBody>
      </p:sp>
    </p:spTree>
    <p:extLst>
      <p:ext uri="{BB962C8B-B14F-4D97-AF65-F5344CB8AC3E}">
        <p14:creationId xmlns:p14="http://schemas.microsoft.com/office/powerpoint/2010/main" val="2987461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Women Work Harder to be Poorer</a:t>
            </a:r>
          </a:p>
        </p:txBody>
      </p:sp>
      <p:pic>
        <p:nvPicPr>
          <p:cNvPr id="10" name="Content Placeholder 9" descr="gender and poverty.pdf"/>
          <p:cNvPicPr>
            <a:picLocks noGrp="1" noChangeAspect="1"/>
          </p:cNvPicPr>
          <p:nvPr>
            <p:ph sz="quarter" idx="2"/>
          </p:nvPr>
        </p:nvPicPr>
        <p:blipFill>
          <a:blip r:embed="rId2">
            <a:extLst>
              <a:ext uri="{28A0092B-C50C-407E-A947-70E740481C1C}">
                <a14:useLocalDpi xmlns:a14="http://schemas.microsoft.com/office/drawing/2010/main" val="0"/>
              </a:ext>
            </a:extLst>
          </a:blip>
          <a:srcRect t="14394" b="14394"/>
          <a:stretch>
            <a:fillRect/>
          </a:stretch>
        </p:blipFill>
        <p:spPr/>
      </p:pic>
      <p:pic>
        <p:nvPicPr>
          <p:cNvPr id="6" name="Content Placeholder 5" descr="gender pay gap by race.pdf"/>
          <p:cNvPicPr>
            <a:picLocks noGrp="1" noChangeAspect="1"/>
          </p:cNvPicPr>
          <p:nvPr>
            <p:ph sz="quarter" idx="4"/>
          </p:nvPr>
        </p:nvPicPr>
        <p:blipFill rotWithShape="1">
          <a:blip r:embed="rId3">
            <a:extLst>
              <a:ext uri="{28A0092B-C50C-407E-A947-70E740481C1C}">
                <a14:useLocalDpi xmlns:a14="http://schemas.microsoft.com/office/drawing/2010/main" val="0"/>
              </a:ext>
            </a:extLst>
          </a:blip>
          <a:srcRect t="2274" b="-69"/>
          <a:stretch/>
        </p:blipFill>
        <p:spPr>
          <a:xfrm rot="5400000">
            <a:off x="4741718" y="1769918"/>
            <a:ext cx="3886200" cy="4918364"/>
          </a:xfrm>
        </p:spPr>
      </p:pic>
      <p:sp>
        <p:nvSpPr>
          <p:cNvPr id="3" name="Footer Placeholder 2"/>
          <p:cNvSpPr>
            <a:spLocks noGrp="1"/>
          </p:cNvSpPr>
          <p:nvPr>
            <p:ph type="ftr" sz="quarter" idx="17"/>
          </p:nvPr>
        </p:nvSpPr>
        <p:spPr/>
        <p:txBody>
          <a:bodyPr/>
          <a:lstStyle/>
          <a:p>
            <a:pPr>
              <a:defRPr/>
            </a:pPr>
            <a:endParaRPr lang="en-US"/>
          </a:p>
        </p:txBody>
      </p:sp>
      <p:sp>
        <p:nvSpPr>
          <p:cNvPr id="8" name="Text Placeholder 7"/>
          <p:cNvSpPr>
            <a:spLocks noGrp="1"/>
          </p:cNvSpPr>
          <p:nvPr>
            <p:ph type="body" sz="quarter" idx="1"/>
          </p:nvPr>
        </p:nvSpPr>
        <p:spPr/>
        <p:txBody>
          <a:bodyPr/>
          <a:lstStyle/>
          <a:p>
            <a:r>
              <a:rPr lang="en-US" dirty="0"/>
              <a:t>In Rochester:</a:t>
            </a:r>
          </a:p>
        </p:txBody>
      </p:sp>
      <p:sp>
        <p:nvSpPr>
          <p:cNvPr id="9" name="Text Placeholder 8"/>
          <p:cNvSpPr>
            <a:spLocks noGrp="1"/>
          </p:cNvSpPr>
          <p:nvPr>
            <p:ph type="body" sz="quarter" idx="3"/>
          </p:nvPr>
        </p:nvSpPr>
        <p:spPr/>
        <p:txBody>
          <a:bodyPr/>
          <a:lstStyle/>
          <a:p>
            <a:r>
              <a:rPr lang="en-US" dirty="0"/>
              <a:t>Nationally:</a:t>
            </a:r>
          </a:p>
        </p:txBody>
      </p:sp>
    </p:spTree>
    <p:extLst>
      <p:ext uri="{BB962C8B-B14F-4D97-AF65-F5344CB8AC3E}">
        <p14:creationId xmlns:p14="http://schemas.microsoft.com/office/powerpoint/2010/main" val="3073822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1066800"/>
          </a:xfrm>
        </p:spPr>
        <p:txBody>
          <a:bodyPr>
            <a:noAutofit/>
          </a:bodyPr>
          <a:lstStyle/>
          <a:p>
            <a:r>
              <a:rPr lang="en-US" sz="2000" b="1" dirty="0"/>
              <a:t>“40 to 50 % of the gender gap can be explained by the impact of parental &amp; marital status on ♂’s and ♀’s earnings. While the gender pay gap has been decreasing, the pay gap related to parenthood is increasing”</a:t>
            </a:r>
          </a:p>
        </p:txBody>
      </p:sp>
      <p:sp>
        <p:nvSpPr>
          <p:cNvPr id="3" name="Content Placeholder 2"/>
          <p:cNvSpPr>
            <a:spLocks noGrp="1"/>
          </p:cNvSpPr>
          <p:nvPr>
            <p:ph sz="quarter" idx="2"/>
          </p:nvPr>
        </p:nvSpPr>
        <p:spPr/>
        <p:txBody>
          <a:bodyPr/>
          <a:lstStyle/>
          <a:p>
            <a:r>
              <a:rPr lang="en-US" dirty="0"/>
              <a:t>In 2010, ♀ accounted for 47% of the US work force</a:t>
            </a:r>
          </a:p>
          <a:p>
            <a:r>
              <a:rPr lang="en-US" dirty="0"/>
              <a:t>In 2013, 69.9 % of ♀ in the work force had children under 18</a:t>
            </a:r>
          </a:p>
        </p:txBody>
      </p:sp>
      <p:sp>
        <p:nvSpPr>
          <p:cNvPr id="4" name="Content Placeholder 3"/>
          <p:cNvSpPr>
            <a:spLocks noGrp="1"/>
          </p:cNvSpPr>
          <p:nvPr>
            <p:ph sz="quarter" idx="4"/>
          </p:nvPr>
        </p:nvSpPr>
        <p:spPr/>
        <p:txBody>
          <a:bodyPr>
            <a:normAutofit/>
          </a:bodyPr>
          <a:lstStyle/>
          <a:p>
            <a:r>
              <a:rPr lang="en-US" dirty="0"/>
              <a:t>Fatherhood increases men’s earnings by over 6%. </a:t>
            </a:r>
            <a:r>
              <a:rPr lang="en-US" sz="1600" dirty="0"/>
              <a:t>(Using the 1979-2006 waves of the National Longitudinal Survey of Youth 1979 (NLSY79)) </a:t>
            </a:r>
          </a:p>
          <a:p>
            <a:r>
              <a:rPr lang="en-US" sz="2400" dirty="0"/>
              <a:t>This effect is strongest for white men in high education/high earning professions</a:t>
            </a:r>
          </a:p>
        </p:txBody>
      </p:sp>
      <p:sp>
        <p:nvSpPr>
          <p:cNvPr id="5" name="Footer Placeholder 4"/>
          <p:cNvSpPr>
            <a:spLocks noGrp="1"/>
          </p:cNvSpPr>
          <p:nvPr>
            <p:ph type="ftr" sz="quarter" idx="17"/>
          </p:nvPr>
        </p:nvSpPr>
        <p:spPr>
          <a:xfrm>
            <a:off x="381000" y="6248206"/>
            <a:ext cx="8382000" cy="365125"/>
          </a:xfrm>
        </p:spPr>
        <p:txBody>
          <a:bodyPr/>
          <a:lstStyle/>
          <a:p>
            <a:pPr marL="171450" indent="-171450" algn="l">
              <a:buFont typeface="Arial" panose="020B0604020202020204" pitchFamily="34" charset="0"/>
              <a:buChar char="•"/>
              <a:defRPr/>
            </a:pPr>
            <a:r>
              <a:rPr lang="en-US" sz="1200" dirty="0">
                <a:hlinkClick r:id="rId2"/>
              </a:rPr>
              <a:t>http://www.dol.gov/wb/stats/laborf_participate_rate_2013_txt.htm</a:t>
            </a:r>
            <a:endParaRPr lang="en-US" sz="1200" dirty="0"/>
          </a:p>
          <a:p>
            <a:pPr algn="l">
              <a:defRPr/>
            </a:pPr>
            <a:endParaRPr lang="en-US" sz="1200" dirty="0"/>
          </a:p>
          <a:p>
            <a:pPr marL="171450" indent="-171450" algn="l">
              <a:buFont typeface="Arial" panose="020B0604020202020204" pitchFamily="34" charset="0"/>
              <a:buChar char="•"/>
            </a:pPr>
            <a:r>
              <a:rPr lang="en-US" sz="1200" b="1" dirty="0"/>
              <a:t>The Fatherhood Bonus and The Motherhood Penalty: Parenthood and the Gender Gap in Pay, </a:t>
            </a:r>
            <a:r>
              <a:rPr lang="en-US" sz="1200" dirty="0" err="1">
                <a:hlinkClick r:id="rId3"/>
              </a:rPr>
              <a:t>Budig</a:t>
            </a:r>
            <a:r>
              <a:rPr lang="en-US" sz="1200" dirty="0"/>
              <a:t> (2014)</a:t>
            </a:r>
          </a:p>
          <a:p>
            <a:pPr algn="l">
              <a:defRPr/>
            </a:pPr>
            <a:endParaRPr lang="en-US" sz="1200" dirty="0"/>
          </a:p>
        </p:txBody>
      </p:sp>
      <p:sp>
        <p:nvSpPr>
          <p:cNvPr id="6" name="Text Placeholder 5"/>
          <p:cNvSpPr>
            <a:spLocks noGrp="1"/>
          </p:cNvSpPr>
          <p:nvPr>
            <p:ph type="body" sz="quarter" idx="1"/>
          </p:nvPr>
        </p:nvSpPr>
        <p:spPr/>
        <p:txBody>
          <a:bodyPr>
            <a:normAutofit fontScale="92500" lnSpcReduction="10000"/>
          </a:bodyPr>
          <a:lstStyle/>
          <a:p>
            <a:r>
              <a:rPr lang="en-US" dirty="0"/>
              <a:t>While women pay a lifetime earnings penalty of 4% per child…</a:t>
            </a:r>
          </a:p>
        </p:txBody>
      </p:sp>
      <p:sp>
        <p:nvSpPr>
          <p:cNvPr id="7" name="Text Placeholder 6"/>
          <p:cNvSpPr>
            <a:spLocks noGrp="1"/>
          </p:cNvSpPr>
          <p:nvPr>
            <p:ph type="body" sz="quarter" idx="3"/>
          </p:nvPr>
        </p:nvSpPr>
        <p:spPr/>
        <p:txBody>
          <a:bodyPr>
            <a:normAutofit fontScale="92500" lnSpcReduction="10000"/>
          </a:bodyPr>
          <a:lstStyle/>
          <a:p>
            <a:r>
              <a:rPr lang="en-US" dirty="0"/>
              <a:t>Men’s wages actually INCREASE with parenthood</a:t>
            </a:r>
          </a:p>
        </p:txBody>
      </p:sp>
    </p:spTree>
    <p:extLst>
      <p:ext uri="{BB962C8B-B14F-4D97-AF65-F5344CB8AC3E}">
        <p14:creationId xmlns:p14="http://schemas.microsoft.com/office/powerpoint/2010/main" val="3831582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rmAutofit fontScale="90000"/>
          </a:bodyPr>
          <a:lstStyle/>
          <a:p>
            <a:r>
              <a:rPr lang="en-US" dirty="0">
                <a:solidFill>
                  <a:srgbClr val="A2BF5B"/>
                </a:solidFill>
                <a:latin typeface="Urge Text Reg" pitchFamily="50" charset="0"/>
              </a:rPr>
              <a:t>Women Bear the Economic Burden of Child bearing</a:t>
            </a:r>
          </a:p>
        </p:txBody>
      </p:sp>
      <p:sp>
        <p:nvSpPr>
          <p:cNvPr id="4" name="Content Placeholder 3"/>
          <p:cNvSpPr>
            <a:spLocks noGrp="1"/>
          </p:cNvSpPr>
          <p:nvPr>
            <p:ph sz="quarter" idx="1"/>
          </p:nvPr>
        </p:nvSpPr>
        <p:spPr>
          <a:xfrm>
            <a:off x="495300" y="1714500"/>
            <a:ext cx="8153400" cy="1905000"/>
          </a:xfrm>
        </p:spPr>
        <p:txBody>
          <a:bodyPr>
            <a:noAutofit/>
          </a:bodyPr>
          <a:lstStyle/>
          <a:p>
            <a:r>
              <a:rPr lang="en-US" sz="2000" dirty="0">
                <a:latin typeface="Urge Text Reg" pitchFamily="50" charset="0"/>
              </a:rPr>
              <a:t>In lost wages due to hours of work missed for maternity or childcare needs</a:t>
            </a:r>
          </a:p>
          <a:p>
            <a:r>
              <a:rPr lang="en-US" sz="2000" dirty="0">
                <a:latin typeface="Urge Text Reg" pitchFamily="50" charset="0"/>
              </a:rPr>
              <a:t>In medical cost</a:t>
            </a:r>
          </a:p>
          <a:p>
            <a:r>
              <a:rPr lang="en-US" sz="2000" dirty="0">
                <a:latin typeface="Urge Text Reg" pitchFamily="50" charset="0"/>
              </a:rPr>
              <a:t>In average wage reduction per child for women who become mothers</a:t>
            </a:r>
          </a:p>
          <a:p>
            <a:pPr marL="0" indent="0" algn="ctr">
              <a:buNone/>
            </a:pPr>
            <a:r>
              <a:rPr lang="en-US" sz="2000" b="1" u="sng" dirty="0">
                <a:latin typeface="Urge Text Reg" pitchFamily="50" charset="0"/>
              </a:rPr>
              <a:t>This hits women with low SES and women of color the hardest</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200" y="5562600"/>
            <a:ext cx="1342184" cy="1215746"/>
          </a:xfrm>
          <a:prstGeom prst="rect">
            <a:avLst/>
          </a:prstGeom>
        </p:spPr>
      </p:pic>
      <p:sp>
        <p:nvSpPr>
          <p:cNvPr id="3" name="TextBox 2"/>
          <p:cNvSpPr txBox="1"/>
          <p:nvPr/>
        </p:nvSpPr>
        <p:spPr>
          <a:xfrm>
            <a:off x="457200" y="3733800"/>
            <a:ext cx="4586708" cy="2677656"/>
          </a:xfrm>
          <a:prstGeom prst="rect">
            <a:avLst/>
          </a:prstGeom>
          <a:noFill/>
        </p:spPr>
        <p:txBody>
          <a:bodyPr wrap="square" rtlCol="0">
            <a:spAutoFit/>
          </a:bodyPr>
          <a:lstStyle/>
          <a:p>
            <a:r>
              <a:rPr lang="en-US" sz="2800" dirty="0">
                <a:solidFill>
                  <a:srgbClr val="A32D5E"/>
                </a:solidFill>
                <a:latin typeface="Urge Text Reg" pitchFamily="50" charset="0"/>
              </a:rPr>
              <a:t>At 48% of all homes with children, single female heads of household with children under 18 are the largest demographic group in Rochester </a:t>
            </a:r>
          </a:p>
        </p:txBody>
      </p:sp>
      <p:pic>
        <p:nvPicPr>
          <p:cNvPr id="5" name="Picture 4" descr="% female heads of house.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079" y="1676400"/>
            <a:ext cx="5299364" cy="6858000"/>
          </a:xfrm>
          <a:prstGeom prst="rect">
            <a:avLst/>
          </a:prstGeom>
        </p:spPr>
      </p:pic>
    </p:spTree>
    <p:extLst>
      <p:ext uri="{BB962C8B-B14F-4D97-AF65-F5344CB8AC3E}">
        <p14:creationId xmlns:p14="http://schemas.microsoft.com/office/powerpoint/2010/main" val="1322746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259175"/>
            <a:ext cx="8610600" cy="990600"/>
          </a:xfrm>
        </p:spPr>
        <p:txBody>
          <a:bodyPr>
            <a:normAutofit fontScale="90000"/>
          </a:bodyPr>
          <a:lstStyle/>
          <a:p>
            <a:pPr eaLnBrk="1" hangingPunct="1">
              <a:defRPr/>
            </a:pPr>
            <a:r>
              <a:rPr lang="en-US" b="1" dirty="0">
                <a:solidFill>
                  <a:srgbClr val="A2BF5B"/>
                </a:solidFill>
                <a:latin typeface="Serendipity" panose="00000500000000000000" pitchFamily="50" charset="0"/>
              </a:rPr>
              <a:t>Reproductive Justice is about who decides</a:t>
            </a:r>
            <a:endParaRPr lang="en-US" b="1" dirty="0">
              <a:solidFill>
                <a:srgbClr val="A2BF5B"/>
              </a:solidFill>
              <a:latin typeface="Urge Text Reg" pitchFamily="50" charset="0"/>
            </a:endParaRPr>
          </a:p>
        </p:txBody>
      </p:sp>
      <p:sp>
        <p:nvSpPr>
          <p:cNvPr id="4099" name="Text Box 5"/>
          <p:cNvSpPr txBox="1">
            <a:spLocks noChangeArrowheads="1"/>
          </p:cNvSpPr>
          <p:nvPr/>
        </p:nvSpPr>
        <p:spPr bwMode="auto">
          <a:xfrm>
            <a:off x="301690" y="1828800"/>
            <a:ext cx="7315200" cy="4401205"/>
          </a:xfrm>
          <a:prstGeom prst="rect">
            <a:avLst/>
          </a:prstGeom>
          <a:noFill/>
          <a:ln w="9525">
            <a:noFill/>
            <a:miter lim="800000"/>
            <a:headEnd/>
            <a:tailEnd/>
          </a:ln>
        </p:spPr>
        <p:txBody>
          <a:bodyPr wrap="square">
            <a:spAutoFit/>
          </a:bodyPr>
          <a:lstStyle/>
          <a:p>
            <a:pPr marL="273050" indent="0" eaLnBrk="1" hangingPunct="1">
              <a:buFont typeface="Wingdings" pitchFamily="2" charset="2"/>
              <a:buNone/>
            </a:pPr>
            <a:r>
              <a:rPr lang="en-US" sz="2800" dirty="0">
                <a:latin typeface="Urge Text Reg" pitchFamily="50" charset="0"/>
              </a:rPr>
              <a:t>The decision to become: </a:t>
            </a:r>
          </a:p>
          <a:p>
            <a:pPr marL="273050" indent="0" eaLnBrk="1" hangingPunct="1">
              <a:buFont typeface="Wingdings" pitchFamily="2" charset="2"/>
              <a:buNone/>
            </a:pPr>
            <a:r>
              <a:rPr lang="en-US" sz="2800" dirty="0">
                <a:latin typeface="Urge Text Reg" pitchFamily="50" charset="0"/>
              </a:rPr>
              <a:t>&amp;</a:t>
            </a:r>
          </a:p>
          <a:p>
            <a:pPr marL="273050" indent="0" eaLnBrk="1" hangingPunct="1">
              <a:buFont typeface="Wingdings" pitchFamily="2" charset="2"/>
              <a:buNone/>
            </a:pPr>
            <a:r>
              <a:rPr lang="en-US" sz="2800" dirty="0">
                <a:latin typeface="Urge Text Reg" pitchFamily="50" charset="0"/>
              </a:rPr>
              <a:t>The decision to stay:   </a:t>
            </a:r>
          </a:p>
          <a:p>
            <a:pPr marL="273050" indent="0" eaLnBrk="1" hangingPunct="1">
              <a:buFont typeface="Wingdings" pitchFamily="2" charset="2"/>
              <a:buNone/>
            </a:pPr>
            <a:endParaRPr lang="en-US" sz="2800" dirty="0">
              <a:latin typeface="Urge Text Reg" pitchFamily="50" charset="0"/>
            </a:endParaRPr>
          </a:p>
          <a:p>
            <a:pPr marL="273050" indent="0" eaLnBrk="1" hangingPunct="1">
              <a:buFont typeface="Wingdings" pitchFamily="2" charset="2"/>
              <a:buNone/>
            </a:pPr>
            <a:r>
              <a:rPr lang="en-US" sz="2800" dirty="0" smtClean="0">
                <a:latin typeface="Urge Text Reg" pitchFamily="50" charset="0"/>
              </a:rPr>
              <a:t>Is </a:t>
            </a:r>
            <a:r>
              <a:rPr lang="en-US" sz="2800" dirty="0">
                <a:latin typeface="Urge Text Reg" pitchFamily="50" charset="0"/>
              </a:rPr>
              <a:t>one of the most profound life choices a </a:t>
            </a:r>
            <a:r>
              <a:rPr lang="en-US" sz="2800" dirty="0" smtClean="0">
                <a:latin typeface="Urge Text Reg" pitchFamily="50" charset="0"/>
              </a:rPr>
              <a:t>woman can make</a:t>
            </a:r>
            <a:r>
              <a:rPr lang="en-US" sz="2800" dirty="0">
                <a:latin typeface="Urge Text Reg" pitchFamily="50" charset="0"/>
              </a:rPr>
              <a:t>;</a:t>
            </a:r>
          </a:p>
          <a:p>
            <a:pPr marL="730250" indent="-457200" eaLnBrk="1" hangingPunct="1">
              <a:buFont typeface="Arial" panose="020B0604020202020204" pitchFamily="34" charset="0"/>
              <a:buChar char="•"/>
            </a:pPr>
            <a:r>
              <a:rPr lang="en-US" sz="2800" dirty="0">
                <a:latin typeface="Urge Text Reg" pitchFamily="50" charset="0"/>
              </a:rPr>
              <a:t>Financially</a:t>
            </a:r>
          </a:p>
          <a:p>
            <a:pPr marL="730250" indent="-457200" eaLnBrk="1" hangingPunct="1">
              <a:buFont typeface="Arial" panose="020B0604020202020204" pitchFamily="34" charset="0"/>
              <a:buChar char="•"/>
            </a:pPr>
            <a:r>
              <a:rPr lang="en-US" sz="2800" dirty="0">
                <a:latin typeface="Urge Text Reg" pitchFamily="50" charset="0"/>
              </a:rPr>
              <a:t>Professionally</a:t>
            </a:r>
          </a:p>
          <a:p>
            <a:pPr marL="730250" indent="-457200" eaLnBrk="1" hangingPunct="1">
              <a:buFont typeface="Arial" panose="020B0604020202020204" pitchFamily="34" charset="0"/>
              <a:buChar char="•"/>
            </a:pPr>
            <a:r>
              <a:rPr lang="en-US" sz="2800" dirty="0">
                <a:latin typeface="Urge Text Reg" pitchFamily="50" charset="0"/>
              </a:rPr>
              <a:t>Emotionally</a:t>
            </a:r>
          </a:p>
          <a:p>
            <a:pPr marL="730250" indent="-457200" eaLnBrk="1" hangingPunct="1">
              <a:buFont typeface="Arial" panose="020B0604020202020204" pitchFamily="34" charset="0"/>
              <a:buChar char="•"/>
            </a:pPr>
            <a:r>
              <a:rPr lang="en-US" sz="2800" dirty="0">
                <a:latin typeface="Urge Text Reg" pitchFamily="50" charset="0"/>
              </a:rPr>
              <a:t>Physically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5562600"/>
            <a:ext cx="1342184" cy="1215746"/>
          </a:xfrm>
          <a:prstGeom prst="rect">
            <a:avLst/>
          </a:prstGeom>
        </p:spPr>
      </p:pic>
      <p:sp>
        <p:nvSpPr>
          <p:cNvPr id="2" name="TextBox 1"/>
          <p:cNvSpPr txBox="1"/>
          <p:nvPr/>
        </p:nvSpPr>
        <p:spPr>
          <a:xfrm>
            <a:off x="4686300" y="1960316"/>
            <a:ext cx="3200400" cy="369332"/>
          </a:xfrm>
          <a:prstGeom prst="rect">
            <a:avLst/>
          </a:prstGeom>
          <a:solidFill>
            <a:srgbClr val="F2D970"/>
          </a:solidFill>
        </p:spPr>
        <p:txBody>
          <a:bodyPr wrap="square" rtlCol="0">
            <a:spAutoFit/>
          </a:bodyPr>
          <a:lstStyle/>
          <a:p>
            <a:r>
              <a:rPr lang="en-US" dirty="0"/>
              <a:t>PREGNANT / NOT PREGNANT</a:t>
            </a:r>
          </a:p>
        </p:txBody>
      </p:sp>
      <p:sp>
        <p:nvSpPr>
          <p:cNvPr id="3" name="TextBox 2"/>
          <p:cNvSpPr txBox="1"/>
          <p:nvPr/>
        </p:nvSpPr>
        <p:spPr>
          <a:xfrm>
            <a:off x="4686300" y="2733698"/>
            <a:ext cx="3200400" cy="369332"/>
          </a:xfrm>
          <a:prstGeom prst="rect">
            <a:avLst/>
          </a:prstGeom>
          <a:solidFill>
            <a:srgbClr val="F2D970"/>
          </a:solidFill>
        </p:spPr>
        <p:txBody>
          <a:bodyPr wrap="square" rtlCol="0">
            <a:spAutoFit/>
          </a:bodyPr>
          <a:lstStyle/>
          <a:p>
            <a:r>
              <a:rPr lang="en-US" dirty="0"/>
              <a:t>PREGNANT / NOT PREGNANT</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2606" y="4482727"/>
            <a:ext cx="4109189" cy="2244436"/>
          </a:xfrm>
          <a:prstGeom prst="rect">
            <a:avLst/>
          </a:prstGeom>
        </p:spPr>
      </p:pic>
    </p:spTree>
    <p:extLst>
      <p:ext uri="{BB962C8B-B14F-4D97-AF65-F5344CB8AC3E}">
        <p14:creationId xmlns:p14="http://schemas.microsoft.com/office/powerpoint/2010/main" val="1367246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990600" y="381000"/>
            <a:ext cx="8153400" cy="990600"/>
          </a:xfrm>
        </p:spPr>
        <p:txBody>
          <a:bodyPr/>
          <a:lstStyle/>
          <a:p>
            <a:pPr>
              <a:defRPr/>
            </a:pPr>
            <a:r>
              <a:rPr lang="en-US" dirty="0" smtClean="0">
                <a:solidFill>
                  <a:srgbClr val="A2BF5B"/>
                </a:solidFill>
                <a:latin typeface="Serendipity" panose="00000500000000000000" pitchFamily="50" charset="0"/>
              </a:rPr>
              <a:t>Takeaways…</a:t>
            </a:r>
            <a:endParaRPr lang="en-US" dirty="0" smtClean="0">
              <a:solidFill>
                <a:srgbClr val="A2BF5B"/>
              </a:solidFill>
              <a:latin typeface="Serendipity" panose="00000500000000000000" pitchFamily="50" charset="0"/>
            </a:endParaRPr>
          </a:p>
        </p:txBody>
      </p:sp>
      <p:sp>
        <p:nvSpPr>
          <p:cNvPr id="6147" name="Rectangle 3"/>
          <p:cNvSpPr>
            <a:spLocks noGrp="1" noChangeArrowheads="1"/>
          </p:cNvSpPr>
          <p:nvPr>
            <p:ph sz="quarter" idx="4294967295"/>
          </p:nvPr>
        </p:nvSpPr>
        <p:spPr>
          <a:xfrm>
            <a:off x="990600" y="1828800"/>
            <a:ext cx="8153400" cy="4495800"/>
          </a:xfrm>
        </p:spPr>
        <p:txBody>
          <a:bodyPr/>
          <a:lstStyle/>
          <a:p>
            <a:pPr lvl="1">
              <a:defRPr/>
            </a:pPr>
            <a:r>
              <a:rPr lang="en-US" dirty="0" smtClean="0"/>
              <a:t>Cultural parity matters</a:t>
            </a:r>
          </a:p>
          <a:p>
            <a:pPr lvl="1">
              <a:defRPr/>
            </a:pPr>
            <a:r>
              <a:rPr lang="en-US" dirty="0" smtClean="0"/>
              <a:t>The culture of healthcare matters</a:t>
            </a:r>
          </a:p>
          <a:p>
            <a:pPr lvl="1">
              <a:defRPr/>
            </a:pPr>
            <a:r>
              <a:rPr lang="en-US" dirty="0" smtClean="0"/>
              <a:t>Seeing the whole patient in context is essential</a:t>
            </a:r>
          </a:p>
          <a:p>
            <a:pPr lvl="1">
              <a:defRPr/>
            </a:pPr>
            <a:r>
              <a:rPr lang="en-US" dirty="0" smtClean="0"/>
              <a:t>Poverty is fundamentally entwined with gender equity</a:t>
            </a:r>
          </a:p>
          <a:p>
            <a:pPr lvl="1">
              <a:defRPr/>
            </a:pPr>
            <a:r>
              <a:rPr lang="en-US" dirty="0" smtClean="0"/>
              <a:t>Reproductive Health and economic empowerment go hand in hand</a:t>
            </a:r>
          </a:p>
          <a:p>
            <a:pPr lvl="1">
              <a:defRPr/>
            </a:pPr>
            <a:endParaRPr lang="en-US" dirty="0" smtClean="0"/>
          </a:p>
          <a:p>
            <a:pPr lvl="1">
              <a:defRPr/>
            </a:pPr>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5562600"/>
            <a:ext cx="1342184" cy="121574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4267200"/>
            <a:ext cx="7315200" cy="914400"/>
          </a:xfrm>
        </p:spPr>
        <p:txBody>
          <a:bodyPr>
            <a:normAutofit/>
          </a:bodyPr>
          <a:lstStyle/>
          <a:p>
            <a:pPr algn="ctr" eaLnBrk="1" hangingPunct="1">
              <a:defRPr/>
            </a:pPr>
            <a:r>
              <a:rPr lang="en-US" b="1" cap="none" dirty="0" smtClean="0">
                <a:solidFill>
                  <a:srgbClr val="A32D5E"/>
                </a:solidFill>
                <a:latin typeface="Urge Text Reg" pitchFamily="50" charset="0"/>
              </a:rPr>
              <a:t>The future is female</a:t>
            </a:r>
            <a:endParaRPr lang="en-US" b="1" cap="none" dirty="0" smtClean="0">
              <a:solidFill>
                <a:srgbClr val="A32D5E"/>
              </a:solidFill>
              <a:latin typeface="Urge Text Reg" pitchFamily="50" charset="0"/>
            </a:endParaRPr>
          </a:p>
        </p:txBody>
      </p:sp>
      <p:sp>
        <p:nvSpPr>
          <p:cNvPr id="2" name="TextBox 1"/>
          <p:cNvSpPr txBox="1"/>
          <p:nvPr/>
        </p:nvSpPr>
        <p:spPr>
          <a:xfrm>
            <a:off x="1485900" y="5181600"/>
            <a:ext cx="6172200" cy="523220"/>
          </a:xfrm>
          <a:prstGeom prst="rect">
            <a:avLst/>
          </a:prstGeom>
          <a:noFill/>
        </p:spPr>
        <p:txBody>
          <a:bodyPr wrap="square" rtlCol="0">
            <a:spAutoFit/>
          </a:bodyPr>
          <a:lstStyle/>
          <a:p>
            <a:pPr algn="ctr"/>
            <a:r>
              <a:rPr lang="en-US" sz="2800" dirty="0" smtClean="0">
                <a:solidFill>
                  <a:srgbClr val="686868"/>
                </a:solidFill>
                <a:latin typeface="Urge Text Reg" pitchFamily="50" charset="0"/>
              </a:rPr>
              <a:t>Let’s nurture it!</a:t>
            </a:r>
            <a:endParaRPr lang="en-US" sz="2800" dirty="0">
              <a:solidFill>
                <a:srgbClr val="686868"/>
              </a:solidFill>
              <a:latin typeface="Urge Text Reg" pitchFamily="50" charset="0"/>
            </a:endParaRPr>
          </a:p>
        </p:txBody>
      </p:sp>
      <p:sp>
        <p:nvSpPr>
          <p:cNvPr id="4" name="TextBox 3"/>
          <p:cNvSpPr txBox="1"/>
          <p:nvPr/>
        </p:nvSpPr>
        <p:spPr>
          <a:xfrm>
            <a:off x="2209800" y="3398763"/>
            <a:ext cx="4648200" cy="646331"/>
          </a:xfrm>
          <a:prstGeom prst="rect">
            <a:avLst/>
          </a:prstGeom>
          <a:noFill/>
        </p:spPr>
        <p:txBody>
          <a:bodyPr wrap="square" rtlCol="0">
            <a:spAutoFit/>
          </a:bodyPr>
          <a:lstStyle/>
          <a:p>
            <a:pPr algn="ctr"/>
            <a:r>
              <a:rPr lang="en-US" sz="3600" dirty="0" smtClean="0">
                <a:solidFill>
                  <a:srgbClr val="A2BF5B"/>
                </a:solidFill>
                <a:latin typeface="Serendipity" panose="00000500000000000000" pitchFamily="50" charset="0"/>
              </a:rPr>
              <a:t>Every mother, Every baby</a:t>
            </a:r>
            <a:endParaRPr lang="en-US" sz="3600" dirty="0">
              <a:solidFill>
                <a:srgbClr val="A2BF5B"/>
              </a:solidFill>
              <a:latin typeface="Serendipity" panose="00000500000000000000" pitchFamily="50"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579730"/>
            <a:ext cx="3429000" cy="2819033"/>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6812" b="14438"/>
          <a:stretch/>
        </p:blipFill>
        <p:spPr>
          <a:xfrm>
            <a:off x="0" y="0"/>
            <a:ext cx="9144000" cy="4191000"/>
          </a:xfrm>
          <a:prstGeom prst="rect">
            <a:avLst/>
          </a:prstGeom>
        </p:spPr>
      </p:pic>
    </p:spTree>
    <p:extLst>
      <p:ext uri="{BB962C8B-B14F-4D97-AF65-F5344CB8AC3E}">
        <p14:creationId xmlns:p14="http://schemas.microsoft.com/office/powerpoint/2010/main" val="362312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a:p>
        </p:txBody>
      </p:sp>
      <p:sp>
        <p:nvSpPr>
          <p:cNvPr id="3" name="Title 2"/>
          <p:cNvSpPr>
            <a:spLocks noGrp="1"/>
          </p:cNvSpPr>
          <p:nvPr>
            <p:ph type="title"/>
          </p:nvPr>
        </p:nvSpPr>
        <p:spPr/>
        <p:txBody>
          <a:bodyPr/>
          <a:lstStyle/>
          <a:p>
            <a:r>
              <a:rPr lang="en-US" dirty="0" smtClean="0"/>
              <a:t>My Blueberry</a:t>
            </a:r>
            <a:endParaRPr lang="en-US" dirty="0"/>
          </a:p>
        </p:txBody>
      </p:sp>
      <p:sp>
        <p:nvSpPr>
          <p:cNvPr id="4" name="Footer Placeholder 3"/>
          <p:cNvSpPr>
            <a:spLocks noGrp="1"/>
          </p:cNvSpPr>
          <p:nvPr>
            <p:ph type="ftr" sz="quarter" idx="12"/>
          </p:nvPr>
        </p:nvSpPr>
        <p:spPr/>
        <p:txBody>
          <a:bodyPr/>
          <a:lstStyle/>
          <a:p>
            <a:pPr>
              <a:defRPr/>
            </a:pPr>
            <a:endParaRPr lang="en-US"/>
          </a:p>
        </p:txBody>
      </p:sp>
      <p:pic>
        <p:nvPicPr>
          <p:cNvPr id="6" name="Picture Placeholder 5"/>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482" t="9796" r="-482" b="42003"/>
          <a:stretch/>
        </p:blipFill>
        <p:spPr>
          <a:xfrm>
            <a:off x="1560576" y="-304800"/>
            <a:ext cx="7583424" cy="4873752"/>
          </a:xfrm>
        </p:spPr>
      </p:pic>
    </p:spTree>
    <p:extLst>
      <p:ext uri="{BB962C8B-B14F-4D97-AF65-F5344CB8AC3E}">
        <p14:creationId xmlns:p14="http://schemas.microsoft.com/office/powerpoint/2010/main" val="3007696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09600" y="381000"/>
            <a:ext cx="8153400" cy="990600"/>
          </a:xfrm>
        </p:spPr>
        <p:txBody>
          <a:bodyPr>
            <a:normAutofit/>
          </a:bodyPr>
          <a:lstStyle/>
          <a:p>
            <a:pPr eaLnBrk="1" hangingPunct="1">
              <a:defRPr/>
            </a:pPr>
            <a:r>
              <a:rPr lang="en-US" dirty="0" smtClean="0">
                <a:solidFill>
                  <a:srgbClr val="A2BF5B"/>
                </a:solidFill>
                <a:latin typeface="Serendipity" panose="00000500000000000000" pitchFamily="50" charset="0"/>
              </a:rPr>
              <a:t>Reproductive Health Equity</a:t>
            </a:r>
            <a:endParaRPr lang="en-US" dirty="0" smtClean="0">
              <a:solidFill>
                <a:srgbClr val="A2BF5B"/>
              </a:solidFill>
              <a:latin typeface="Urge Text Reg" pitchFamily="50" charset="0"/>
            </a:endParaRPr>
          </a:p>
        </p:txBody>
      </p:sp>
      <p:sp>
        <p:nvSpPr>
          <p:cNvPr id="4099" name="Text Box 5"/>
          <p:cNvSpPr txBox="1">
            <a:spLocks noChangeArrowheads="1"/>
          </p:cNvSpPr>
          <p:nvPr/>
        </p:nvSpPr>
        <p:spPr bwMode="auto">
          <a:xfrm>
            <a:off x="304800" y="2401298"/>
            <a:ext cx="7315200" cy="1815882"/>
          </a:xfrm>
          <a:prstGeom prst="rect">
            <a:avLst/>
          </a:prstGeom>
          <a:noFill/>
          <a:ln w="9525">
            <a:noFill/>
            <a:miter lim="800000"/>
            <a:headEnd/>
            <a:tailEnd/>
          </a:ln>
        </p:spPr>
        <p:txBody>
          <a:bodyPr wrap="square">
            <a:spAutoFit/>
          </a:bodyPr>
          <a:lstStyle/>
          <a:p>
            <a:pPr marL="273050" indent="0" eaLnBrk="1" hangingPunct="1">
              <a:buFont typeface="Wingdings" pitchFamily="2" charset="2"/>
              <a:buNone/>
            </a:pPr>
            <a:r>
              <a:rPr lang="en-US" sz="2800" dirty="0"/>
              <a:t>D</a:t>
            </a:r>
            <a:r>
              <a:rPr lang="en-US" sz="2800" dirty="0" smtClean="0"/>
              <a:t>escribes </a:t>
            </a:r>
            <a:r>
              <a:rPr lang="en-US" sz="2800" dirty="0"/>
              <a:t>an affirmative social reality of economic opportunity, educational attainment, and meaningful health choices for women and girls</a:t>
            </a:r>
            <a:endParaRPr lang="en-US" sz="2800" dirty="0">
              <a:latin typeface="Urge Text Reg" pitchFamily="50"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5562600"/>
            <a:ext cx="1342184" cy="121574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Human Rights Framework</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Text Placeholder 3"/>
          <p:cNvSpPr>
            <a:spLocks noGrp="1"/>
          </p:cNvSpPr>
          <p:nvPr>
            <p:ph type="body" idx="2"/>
          </p:nvPr>
        </p:nvSpPr>
        <p:spPr/>
        <p:txBody>
          <a:bodyPr/>
          <a:lstStyle/>
          <a:p>
            <a:r>
              <a:rPr lang="en-US" dirty="0" smtClean="0"/>
              <a:t>The right to decide whether and when to become a parent, the right to dignity in care, and the right to parent one’s child in safety and dignity</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900520468"/>
              </p:ext>
            </p:extLst>
          </p:nvPr>
        </p:nvGraphicFramePr>
        <p:xfrm>
          <a:off x="2362200" y="1752600"/>
          <a:ext cx="6400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4114800" y="3886200"/>
            <a:ext cx="3200400" cy="369332"/>
          </a:xfrm>
          <a:prstGeom prst="rect">
            <a:avLst/>
          </a:prstGeom>
          <a:noFill/>
        </p:spPr>
        <p:txBody>
          <a:bodyPr wrap="square" rtlCol="0">
            <a:spAutoFit/>
          </a:bodyPr>
          <a:lstStyle/>
          <a:p>
            <a:r>
              <a:rPr lang="en-US" dirty="0" smtClean="0">
                <a:solidFill>
                  <a:schemeClr val="bg1"/>
                </a:solidFill>
              </a:rPr>
              <a:t>Reproductive Health Justice</a:t>
            </a:r>
            <a:endParaRPr lang="en-US" dirty="0">
              <a:solidFill>
                <a:schemeClr val="bg1"/>
              </a:solidFill>
            </a:endParaRPr>
          </a:p>
        </p:txBody>
      </p:sp>
    </p:spTree>
    <p:extLst>
      <p:ext uri="{BB962C8B-B14F-4D97-AF65-F5344CB8AC3E}">
        <p14:creationId xmlns:p14="http://schemas.microsoft.com/office/powerpoint/2010/main" val="3196402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endParaRPr lang="en-US"/>
          </a:p>
        </p:txBody>
      </p:sp>
      <p:sp>
        <p:nvSpPr>
          <p:cNvPr id="3" name="Title 2"/>
          <p:cNvSpPr>
            <a:spLocks noGrp="1"/>
          </p:cNvSpPr>
          <p:nvPr>
            <p:ph type="title" idx="4294967295"/>
          </p:nvPr>
        </p:nvSpPr>
        <p:spPr>
          <a:xfrm>
            <a:off x="1524000" y="1600200"/>
            <a:ext cx="7620000" cy="990600"/>
          </a:xfrm>
        </p:spPr>
        <p:txBody>
          <a:bodyPr/>
          <a:lstStyle/>
          <a:p>
            <a:r>
              <a:rPr lang="en-US" dirty="0"/>
              <a:t>Creating an affirmative culture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27" r="-727"/>
          <a:stretch/>
        </p:blipFill>
        <p:spPr>
          <a:xfrm>
            <a:off x="0" y="0"/>
            <a:ext cx="9144000" cy="6858000"/>
          </a:xfrm>
          <a:prstGeom prst="rect">
            <a:avLst/>
          </a:prstGeom>
        </p:spPr>
      </p:pic>
    </p:spTree>
    <p:extLst>
      <p:ext uri="{BB962C8B-B14F-4D97-AF65-F5344CB8AC3E}">
        <p14:creationId xmlns:p14="http://schemas.microsoft.com/office/powerpoint/2010/main" val="3446565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81000"/>
            <a:ext cx="8153400" cy="990600"/>
          </a:xfrm>
        </p:spPr>
        <p:txBody>
          <a:bodyPr/>
          <a:lstStyle/>
          <a:p>
            <a:r>
              <a:rPr lang="en-US" dirty="0" smtClean="0">
                <a:solidFill>
                  <a:srgbClr val="A2BF5B"/>
                </a:solidFill>
                <a:latin typeface="Serendipity" panose="00000500000000000000" pitchFamily="50" charset="0"/>
              </a:rPr>
              <a:t>There was a mom…</a:t>
            </a:r>
            <a:endParaRPr lang="en-US" dirty="0">
              <a:solidFill>
                <a:srgbClr val="A2BF5B"/>
              </a:solidFill>
              <a:latin typeface="Serendipity" panose="00000500000000000000" pitchFamily="50" charset="0"/>
            </a:endParaRPr>
          </a:p>
        </p:txBody>
      </p:sp>
      <p:sp>
        <p:nvSpPr>
          <p:cNvPr id="4" name="Content Placeholder 3"/>
          <p:cNvSpPr>
            <a:spLocks noGrp="1"/>
          </p:cNvSpPr>
          <p:nvPr>
            <p:ph sz="quarter" idx="1"/>
          </p:nvPr>
        </p:nvSpPr>
        <p:spPr>
          <a:xfrm>
            <a:off x="612648" y="1981200"/>
            <a:ext cx="8153400" cy="1905000"/>
          </a:xfrm>
        </p:spPr>
        <p:txBody>
          <a:bodyPr>
            <a:normAutofit/>
          </a:bodyPr>
          <a:lstStyle/>
          <a:p>
            <a:r>
              <a:rPr lang="en-US" sz="2800" dirty="0" smtClean="0">
                <a:latin typeface="Urge Text Reg" pitchFamily="50" charset="0"/>
              </a:rPr>
              <a:t>Denied housing</a:t>
            </a:r>
          </a:p>
          <a:p>
            <a:r>
              <a:rPr lang="en-US" sz="2800" dirty="0" smtClean="0">
                <a:latin typeface="Urge Text Reg" pitchFamily="50" charset="0"/>
              </a:rPr>
              <a:t>Experiencing Structural Racism</a:t>
            </a:r>
          </a:p>
          <a:p>
            <a:r>
              <a:rPr lang="en-US" sz="2800" dirty="0" smtClean="0">
                <a:latin typeface="Urge Text Reg" pitchFamily="50" charset="0"/>
              </a:rPr>
              <a:t>Prosecuted for addiction</a:t>
            </a:r>
            <a:endParaRPr lang="en-US" sz="2800" dirty="0" smtClean="0">
              <a:latin typeface="Urge Text Reg" pitchFamily="50"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5562600"/>
            <a:ext cx="1342184" cy="121574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Urge Text Reg" pitchFamily="50" charset="0"/>
              </a:rPr>
              <a:t>Black Maternal Mortality</a:t>
            </a:r>
          </a:p>
        </p:txBody>
      </p:sp>
      <p:sp>
        <p:nvSpPr>
          <p:cNvPr id="3" name="Footer Placeholder 2"/>
          <p:cNvSpPr>
            <a:spLocks noGrp="1"/>
          </p:cNvSpPr>
          <p:nvPr>
            <p:ph type="ftr" sz="quarter" idx="11"/>
          </p:nvPr>
        </p:nvSpPr>
        <p:spPr/>
        <p:txBody>
          <a:bodyPr/>
          <a:lstStyle/>
          <a:p>
            <a:pPr>
              <a:defRPr/>
            </a:pPr>
            <a:endParaRPr lang="en-US"/>
          </a:p>
        </p:txBody>
      </p:sp>
      <p:sp>
        <p:nvSpPr>
          <p:cNvPr id="4" name="Content Placeholder 3"/>
          <p:cNvSpPr>
            <a:spLocks noGrp="1"/>
          </p:cNvSpPr>
          <p:nvPr>
            <p:ph sz="quarter" idx="1"/>
          </p:nvPr>
        </p:nvSpPr>
        <p:spPr/>
        <p:txBody>
          <a:bodyPr>
            <a:normAutofit fontScale="70000" lnSpcReduction="20000"/>
          </a:bodyPr>
          <a:lstStyle/>
          <a:p>
            <a:r>
              <a:rPr lang="en-US" dirty="0"/>
              <a:t>3 of 4 black mothers deliver in ~25% quarter of the country’s hospitals. </a:t>
            </a:r>
          </a:p>
          <a:p>
            <a:r>
              <a:rPr lang="en-US" dirty="0"/>
              <a:t>SMM for Black women was 3 times that of white women.</a:t>
            </a:r>
          </a:p>
          <a:p>
            <a:r>
              <a:rPr lang="en-US" dirty="0"/>
              <a:t>SMM for women with Medicaid or Family Plus was higher than women with private insurance (261.1 v 168.2 per 10,000 deliveries.) </a:t>
            </a:r>
          </a:p>
          <a:p>
            <a:r>
              <a:rPr lang="en-US" dirty="0"/>
              <a:t>SMM was highest among women living in high poverty zip codes with 30% and more living below FPL, excluding Black women, whose SMM rate are high, regardless. </a:t>
            </a:r>
          </a:p>
          <a:p>
            <a:r>
              <a:rPr lang="en-US" dirty="0" err="1"/>
              <a:t>Brookedale</a:t>
            </a:r>
            <a:r>
              <a:rPr lang="en-US" dirty="0"/>
              <a:t> University Hospital Medical Center </a:t>
            </a:r>
          </a:p>
          <a:p>
            <a:pPr lvl="1"/>
            <a:r>
              <a:rPr lang="en-US" dirty="0"/>
              <a:t>– Low income, un-gentrified areas of Brooklyn have 4x the complication rates of nearby neighborhoods </a:t>
            </a:r>
          </a:p>
          <a:p>
            <a:pPr lvl="1"/>
            <a:r>
              <a:rPr lang="en-US" dirty="0"/>
              <a:t>– More than half of mothers who hemorrhaged during delivery experienced complications at </a:t>
            </a:r>
          </a:p>
          <a:p>
            <a:pPr lvl="1"/>
            <a:r>
              <a:rPr lang="en-US" dirty="0"/>
              <a:t>– ~65% of all SMM cases needed a blood transfusion</a:t>
            </a:r>
          </a:p>
        </p:txBody>
      </p:sp>
    </p:spTree>
    <p:extLst>
      <p:ext uri="{BB962C8B-B14F-4D97-AF65-F5344CB8AC3E}">
        <p14:creationId xmlns:p14="http://schemas.microsoft.com/office/powerpoint/2010/main" val="5608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Urge Text Reg" pitchFamily="50" charset="0"/>
              </a:rPr>
              <a:t>Structural Racism is a Reproductive Health Crisis</a:t>
            </a:r>
          </a:p>
        </p:txBody>
      </p:sp>
      <p:sp>
        <p:nvSpPr>
          <p:cNvPr id="3" name="Footer Placeholder 2"/>
          <p:cNvSpPr>
            <a:spLocks noGrp="1"/>
          </p:cNvSpPr>
          <p:nvPr>
            <p:ph type="ftr" sz="quarter" idx="11"/>
          </p:nvPr>
        </p:nvSpPr>
        <p:spPr>
          <a:xfrm>
            <a:off x="304800" y="6248206"/>
            <a:ext cx="8686800" cy="533594"/>
          </a:xfrm>
          <a:solidFill>
            <a:srgbClr val="A2BF5B"/>
          </a:solidFill>
        </p:spPr>
        <p:txBody>
          <a:bodyPr/>
          <a:lstStyle/>
          <a:p>
            <a:pPr algn="l">
              <a:defRPr/>
            </a:pPr>
            <a:r>
              <a:rPr lang="en-US" sz="1800" dirty="0">
                <a:solidFill>
                  <a:schemeClr val="bg1"/>
                </a:solidFill>
              </a:rPr>
              <a:t>Contraceptive Deserts: geographic locations with less than one public clinic per 1000 women</a:t>
            </a:r>
            <a:r>
              <a:rPr lang="en-US" dirty="0"/>
              <a:t>.</a:t>
            </a:r>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04800" y="1600200"/>
            <a:ext cx="5297305" cy="4495800"/>
          </a:xfrm>
        </p:spPr>
      </p:pic>
      <p:sp>
        <p:nvSpPr>
          <p:cNvPr id="6" name="TextBox 5"/>
          <p:cNvSpPr txBox="1"/>
          <p:nvPr/>
        </p:nvSpPr>
        <p:spPr>
          <a:xfrm>
            <a:off x="5791200" y="1482697"/>
            <a:ext cx="3200400" cy="4801314"/>
          </a:xfrm>
          <a:prstGeom prst="rect">
            <a:avLst/>
          </a:prstGeom>
          <a:noFill/>
          <a:ln>
            <a:noFill/>
          </a:ln>
        </p:spPr>
        <p:txBody>
          <a:bodyPr wrap="square" rtlCol="0">
            <a:spAutoFit/>
          </a:bodyPr>
          <a:lstStyle/>
          <a:p>
            <a:r>
              <a:rPr lang="en-US" dirty="0"/>
              <a:t>FORCED PREGNANCY</a:t>
            </a:r>
          </a:p>
          <a:p>
            <a:pPr marL="285750" indent="-285750">
              <a:buFont typeface="Arial" panose="020B0604020202020204" pitchFamily="34" charset="0"/>
              <a:buChar char="•"/>
            </a:pPr>
            <a:r>
              <a:rPr lang="en-US" dirty="0"/>
              <a:t>Lack of meaningful access to abortion care via restrictions that disproportionately impact women of color</a:t>
            </a:r>
          </a:p>
          <a:p>
            <a:pPr marL="285750" indent="-285750">
              <a:buFont typeface="Arial" panose="020B0604020202020204" pitchFamily="34" charset="0"/>
              <a:buChar char="•"/>
            </a:pPr>
            <a:r>
              <a:rPr lang="en-US" dirty="0"/>
              <a:t>nearly 20 million American women ages 13-44 in need of publicly funded birth control lack access to clinics that provide it</a:t>
            </a:r>
          </a:p>
          <a:p>
            <a:pPr marL="285750" indent="-285750">
              <a:buFont typeface="Arial" panose="020B0604020202020204" pitchFamily="34" charset="0"/>
              <a:buChar char="•"/>
            </a:pPr>
            <a:r>
              <a:rPr lang="en-US" dirty="0"/>
              <a:t>Cultural practices relating to discussing sex and reproductive health create barriers, especially with a lack of provider/patient cultural parity</a:t>
            </a:r>
          </a:p>
        </p:txBody>
      </p:sp>
    </p:spTree>
    <p:extLst>
      <p:ext uri="{BB962C8B-B14F-4D97-AF65-F5344CB8AC3E}">
        <p14:creationId xmlns:p14="http://schemas.microsoft.com/office/powerpoint/2010/main" val="2674107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Urge Text Reg" pitchFamily="50" charset="0"/>
              </a:rPr>
              <a:t>Vigilance is a racism induced stress response</a:t>
            </a:r>
            <a:endParaRPr lang="en-US" dirty="0">
              <a:latin typeface="Urge Text Reg" pitchFamily="50" charset="0"/>
            </a:endParaRPr>
          </a:p>
        </p:txBody>
      </p:sp>
      <p:sp>
        <p:nvSpPr>
          <p:cNvPr id="3" name="Footer Placeholder 2"/>
          <p:cNvSpPr>
            <a:spLocks noGrp="1"/>
          </p:cNvSpPr>
          <p:nvPr>
            <p:ph type="ftr" sz="quarter" idx="11"/>
          </p:nvPr>
        </p:nvSpPr>
        <p:spPr>
          <a:xfrm>
            <a:off x="647535" y="6434781"/>
            <a:ext cx="7607876" cy="365125"/>
          </a:xfrm>
        </p:spPr>
        <p:txBody>
          <a:bodyPr/>
          <a:lstStyle/>
          <a:p>
            <a:pPr algn="l">
              <a:defRPr/>
            </a:pPr>
            <a:r>
              <a:rPr lang="en-US" dirty="0" err="1" smtClean="0">
                <a:solidFill>
                  <a:srgbClr val="A32D5E"/>
                </a:solidFill>
              </a:rPr>
              <a:t>Himmelstein</a:t>
            </a:r>
            <a:r>
              <a:rPr lang="en-US" dirty="0" smtClean="0">
                <a:solidFill>
                  <a:srgbClr val="A32D5E"/>
                </a:solidFill>
              </a:rPr>
              <a:t>, Young, Sanchez &amp; Jackson. </a:t>
            </a:r>
            <a:r>
              <a:rPr lang="en-US" dirty="0" err="1" smtClean="0">
                <a:solidFill>
                  <a:srgbClr val="A32D5E"/>
                </a:solidFill>
              </a:rPr>
              <a:t>Psychol</a:t>
            </a:r>
            <a:r>
              <a:rPr lang="en-US" dirty="0" smtClean="0">
                <a:solidFill>
                  <a:srgbClr val="A32D5E"/>
                </a:solidFill>
              </a:rPr>
              <a:t> </a:t>
            </a:r>
            <a:r>
              <a:rPr lang="en-US" dirty="0">
                <a:solidFill>
                  <a:srgbClr val="A32D5E"/>
                </a:solidFill>
              </a:rPr>
              <a:t>Health. 2015; 30(3): 253–267</a:t>
            </a:r>
            <a:r>
              <a:rPr lang="en-US" dirty="0"/>
              <a:t>.</a:t>
            </a:r>
          </a:p>
        </p:txBody>
      </p:sp>
      <p:sp>
        <p:nvSpPr>
          <p:cNvPr id="4" name="Content Placeholder 3"/>
          <p:cNvSpPr>
            <a:spLocks noGrp="1"/>
          </p:cNvSpPr>
          <p:nvPr>
            <p:ph sz="quarter" idx="1"/>
          </p:nvPr>
        </p:nvSpPr>
        <p:spPr>
          <a:xfrm>
            <a:off x="612648" y="1485675"/>
            <a:ext cx="8153400" cy="4495800"/>
          </a:xfrm>
        </p:spPr>
        <p:txBody>
          <a:bodyPr/>
          <a:lstStyle/>
          <a:p>
            <a:r>
              <a:rPr lang="en-US" dirty="0"/>
              <a:t>Discrimination-related </a:t>
            </a:r>
            <a:r>
              <a:rPr lang="en-US" dirty="0" smtClean="0"/>
              <a:t>vigilance: </a:t>
            </a:r>
            <a:r>
              <a:rPr lang="en-US" dirty="0"/>
              <a:t>a coping mechanism </a:t>
            </a:r>
            <a:r>
              <a:rPr lang="en-US" dirty="0" smtClean="0"/>
              <a:t>characterized </a:t>
            </a:r>
            <a:r>
              <a:rPr lang="en-US" dirty="0"/>
              <a:t>by attempting to protect oneself from anticipated discrimination by continuously monitoring and modifying one’s </a:t>
            </a:r>
            <a:r>
              <a:rPr lang="en-US" dirty="0" smtClean="0"/>
              <a:t>behavior </a:t>
            </a:r>
            <a:r>
              <a:rPr lang="en-US" dirty="0"/>
              <a:t>and </a:t>
            </a:r>
            <a:r>
              <a:rPr lang="en-US" dirty="0" smtClean="0"/>
              <a:t>surroundings.</a:t>
            </a:r>
            <a:r>
              <a:rPr lang="en-US" sz="1600" dirty="0" smtClean="0"/>
              <a:t> (</a:t>
            </a:r>
            <a:r>
              <a:rPr lang="en-US" sz="1600" dirty="0" smtClean="0">
                <a:hlinkClick r:id="rId2"/>
              </a:rPr>
              <a:t>Hicken</a:t>
            </a:r>
            <a:r>
              <a:rPr lang="en-US" sz="1600" dirty="0">
                <a:hlinkClick r:id="rId2"/>
              </a:rPr>
              <a:t>, Lee, </a:t>
            </a:r>
            <a:r>
              <a:rPr lang="en-US" sz="1600" dirty="0" err="1">
                <a:hlinkClick r:id="rId2"/>
              </a:rPr>
              <a:t>Ailshire</a:t>
            </a:r>
            <a:r>
              <a:rPr lang="en-US" sz="1600" dirty="0">
                <a:hlinkClick r:id="rId2"/>
              </a:rPr>
              <a:t>, </a:t>
            </a:r>
            <a:r>
              <a:rPr lang="en-US" sz="1600" dirty="0" err="1">
                <a:hlinkClick r:id="rId2"/>
              </a:rPr>
              <a:t>Burgard</a:t>
            </a:r>
            <a:r>
              <a:rPr lang="en-US" sz="1600" dirty="0">
                <a:hlinkClick r:id="rId2"/>
              </a:rPr>
              <a:t>, &amp; </a:t>
            </a:r>
            <a:r>
              <a:rPr lang="en-US" sz="1600" dirty="0" smtClean="0">
                <a:hlinkClick r:id="rId2"/>
              </a:rPr>
              <a:t>Williams) </a:t>
            </a:r>
            <a:r>
              <a:rPr lang="en-US" sz="1600" dirty="0">
                <a:hlinkClick r:id="rId2"/>
              </a:rPr>
              <a:t>2013</a:t>
            </a:r>
            <a:endParaRPr lang="en-US" sz="1600" dirty="0" smtClean="0"/>
          </a:p>
          <a:p>
            <a:pPr marL="0" indent="0">
              <a:buNone/>
            </a:pPr>
            <a:endParaRPr lang="en-US" sz="1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72" y="3733575"/>
            <a:ext cx="7642139" cy="2763367"/>
          </a:xfrm>
          <a:prstGeom prst="rect">
            <a:avLst/>
          </a:prstGeom>
        </p:spPr>
      </p:pic>
    </p:spTree>
    <p:extLst>
      <p:ext uri="{BB962C8B-B14F-4D97-AF65-F5344CB8AC3E}">
        <p14:creationId xmlns:p14="http://schemas.microsoft.com/office/powerpoint/2010/main" val="29817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endParaRPr lang="en-US" dirty="0"/>
          </a:p>
        </p:txBody>
      </p:sp>
      <p:sp>
        <p:nvSpPr>
          <p:cNvPr id="3" name="Title 2"/>
          <p:cNvSpPr>
            <a:spLocks noGrp="1"/>
          </p:cNvSpPr>
          <p:nvPr>
            <p:ph type="title"/>
          </p:nvPr>
        </p:nvSpPr>
        <p:spPr/>
        <p:txBody>
          <a:bodyPr>
            <a:normAutofit fontScale="90000"/>
          </a:bodyPr>
          <a:lstStyle/>
          <a:p>
            <a:r>
              <a:rPr lang="en-US" dirty="0"/>
              <a:t>Socioecological model of African American women and sexual and reproductive health influences and outcomes.</a:t>
            </a:r>
          </a:p>
        </p:txBody>
      </p:sp>
      <p:sp>
        <p:nvSpPr>
          <p:cNvPr id="4" name="Footer Placeholder 3"/>
          <p:cNvSpPr>
            <a:spLocks noGrp="1"/>
          </p:cNvSpPr>
          <p:nvPr>
            <p:ph type="ftr" sz="quarter" idx="12"/>
          </p:nvPr>
        </p:nvSpPr>
        <p:spPr/>
        <p:txBody>
          <a:bodyPr/>
          <a:lstStyle/>
          <a:p>
            <a:pPr>
              <a:defRPr/>
            </a:pPr>
            <a:r>
              <a:rPr lang="en-US" dirty="0"/>
              <a:t>J </a:t>
            </a:r>
            <a:r>
              <a:rPr lang="en-US" dirty="0" err="1"/>
              <a:t>Womens</a:t>
            </a:r>
            <a:r>
              <a:rPr lang="en-US" dirty="0"/>
              <a:t> Health (</a:t>
            </a:r>
            <a:r>
              <a:rPr lang="en-US" dirty="0" err="1"/>
              <a:t>Larchmt</a:t>
            </a:r>
            <a:r>
              <a:rPr lang="en-US" dirty="0"/>
              <a:t>). 2016 Jul; 25(7): 664–671.</a:t>
            </a:r>
          </a:p>
        </p:txBody>
      </p:sp>
      <p:pic>
        <p:nvPicPr>
          <p:cNvPr id="8" name="Picture Placeholder 7"/>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65" r="334"/>
          <a:stretch/>
        </p:blipFill>
        <p:spPr>
          <a:xfrm>
            <a:off x="0" y="62723"/>
            <a:ext cx="9144000" cy="4568952"/>
          </a:xfrm>
        </p:spPr>
      </p:pic>
    </p:spTree>
    <p:extLst>
      <p:ext uri="{BB962C8B-B14F-4D97-AF65-F5344CB8AC3E}">
        <p14:creationId xmlns:p14="http://schemas.microsoft.com/office/powerpoint/2010/main" val="12656246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Healthy Baby Network">
      <a:dk1>
        <a:srgbClr val="686868"/>
      </a:dk1>
      <a:lt1>
        <a:sysClr val="window" lastClr="FFFFFF"/>
      </a:lt1>
      <a:dk2>
        <a:srgbClr val="686868"/>
      </a:dk2>
      <a:lt2>
        <a:srgbClr val="FFFFFF"/>
      </a:lt2>
      <a:accent1>
        <a:srgbClr val="A32D5E"/>
      </a:accent1>
      <a:accent2>
        <a:srgbClr val="A2BF5B"/>
      </a:accent2>
      <a:accent3>
        <a:srgbClr val="F2D970"/>
      </a:accent3>
      <a:accent4>
        <a:srgbClr val="686868"/>
      </a:accent4>
      <a:accent5>
        <a:srgbClr val="FFFFFF"/>
      </a:accent5>
      <a:accent6>
        <a:srgbClr val="FFFFFF"/>
      </a:accent6>
      <a:hlink>
        <a:srgbClr val="A32D5E"/>
      </a:hlink>
      <a:folHlink>
        <a:srgbClr val="A2BF5B"/>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10875</TotalTime>
  <Words>968</Words>
  <Application>Microsoft Office PowerPoint</Application>
  <PresentationFormat>On-screen Show (4:3)</PresentationFormat>
  <Paragraphs>101</Paragraphs>
  <Slides>18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Serendipity</vt:lpstr>
      <vt:lpstr>Tahoma</vt:lpstr>
      <vt:lpstr>Tw Cen MT</vt:lpstr>
      <vt:lpstr>Urge Text Reg</vt:lpstr>
      <vt:lpstr>Wingdings</vt:lpstr>
      <vt:lpstr>Wingdings 2</vt:lpstr>
      <vt:lpstr>Median</vt:lpstr>
      <vt:lpstr>Reproductive Health Justice</vt:lpstr>
      <vt:lpstr>Reproductive Health Equity</vt:lpstr>
      <vt:lpstr>A Human Rights Framework</vt:lpstr>
      <vt:lpstr>Creating an affirmative culture</vt:lpstr>
      <vt:lpstr>There was a mom…</vt:lpstr>
      <vt:lpstr>Black Maternal Mortality</vt:lpstr>
      <vt:lpstr>Structural Racism is a Reproductive Health Crisis</vt:lpstr>
      <vt:lpstr>Vigilance is a racism induced stress response</vt:lpstr>
      <vt:lpstr>Socioecological model of African American women and sexual and reproductive health influences and outcomes.</vt:lpstr>
      <vt:lpstr>Who are Women?</vt:lpstr>
      <vt:lpstr>Gender and Poverty</vt:lpstr>
      <vt:lpstr>Women Work Harder to be Poorer</vt:lpstr>
      <vt:lpstr>“40 to 50 % of the gender gap can be explained by the impact of parental &amp; marital status on ♂’s and ♀’s earnings. While the gender pay gap has been decreasing, the pay gap related to parenthood is increasing”</vt:lpstr>
      <vt:lpstr>Women Bear the Economic Burden of Child bearing</vt:lpstr>
      <vt:lpstr>Reproductive Justice is about who decides</vt:lpstr>
      <vt:lpstr>Takeaways…</vt:lpstr>
      <vt:lpstr>The future is female</vt:lpstr>
      <vt:lpstr>My Blueberry</vt:lpstr>
    </vt:vector>
  </TitlesOfParts>
  <Company>PNMC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PNMC Board Orientation</dc:title>
  <dc:creator>pbrantingham</dc:creator>
  <cp:lastModifiedBy>Lauren Deutsch</cp:lastModifiedBy>
  <cp:revision>181</cp:revision>
  <dcterms:created xsi:type="dcterms:W3CDTF">2007-06-18T15:32:36Z</dcterms:created>
  <dcterms:modified xsi:type="dcterms:W3CDTF">2018-05-17T20:48:09Z</dcterms:modified>
</cp:coreProperties>
</file>